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notesMasterIdLst>
    <p:notesMasterId r:id="rId34"/>
  </p:notesMasterIdLst>
  <p:sldIdLst>
    <p:sldId id="256" r:id="rId2"/>
    <p:sldId id="257" r:id="rId3"/>
    <p:sldId id="260" r:id="rId4"/>
    <p:sldId id="277" r:id="rId5"/>
    <p:sldId id="278" r:id="rId6"/>
    <p:sldId id="262" r:id="rId7"/>
    <p:sldId id="279" r:id="rId8"/>
    <p:sldId id="290" r:id="rId9"/>
    <p:sldId id="291" r:id="rId10"/>
    <p:sldId id="281" r:id="rId11"/>
    <p:sldId id="263" r:id="rId12"/>
    <p:sldId id="280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82" r:id="rId23"/>
    <p:sldId id="273" r:id="rId24"/>
    <p:sldId id="274" r:id="rId25"/>
    <p:sldId id="275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9"/>
    <a:srgbClr val="FFFF99"/>
    <a:srgbClr val="FFFF89"/>
    <a:srgbClr val="FFFF9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71" d="100"/>
          <a:sy n="71" d="100"/>
        </p:scale>
        <p:origin x="-6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4BB7C-7BAD-4F82-8327-409AE57D36EE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04884-05F9-405B-8448-8E5D2BFC74B0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904884-05F9-405B-8448-8E5D2BFC74B0}" type="slidenum">
              <a:rPr lang="cs-CZ" smtClean="0"/>
              <a:pPr/>
              <a:t>16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FBC8-9635-412A-AEC3-D75120E5C6EF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B8904-4FE6-4877-B5A7-ED490C338E9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FBC8-9635-412A-AEC3-D75120E5C6EF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B8904-4FE6-4877-B5A7-ED490C338E9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FBC8-9635-412A-AEC3-D75120E5C6EF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B8904-4FE6-4877-B5A7-ED490C338E9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FBC8-9635-412A-AEC3-D75120E5C6EF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B8904-4FE6-4877-B5A7-ED490C338E9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FBC8-9635-412A-AEC3-D75120E5C6EF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B8904-4FE6-4877-B5A7-ED490C338E9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FBC8-9635-412A-AEC3-D75120E5C6EF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B8904-4FE6-4877-B5A7-ED490C338E9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FBC8-9635-412A-AEC3-D75120E5C6EF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B8904-4FE6-4877-B5A7-ED490C338E9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FBC8-9635-412A-AEC3-D75120E5C6EF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B8904-4FE6-4877-B5A7-ED490C338E9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FBC8-9635-412A-AEC3-D75120E5C6EF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B8904-4FE6-4877-B5A7-ED490C338E9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FBC8-9635-412A-AEC3-D75120E5C6EF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B8904-4FE6-4877-B5A7-ED490C338E9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FBC8-9635-412A-AEC3-D75120E5C6EF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B8904-4FE6-4877-B5A7-ED490C338E9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8FBC8-9635-412A-AEC3-D75120E5C6EF}" type="datetimeFigureOut">
              <a:rPr lang="cs-CZ" smtClean="0"/>
              <a:pPr/>
              <a:t>26.5.2011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B8904-4FE6-4877-B5A7-ED490C338E9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Moderní systémy osvětlení vozidel</a:t>
            </a:r>
            <a:br>
              <a:rPr lang="cs-CZ" dirty="0" smtClean="0"/>
            </a:br>
            <a:endParaRPr lang="cs-C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428728" y="0"/>
            <a:ext cx="6215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Regulace sklonů xenonových světlometů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214282" y="642918"/>
            <a:ext cx="878684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cs-CZ" dirty="0" smtClean="0"/>
              <a:t>  Nastavování sklonu světlometu mají na starosti senzory prezentované </a:t>
            </a:r>
            <a:r>
              <a:rPr lang="cs-CZ" dirty="0" err="1" smtClean="0"/>
              <a:t>nastavovatelnýmí</a:t>
            </a:r>
            <a:r>
              <a:rPr lang="cs-CZ" dirty="0" smtClean="0"/>
              <a:t> potenciometry tvořící děliče, nastavující se:</a:t>
            </a:r>
          </a:p>
          <a:p>
            <a:r>
              <a:rPr lang="cs-CZ" dirty="0" smtClean="0"/>
              <a:t>	- dle zatížení (potenciometr v kabině řidiče) </a:t>
            </a:r>
          </a:p>
          <a:p>
            <a:r>
              <a:rPr lang="cs-CZ" dirty="0" smtClean="0"/>
              <a:t>	</a:t>
            </a:r>
            <a:r>
              <a:rPr lang="cs-CZ" dirty="0" smtClean="0"/>
              <a:t>- dle naklonění  slonu podvozku směrem k vozovce </a:t>
            </a:r>
            <a:r>
              <a:rPr lang="cs-CZ" dirty="0" smtClean="0"/>
              <a:t>p</a:t>
            </a:r>
            <a:r>
              <a:rPr lang="cs-CZ" dirty="0" smtClean="0"/>
              <a:t>ři manévrech s vozidlem</a:t>
            </a:r>
            <a:endParaRPr lang="cs-CZ" dirty="0" smtClean="0"/>
          </a:p>
          <a:p>
            <a:r>
              <a:rPr lang="cs-CZ" dirty="0" smtClean="0"/>
              <a:t>umístěné každý na jedné nápravě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  Při uvedení do provozu se světlomet nastaví do minimální polohy a odtud se nastaví na hodnotu vyvolanou zatížením náprav</a:t>
            </a:r>
            <a:endParaRPr lang="cs-CZ" dirty="0" smtClean="0"/>
          </a:p>
          <a:p>
            <a:r>
              <a:rPr lang="cs-CZ" dirty="0" smtClean="0"/>
              <a:t>Nastavování se děje pouze na jednom světlometu, do druhého se informace pouze přivede</a:t>
            </a:r>
            <a:endParaRPr lang="cs-CZ" dirty="0" smtClean="0"/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  Průměrné hodnoty nastavení se ukládají do paměti z důvodů :</a:t>
            </a:r>
          </a:p>
          <a:p>
            <a:r>
              <a:rPr lang="cs-CZ" dirty="0" smtClean="0"/>
              <a:t>	</a:t>
            </a:r>
            <a:r>
              <a:rPr lang="cs-CZ" dirty="0" smtClean="0"/>
              <a:t>- zpětné diagnostiky </a:t>
            </a:r>
          </a:p>
          <a:p>
            <a:r>
              <a:rPr lang="cs-CZ" dirty="0" smtClean="0"/>
              <a:t>	</a:t>
            </a:r>
            <a:r>
              <a:rPr lang="cs-CZ" dirty="0" smtClean="0"/>
              <a:t>- nastavení „bezpečné polohy“ prezentované průměrnou hodnotou uložených dat </a:t>
            </a:r>
            <a:endParaRPr lang="cs-CZ" dirty="0"/>
          </a:p>
        </p:txBody>
      </p:sp>
      <p:pic>
        <p:nvPicPr>
          <p:cNvPr id="4" name="Obrázek 48" descr="regulace_sklonu_svetlometu_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7" y="3786190"/>
            <a:ext cx="4143373" cy="2286016"/>
          </a:xfrm>
          <a:prstGeom prst="rect">
            <a:avLst/>
          </a:prstGeom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57158" y="6000768"/>
            <a:ext cx="84030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 – světlomet, krokový motor, zapalovací modul a řídicí jednotka xenonových světlometů; 2 – řídicí jednotka ABS (získání informací o rychlosti automobilu);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3 – řídicí jednotka panelu přístrojů; 4 – snímač zatížení zadní nápravy; 5 – snímač zatížení přední nápravy</a:t>
            </a:r>
            <a:endParaRPr kumimoji="0" lang="cs-CZ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Obrázek 47" descr="regulace_sklonu_svetlometu_002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3929066"/>
            <a:ext cx="4694186" cy="1690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714375"/>
            <a:ext cx="8858250" cy="5500688"/>
          </a:xfrm>
        </p:spPr>
        <p:txBody>
          <a:bodyPr>
            <a:normAutofit fontScale="55000" lnSpcReduction="20000"/>
          </a:bodyPr>
          <a:lstStyle/>
          <a:p>
            <a:pPr>
              <a:buClrTx/>
              <a:buNone/>
            </a:pPr>
            <a:r>
              <a:rPr lang="cs-CZ" u="sng" dirty="0" smtClean="0"/>
              <a:t>LED</a:t>
            </a:r>
          </a:p>
          <a:p>
            <a:pPr>
              <a:buClrTx/>
              <a:buNone/>
            </a:pPr>
            <a:endParaRPr lang="cs-CZ" u="sng" dirty="0" smtClean="0"/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Využívají polovodičových prvků, které přetvářejí elektrický proud přímo na světlo díky luminiscenci PN přechodu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Použití ve všech typech svítilen a světlometů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Oblíbený pro svoje konstrukční možnosti umožňující minimalizaci požadavků na prostor, příkon, cenu</a:t>
            </a:r>
          </a:p>
          <a:p>
            <a:pPr>
              <a:buClrTx/>
              <a:buFont typeface="Wingdings" pitchFamily="2" charset="2"/>
              <a:buChar char="Ø"/>
            </a:pPr>
            <a:endParaRPr lang="cs-CZ" dirty="0" smtClean="0"/>
          </a:p>
          <a:p>
            <a:pPr>
              <a:buClrTx/>
              <a:buNone/>
            </a:pPr>
            <a:r>
              <a:rPr lang="cs-CZ" dirty="0" smtClean="0"/>
              <a:t>Výhody:</a:t>
            </a:r>
          </a:p>
          <a:p>
            <a:pPr>
              <a:lnSpc>
                <a:spcPct val="170000"/>
              </a:lnSpc>
              <a:buClrTx/>
              <a:buFont typeface="Wingdings" pitchFamily="2" charset="2"/>
              <a:buChar char="Ø"/>
            </a:pPr>
            <a:r>
              <a:rPr lang="cs-CZ" dirty="0" smtClean="0"/>
              <a:t>     Vysoce efektivní výbojový světelný zdroj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     Dlouhá životnost ( provoz 10 let nepřetržitě )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     Nízký příkon, barevná stálost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     Příměsemi do polovodičů zle upravovat barvu světelného toku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     Malé rozměry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     Variabilní design</a:t>
            </a:r>
          </a:p>
          <a:p>
            <a:pPr>
              <a:lnSpc>
                <a:spcPct val="170000"/>
              </a:lnSpc>
              <a:buClrTx/>
              <a:buNone/>
            </a:pPr>
            <a:r>
              <a:rPr lang="cs-CZ" dirty="0" smtClean="0"/>
              <a:t>Nevýhody: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cs-CZ" dirty="0" smtClean="0"/>
              <a:t>     Nepřirozená barva světla proudu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cs-CZ" dirty="0" smtClean="0"/>
              <a:t>     Intenzita světla ovlivňována velikostí procházejícího proudu</a:t>
            </a:r>
          </a:p>
          <a:p>
            <a:pPr>
              <a:buFont typeface="Wingdings" pitchFamily="2" charset="2"/>
              <a:buChar char="Ø"/>
            </a:pPr>
            <a:endParaRPr lang="cs-CZ" dirty="0" smtClean="0"/>
          </a:p>
          <a:p>
            <a:pPr>
              <a:buFont typeface="Wingdings" pitchFamily="2" charset="2"/>
              <a:buChar char="Ø"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FontTx/>
              <a:buChar char="-"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4" name="Obrázek 31" descr="stažený soubor.jpg"/>
          <p:cNvPicPr/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5206" y="4572008"/>
            <a:ext cx="1357322" cy="928694"/>
          </a:xfrm>
          <a:prstGeom prst="rect">
            <a:avLst/>
          </a:prstGeom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49578" y="131107"/>
            <a:ext cx="8229600" cy="285729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Zdroje používané v automobilové technice</a:t>
            </a:r>
            <a:endParaRPr lang="cs-CZ" sz="2800" b="1" u="sng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9578" y="131107"/>
            <a:ext cx="8229600" cy="285729"/>
          </a:xfrm>
          <a:prstGeom prst="rect">
            <a:avLst/>
          </a:prstGeom>
          <a:ln>
            <a:noFill/>
          </a:ln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Zdroje používané v automobilové technice</a:t>
            </a:r>
            <a:endParaRPr lang="cs-CZ" sz="2800" b="1" u="sng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Obrázek 3" descr="clip_image002_00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562" y="4000504"/>
            <a:ext cx="4347305" cy="2428892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57158" y="714356"/>
            <a:ext cx="835821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konstrukce diody </a:t>
            </a:r>
            <a:r>
              <a:rPr lang="cs-CZ" b="1" dirty="0" err="1" smtClean="0"/>
              <a:t>Luxeon</a:t>
            </a:r>
            <a:r>
              <a:rPr lang="cs-CZ" b="1" dirty="0" smtClean="0"/>
              <a:t> K2</a:t>
            </a:r>
          </a:p>
          <a:p>
            <a:endParaRPr lang="cs-CZ" b="1" dirty="0" smtClean="0"/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  Jedena z možností ubírání moderního osvětlení vozidel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  Konstrukce odděluje elektrické a tepelně namáhané plochy </a:t>
            </a:r>
            <a:r>
              <a:rPr lang="cs-CZ" dirty="0" smtClean="0">
                <a:sym typeface="Symbol"/>
              </a:rPr>
              <a:t> lepší chlazení diody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>
                <a:sym typeface="Symbol"/>
              </a:rPr>
              <a:t>  Skládá se  z PN přechodu umístěného na silikonové destičce nanesené na </a:t>
            </a:r>
            <a:r>
              <a:rPr lang="cs-CZ" dirty="0" smtClean="0">
                <a:sym typeface="Symbol"/>
              </a:rPr>
              <a:t>teplo-vedoucím </a:t>
            </a:r>
            <a:r>
              <a:rPr lang="cs-CZ" dirty="0" smtClean="0">
                <a:sym typeface="Symbol"/>
              </a:rPr>
              <a:t>materiálu umístěný v </a:t>
            </a:r>
            <a:r>
              <a:rPr lang="cs-CZ" dirty="0" smtClean="0">
                <a:sym typeface="Symbol"/>
              </a:rPr>
              <a:t>pouzdře</a:t>
            </a:r>
            <a:r>
              <a:rPr lang="cs-CZ" dirty="0" smtClean="0">
                <a:sym typeface="Symbol"/>
              </a:rPr>
              <a:t>, které obsahuje elektrické části.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>
                <a:sym typeface="Symbol"/>
              </a:rPr>
              <a:t> PN přechod propouští záření přes čočku.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>
                <a:sym typeface="Symbol"/>
              </a:rPr>
              <a:t> Skládáním více těchto LED diod může vytvořit všechny typy svítilen</a:t>
            </a:r>
          </a:p>
          <a:p>
            <a:pPr>
              <a:buFont typeface="Wingdings" pitchFamily="2" charset="2"/>
              <a:buChar char="Ø"/>
            </a:pPr>
            <a:endParaRPr lang="cs-CZ" dirty="0" smtClean="0">
              <a:sym typeface="Symbol"/>
            </a:endParaRPr>
          </a:p>
          <a:p>
            <a:pPr>
              <a:buFont typeface="Wingdings" pitchFamily="2" charset="2"/>
              <a:buChar char="Ø"/>
            </a:pPr>
            <a:r>
              <a:rPr lang="cs-CZ" dirty="0" smtClean="0">
                <a:sym typeface="Symbol"/>
              </a:rPr>
              <a:t>Parametry: </a:t>
            </a:r>
          </a:p>
          <a:p>
            <a:pPr>
              <a:buFont typeface="Wingdings" pitchFamily="2" charset="2"/>
              <a:buChar char="Ø"/>
            </a:pPr>
            <a:endParaRPr lang="cs-CZ" dirty="0" smtClean="0">
              <a:sym typeface="Symbol"/>
            </a:endParaRPr>
          </a:p>
          <a:p>
            <a:r>
              <a:rPr lang="cs-CZ" dirty="0" smtClean="0">
                <a:sym typeface="Symbol"/>
              </a:rPr>
              <a:t>při proudu 1 </a:t>
            </a:r>
            <a:r>
              <a:rPr lang="cs-CZ" dirty="0" smtClean="0"/>
              <a:t>A je tok v rozmezí 160-200 </a:t>
            </a:r>
            <a:r>
              <a:rPr lang="cs-CZ" dirty="0" err="1" smtClean="0"/>
              <a:t>lm</a:t>
            </a:r>
            <a:r>
              <a:rPr lang="cs-CZ" dirty="0" smtClean="0"/>
              <a:t> </a:t>
            </a:r>
          </a:p>
          <a:p>
            <a:r>
              <a:rPr lang="cs-CZ" dirty="0" smtClean="0"/>
              <a:t>při </a:t>
            </a:r>
            <a:r>
              <a:rPr lang="cs-CZ" dirty="0" smtClean="0">
                <a:sym typeface="Symbol"/>
              </a:rPr>
              <a:t>proudu  </a:t>
            </a:r>
            <a:r>
              <a:rPr lang="cs-CZ" dirty="0" smtClean="0"/>
              <a:t>1,5 A </a:t>
            </a:r>
            <a:r>
              <a:rPr lang="cs-CZ" dirty="0" smtClean="0"/>
              <a:t>dosahuje </a:t>
            </a:r>
            <a:r>
              <a:rPr lang="cs-CZ" dirty="0" smtClean="0"/>
              <a:t>hodnota toku hodnoty až 275 </a:t>
            </a:r>
            <a:r>
              <a:rPr lang="cs-CZ" dirty="0" err="1" smtClean="0"/>
              <a:t>lm</a:t>
            </a:r>
            <a:endParaRPr lang="cs-CZ" dirty="0" smtClean="0"/>
          </a:p>
          <a:p>
            <a:r>
              <a:rPr lang="cs-CZ" dirty="0" smtClean="0"/>
              <a:t>Měrný výkon při proudu 1A je asi 60 </a:t>
            </a:r>
            <a:r>
              <a:rPr lang="cs-CZ" dirty="0" err="1" smtClean="0"/>
              <a:t>lm</a:t>
            </a:r>
            <a:r>
              <a:rPr lang="cs-CZ" dirty="0" smtClean="0"/>
              <a:t>/W </a:t>
            </a:r>
          </a:p>
          <a:p>
            <a:r>
              <a:rPr lang="cs-CZ" dirty="0" smtClean="0"/>
              <a:t>Pracovní teplota patří k vysokým okolo 150 °C</a:t>
            </a:r>
          </a:p>
          <a:p>
            <a:r>
              <a:rPr lang="cs-CZ" dirty="0" smtClean="0">
                <a:sym typeface="Symbol"/>
              </a:rPr>
              <a:t>Rozměry přibližně  52 mm</a:t>
            </a:r>
            <a:r>
              <a:rPr lang="cs-CZ" baseline="30000" dirty="0" smtClean="0">
                <a:sym typeface="Symbol"/>
              </a:rPr>
              <a:t>2</a:t>
            </a:r>
          </a:p>
          <a:p>
            <a:pPr>
              <a:buFont typeface="Wingdings" pitchFamily="2" charset="2"/>
              <a:buChar char="Ø"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Rozdělení konvenčních světlometů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- </a:t>
            </a:r>
            <a:r>
              <a:rPr lang="cs-CZ" dirty="0" err="1" smtClean="0"/>
              <a:t>Parabolový</a:t>
            </a:r>
            <a:r>
              <a:rPr lang="cs-CZ" dirty="0" smtClean="0"/>
              <a:t> reflektor s optikou na skle</a:t>
            </a:r>
          </a:p>
          <a:p>
            <a:pPr>
              <a:buNone/>
            </a:pPr>
            <a:r>
              <a:rPr lang="cs-CZ" dirty="0" smtClean="0"/>
              <a:t>- Fazetové a free-</a:t>
            </a:r>
            <a:r>
              <a:rPr lang="cs-CZ" dirty="0" err="1" smtClean="0"/>
              <a:t>form</a:t>
            </a:r>
            <a:r>
              <a:rPr lang="cs-CZ" dirty="0" smtClean="0"/>
              <a:t> systémy (FF)</a:t>
            </a:r>
          </a:p>
          <a:p>
            <a:pPr>
              <a:buNone/>
            </a:pPr>
            <a:r>
              <a:rPr lang="cs-CZ" dirty="0" smtClean="0"/>
              <a:t>- Projekční systémy - elipsoidní (DE)</a:t>
            </a:r>
          </a:p>
          <a:p>
            <a:pPr>
              <a:buClrTx/>
              <a:buNone/>
            </a:pPr>
            <a:r>
              <a:rPr lang="cs-CZ" dirty="0" smtClean="0"/>
              <a:t>- Natáčecí a AFS systémy</a:t>
            </a:r>
          </a:p>
          <a:p>
            <a:pPr>
              <a:buClrTx/>
              <a:buNone/>
            </a:pPr>
            <a:r>
              <a:rPr lang="cs-CZ" dirty="0" smtClean="0"/>
              <a:t>- AFL systémy</a:t>
            </a:r>
          </a:p>
          <a:p>
            <a:pPr>
              <a:buNone/>
            </a:pPr>
            <a:r>
              <a:rPr lang="cs-CZ" dirty="0" smtClean="0"/>
              <a:t>- další pokročilejší technologie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10" descr="parabolovy_reflektor_00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8" y="4143380"/>
            <a:ext cx="3786214" cy="2327785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714375"/>
          </a:xfrm>
        </p:spPr>
        <p:txBody>
          <a:bodyPr>
            <a:normAutofit/>
          </a:bodyPr>
          <a:lstStyle/>
          <a:p>
            <a:pPr algn="ctr"/>
            <a:r>
              <a:rPr lang="cs-CZ" sz="2800" b="1" u="sng" dirty="0">
                <a:solidFill>
                  <a:srgbClr val="FFC000"/>
                </a:solidFill>
              </a:rPr>
              <a:t>Parabolický světlomet</a:t>
            </a:r>
            <a:endParaRPr lang="cs-CZ" sz="2800" b="1" u="sng" dirty="0">
              <a:solidFill>
                <a:srgbClr val="FFC000"/>
              </a:solidFill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idx="4294967295"/>
          </p:nvPr>
        </p:nvSpPr>
        <p:spPr>
          <a:xfrm>
            <a:off x="0" y="642938"/>
            <a:ext cx="8229600" cy="4625975"/>
          </a:xfrm>
        </p:spPr>
        <p:txBody>
          <a:bodyPr/>
          <a:lstStyle/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Reflektor zde má parabolický tvar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Používané pro žárovky s  </a:t>
            </a:r>
            <a:r>
              <a:rPr lang="cs-CZ" sz="2400" dirty="0" smtClean="0"/>
              <a:t>dvěma </a:t>
            </a:r>
            <a:r>
              <a:rPr lang="cs-CZ" sz="2400" dirty="0" smtClean="0"/>
              <a:t>vlákny jedno vlákno pro dálkové a jedno pro tlumené světlo 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Optické elementy zajišťují správnou distribuci paprsku při tlumených a dálkových režimech + elementy proti oslnění vozidel v protisměru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Jeden zdroj umístěný v ohnisku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Zdroje jsou halogenové žárovky (H1, H4, H7, ...).</a:t>
            </a:r>
          </a:p>
          <a:p>
            <a:pPr>
              <a:buClrTx/>
              <a:buFont typeface="Wingdings" pitchFamily="2" charset="2"/>
              <a:buChar char="Ø"/>
            </a:pPr>
            <a:endParaRPr lang="cs-CZ" sz="2400" dirty="0" smtClean="0"/>
          </a:p>
        </p:txBody>
      </p:sp>
      <p:pic>
        <p:nvPicPr>
          <p:cNvPr id="5" name="Obrázek 11" descr="parabolovy_reflektor_felda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72" y="4000504"/>
            <a:ext cx="3643338" cy="2357454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285720" y="5786454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Škoda Felicia</a:t>
            </a:r>
            <a:endParaRPr lang="cs-CZ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/>
          <p:nvPr/>
        </p:nvPicPr>
        <p:blipFill>
          <a:blip r:embed="rId2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duotone>
              <a:prstClr val="black"/>
              <a:srgbClr val="FFFFC9">
                <a:alpha val="40000"/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285853" y="4286256"/>
            <a:ext cx="6286544" cy="2350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142875"/>
            <a:ext cx="8229600" cy="415925"/>
          </a:xfrm>
        </p:spPr>
        <p:txBody>
          <a:bodyPr>
            <a:noAutofit/>
          </a:bodyPr>
          <a:lstStyle/>
          <a:p>
            <a:pPr algn="ctr"/>
            <a:r>
              <a:rPr lang="cs-CZ" sz="2800" b="1" u="sng" dirty="0">
                <a:solidFill>
                  <a:srgbClr val="FFC000"/>
                </a:solidFill>
              </a:rPr>
              <a:t>Elipsoidní světlomety</a:t>
            </a:r>
            <a:endParaRPr lang="cs-CZ" sz="2800" b="1" u="sng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928688"/>
            <a:ext cx="8358188" cy="3071816"/>
          </a:xfrm>
        </p:spPr>
        <p:txBody>
          <a:bodyPr>
            <a:normAutofit fontScale="77500" lnSpcReduction="20000"/>
          </a:bodyPr>
          <a:lstStyle/>
          <a:p>
            <a:pPr>
              <a:buClrTx/>
              <a:buFont typeface="Wingdings" pitchFamily="2" charset="2"/>
              <a:buChar char="Ø"/>
            </a:pPr>
            <a:r>
              <a:rPr lang="cs-CZ" sz="2600" dirty="0" smtClean="0"/>
              <a:t>Plocha reflektoru tvaru elipsoidu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600" dirty="0" smtClean="0"/>
              <a:t>Mají 2 ohniska rozdělující směry světelného toku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600" dirty="0" smtClean="0"/>
              <a:t>Konstrukce fixní nebo </a:t>
            </a:r>
            <a:r>
              <a:rPr lang="cs-CZ" sz="2600" dirty="0" err="1" smtClean="0"/>
              <a:t>bi</a:t>
            </a:r>
            <a:r>
              <a:rPr lang="cs-CZ" sz="2600" dirty="0" smtClean="0"/>
              <a:t>-modul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600" dirty="0" smtClean="0"/>
              <a:t>Zdrojem je xenonová výbojka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600" dirty="0" smtClean="0"/>
              <a:t>Malé rozměry díky použití 2 ohnisek se spojkou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600" dirty="0" smtClean="0"/>
              <a:t>Zde je krycí sklo čiré bez optických elementů 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600" dirty="0" smtClean="0"/>
              <a:t>Clona umístěná před druhým ohniskem má za úlohu přesně definovaný přechod mezi světlem a tmou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600" dirty="0" smtClean="0"/>
              <a:t>Fixní systém ovšem musí mít 2 zdroje světla pro tlumené a dálkové režimy osvětlení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155575"/>
            <a:ext cx="8229600" cy="558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z="2800" b="1" u="sng" dirty="0" err="1">
                <a:solidFill>
                  <a:srgbClr val="FFC000"/>
                </a:solidFill>
              </a:rPr>
              <a:t>Bi</a:t>
            </a:r>
            <a:r>
              <a:rPr lang="cs-CZ" sz="2800" b="1" u="sng" dirty="0">
                <a:solidFill>
                  <a:srgbClr val="FFC000"/>
                </a:solidFill>
              </a:rPr>
              <a:t>- modul</a:t>
            </a:r>
            <a:endParaRPr lang="cs-CZ" sz="2800" b="1" u="sng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1071546"/>
            <a:ext cx="9144000" cy="2500330"/>
          </a:xfrm>
        </p:spPr>
        <p:txBody>
          <a:bodyPr>
            <a:normAutofit fontScale="62500" lnSpcReduction="20000"/>
          </a:bodyPr>
          <a:lstStyle/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Na rozdíl od fixní konstrukce lze přepínat mezi dálkovými a tlumenými světly pomocí dvou pevně nastavených poloh clonky ovládanou elektromagnetem umístěném před 2. ohniskem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Jelikož je zde použita pohyblivá clonka systém využívá pouze jednoho zdroje umístěného v reflektorové části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Delší životnost z důvodů použití jednoho zdroje světla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Zdroje : - halogenové (H1,H4,H7)</a:t>
            </a:r>
          </a:p>
          <a:p>
            <a:pPr>
              <a:buClrTx/>
              <a:buNone/>
            </a:pPr>
            <a:r>
              <a:rPr lang="cs-CZ" dirty="0" smtClean="0"/>
              <a:t>		         - xenonové (D1S,D1S,..)</a:t>
            </a:r>
          </a:p>
        </p:txBody>
      </p:sp>
      <p:pic>
        <p:nvPicPr>
          <p:cNvPr id="4" name="Obrázek 13" descr="bixenon_001.jpg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9368" y="3857628"/>
            <a:ext cx="4864632" cy="2635007"/>
          </a:xfrm>
          <a:prstGeom prst="rect">
            <a:avLst/>
          </a:prstGeom>
        </p:spPr>
      </p:pic>
      <p:pic>
        <p:nvPicPr>
          <p:cNvPr id="5" name="Obrázek 4" descr="superb-p-svetlo-500x50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20000" b="24500"/>
          <a:stretch>
            <a:fillRect/>
          </a:stretch>
        </p:blipFill>
        <p:spPr>
          <a:xfrm>
            <a:off x="214282" y="4071942"/>
            <a:ext cx="4397188" cy="2440456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0" y="6215082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Škoda </a:t>
            </a:r>
            <a:r>
              <a:rPr lang="cs-CZ" dirty="0" err="1" smtClean="0"/>
              <a:t>Superb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63023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z="2800" b="1" u="sng" dirty="0">
                <a:solidFill>
                  <a:srgbClr val="FFC000"/>
                </a:solidFill>
              </a:rPr>
              <a:t>Fazetové systémy (FF) </a:t>
            </a:r>
            <a:endParaRPr lang="cs-CZ" sz="2800" b="1" u="sng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500063"/>
            <a:ext cx="9144000" cy="4286250"/>
          </a:xfrm>
        </p:spPr>
        <p:txBody>
          <a:bodyPr>
            <a:normAutofit fontScale="77500" lnSpcReduction="20000"/>
          </a:bodyPr>
          <a:lstStyle/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Zde je odraz a distribuce paprsku regulována reflektorem tvořeným vícenásobnými plochami (fazety), navrhované výpočetní technikou pro požadovaný výstup paprsků světla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Každá z částí má jiný směr kam usměrňuje paprsek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Krycí sklo čiré bez opticky usměrňujících elementů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Vhodným tvarem dokážeme: </a:t>
            </a:r>
          </a:p>
          <a:p>
            <a:pPr>
              <a:buClrTx/>
              <a:buNone/>
            </a:pPr>
            <a:r>
              <a:rPr lang="cs-CZ" sz="2400" dirty="0" smtClean="0"/>
              <a:t>	-  usměrnit výsledný tok </a:t>
            </a:r>
          </a:p>
          <a:p>
            <a:pPr>
              <a:buClrTx/>
              <a:buNone/>
            </a:pPr>
            <a:r>
              <a:rPr lang="cs-CZ" sz="2400" dirty="0" smtClean="0"/>
              <a:t>	-  zmenšit  prostorové nároky </a:t>
            </a:r>
          </a:p>
          <a:p>
            <a:pPr>
              <a:buClrTx/>
              <a:buNone/>
            </a:pPr>
            <a:r>
              <a:rPr lang="cs-CZ" sz="2400" dirty="0" smtClean="0"/>
              <a:t>	-  zvětšit zaklesnutí světlometů do konstrukce automobilu</a:t>
            </a:r>
          </a:p>
          <a:p>
            <a:pPr>
              <a:buClrTx/>
              <a:buNone/>
            </a:pPr>
            <a:r>
              <a:rPr lang="cs-CZ" sz="2400" dirty="0" smtClean="0"/>
              <a:t>	    </a:t>
            </a:r>
            <a:r>
              <a:rPr lang="cs-CZ" sz="2400" dirty="0" smtClean="0">
                <a:sym typeface="Symbol"/>
              </a:rPr>
              <a:t>  konstrukce přední část auta s velkou strmostí</a:t>
            </a:r>
          </a:p>
          <a:p>
            <a:pPr lvl="0">
              <a:buClrTx/>
              <a:buFont typeface="Wingdings" pitchFamily="2" charset="2"/>
              <a:buChar char="Ø"/>
            </a:pPr>
            <a:r>
              <a:rPr lang="cs-CZ" sz="2400" dirty="0" smtClean="0">
                <a:sym typeface="Symbol"/>
              </a:rPr>
              <a:t> Zdroje : -</a:t>
            </a:r>
            <a:r>
              <a:rPr lang="cs-CZ" sz="2400" dirty="0" smtClean="0"/>
              <a:t> halogenové žárovky (H1, H4, H7,...)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                  - xenonové výbojky (D1S, D2S,...)</a:t>
            </a:r>
          </a:p>
          <a:p>
            <a:pPr lvl="0"/>
            <a:endParaRPr lang="cs-CZ" sz="1600" dirty="0" smtClean="0"/>
          </a:p>
          <a:p>
            <a:endParaRPr lang="cs-CZ" sz="2400" dirty="0" smtClean="0">
              <a:sym typeface="Symbol"/>
            </a:endParaRPr>
          </a:p>
          <a:p>
            <a:pPr>
              <a:buNone/>
            </a:pPr>
            <a:r>
              <a:rPr lang="cs-CZ" sz="2400" dirty="0" smtClean="0">
                <a:sym typeface="Symbol"/>
              </a:rPr>
              <a:t> </a:t>
            </a:r>
            <a:endParaRPr lang="cs-CZ" sz="2400" dirty="0"/>
          </a:p>
        </p:txBody>
      </p:sp>
      <p:pic>
        <p:nvPicPr>
          <p:cNvPr id="5" name="Obrázek 16" descr="free_form_reflektor_001 (1)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6667" y="3763810"/>
            <a:ext cx="3797333" cy="3094190"/>
          </a:xfrm>
          <a:prstGeom prst="rect">
            <a:avLst/>
          </a:prstGeom>
        </p:spPr>
      </p:pic>
      <p:pic>
        <p:nvPicPr>
          <p:cNvPr id="6" name="Obrázek 9" descr="Sv__tlomet_FABIA_4a8121af34598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3929066"/>
            <a:ext cx="3643338" cy="2643206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785786" y="6072206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Škoda </a:t>
            </a:r>
            <a:r>
              <a:rPr lang="cs-CZ" dirty="0" err="1" smtClean="0"/>
              <a:t>Fabia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155575"/>
            <a:ext cx="8229600" cy="487363"/>
          </a:xfrm>
        </p:spPr>
        <p:txBody>
          <a:bodyPr>
            <a:noAutofit/>
          </a:bodyPr>
          <a:lstStyle/>
          <a:p>
            <a:pPr algn="ctr"/>
            <a:r>
              <a:rPr lang="cs-CZ" sz="2800" b="1" u="sng" dirty="0">
                <a:solidFill>
                  <a:srgbClr val="FFC000"/>
                </a:solidFill>
              </a:rPr>
              <a:t>Světla pro denní svícení</a:t>
            </a:r>
            <a:endParaRPr lang="cs-CZ" sz="2800" b="1" u="sng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142844" y="785813"/>
            <a:ext cx="9001156" cy="4214823"/>
          </a:xfrm>
        </p:spPr>
        <p:txBody>
          <a:bodyPr>
            <a:normAutofit fontScale="92500"/>
          </a:bodyPr>
          <a:lstStyle/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Skládají se většinou z LED diod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Umístění samostatné nebo jako součást hlavních světlometů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Nízký příkon ulehčující výkonově zatížení soustavy akumulátor – alternátor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Lepší osvětlení za denních podmínek než při použití tlumených světel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Lepší viditelnost </a:t>
            </a:r>
            <a:r>
              <a:rPr lang="cs-CZ" sz="2400" dirty="0" smtClean="0"/>
              <a:t> - </a:t>
            </a:r>
            <a:r>
              <a:rPr lang="cs-CZ" sz="2400" dirty="0" smtClean="0"/>
              <a:t>rychlejší odezva na danou </a:t>
            </a:r>
            <a:r>
              <a:rPr lang="cs-CZ" sz="2400" dirty="0" smtClean="0"/>
              <a:t>situaci</a:t>
            </a:r>
          </a:p>
          <a:p>
            <a:pPr>
              <a:buClrTx/>
              <a:buNone/>
            </a:pPr>
            <a:r>
              <a:rPr lang="cs-CZ" sz="2400" dirty="0" smtClean="0">
                <a:sym typeface="Symbol"/>
              </a:rPr>
              <a:t>			             - lepší </a:t>
            </a:r>
            <a:r>
              <a:rPr lang="cs-CZ" sz="2400" dirty="0" smtClean="0">
                <a:sym typeface="Symbol"/>
              </a:rPr>
              <a:t>viditelností </a:t>
            </a:r>
            <a:endParaRPr lang="cs-CZ" sz="2400" dirty="0" smtClean="0"/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Místo 130 W běžně odebíraných halogenovými žárovkami lze při použití světel pro denní svícení docílit příkonu 30W</a:t>
            </a:r>
          </a:p>
          <a:p>
            <a:pPr>
              <a:buClrTx/>
              <a:buNone/>
            </a:pPr>
            <a:r>
              <a:rPr lang="cs-CZ" sz="2400" dirty="0" smtClean="0"/>
              <a:t>       </a:t>
            </a:r>
            <a:r>
              <a:rPr lang="cs-CZ" sz="2400" dirty="0" smtClean="0">
                <a:sym typeface="Symbol"/>
              </a:rPr>
              <a:t> úspora paliva (0,2 l/100km</a:t>
            </a:r>
            <a:r>
              <a:rPr lang="cs-CZ" sz="2400" dirty="0" smtClean="0">
                <a:sym typeface="Symbol"/>
              </a:rPr>
              <a:t>)</a:t>
            </a:r>
            <a:endParaRPr lang="cs-CZ" sz="2400" dirty="0" smtClean="0">
              <a:sym typeface="Symbol"/>
            </a:endParaRPr>
          </a:p>
        </p:txBody>
      </p:sp>
      <p:pic>
        <p:nvPicPr>
          <p:cNvPr id="7" name="Obrázek 6" descr="svetla2 por denní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14313" b="22710"/>
          <a:stretch>
            <a:fillRect/>
          </a:stretch>
        </p:blipFill>
        <p:spPr>
          <a:xfrm>
            <a:off x="285720" y="4786322"/>
            <a:ext cx="3163158" cy="1571636"/>
          </a:xfrm>
          <a:prstGeom prst="rect">
            <a:avLst/>
          </a:prstGeom>
        </p:spPr>
      </p:pic>
      <p:pic>
        <p:nvPicPr>
          <p:cNvPr id="8" name="Obrázek 7" descr="full_LED.jpg"/>
          <p:cNvPicPr>
            <a:picLocks noChangeAspect="1"/>
          </p:cNvPicPr>
          <p:nvPr/>
        </p:nvPicPr>
        <p:blipFill>
          <a:blip r:embed="rId3" cstate="print"/>
          <a:srcRect t="16250" r="7812" b="13750"/>
          <a:stretch>
            <a:fillRect/>
          </a:stretch>
        </p:blipFill>
        <p:spPr>
          <a:xfrm>
            <a:off x="4286248" y="4552618"/>
            <a:ext cx="4857752" cy="2305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-214313"/>
            <a:ext cx="8229600" cy="987426"/>
          </a:xfrm>
        </p:spPr>
        <p:txBody>
          <a:bodyPr>
            <a:normAutofit/>
          </a:bodyPr>
          <a:lstStyle/>
          <a:p>
            <a:pPr algn="ctr"/>
            <a:r>
              <a:rPr lang="cs-CZ" sz="2800" b="1" u="sng" dirty="0">
                <a:solidFill>
                  <a:srgbClr val="FFC000"/>
                </a:solidFill>
              </a:rPr>
              <a:t>Automatická aktivace světel</a:t>
            </a:r>
            <a:endParaRPr lang="cs-CZ" sz="2800" b="1" u="sng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857232"/>
            <a:ext cx="8072438" cy="3611568"/>
          </a:xfrm>
        </p:spPr>
        <p:txBody>
          <a:bodyPr>
            <a:normAutofit fontScale="70000" lnSpcReduction="20000"/>
          </a:bodyPr>
          <a:lstStyle/>
          <a:p>
            <a:pPr algn="just">
              <a:buClrTx/>
              <a:buFont typeface="Wingdings" pitchFamily="2" charset="2"/>
              <a:buChar char="Ø"/>
            </a:pPr>
            <a:r>
              <a:rPr lang="cs-CZ" sz="2800" dirty="0" smtClean="0"/>
              <a:t>Spolupráce dvou čidel:</a:t>
            </a:r>
            <a:endParaRPr lang="cs-CZ" sz="2800" dirty="0" smtClean="0"/>
          </a:p>
          <a:p>
            <a:pPr lvl="1" algn="just">
              <a:buClrTx/>
              <a:buFont typeface="Wingdings" pitchFamily="2" charset="2"/>
              <a:buChar char="Ø"/>
            </a:pPr>
            <a:r>
              <a:rPr lang="cs-CZ" sz="2400" dirty="0" smtClean="0"/>
              <a:t>Sledující velikost intenzity ve směru jízdy</a:t>
            </a:r>
          </a:p>
          <a:p>
            <a:pPr lvl="1" algn="just">
              <a:buClrTx/>
              <a:buFont typeface="Wingdings" pitchFamily="2" charset="2"/>
              <a:buChar char="Ø"/>
            </a:pPr>
            <a:r>
              <a:rPr lang="cs-CZ" sz="2400" dirty="0" smtClean="0"/>
              <a:t>Sledující okolní </a:t>
            </a:r>
            <a:r>
              <a:rPr lang="cs-CZ" sz="2400" dirty="0" smtClean="0"/>
              <a:t>podmínky</a:t>
            </a:r>
            <a:endParaRPr lang="cs-CZ" sz="2400" dirty="0" smtClean="0"/>
          </a:p>
          <a:p>
            <a:pPr algn="just">
              <a:buNone/>
            </a:pPr>
            <a:r>
              <a:rPr lang="cs-CZ" sz="2800" dirty="0" smtClean="0"/>
              <a:t>     tvoří </a:t>
            </a:r>
            <a:r>
              <a:rPr lang="cs-CZ" sz="2800" dirty="0" smtClean="0"/>
              <a:t>vstupní hodnoty pomocí kterých řídící </a:t>
            </a:r>
            <a:r>
              <a:rPr lang="cs-CZ" sz="2800" dirty="0" smtClean="0"/>
              <a:t>jednotka vyhodnocuje </a:t>
            </a:r>
            <a:r>
              <a:rPr lang="cs-CZ" sz="2800" dirty="0" smtClean="0"/>
              <a:t>situaci intenzity dopadu okolního světla na automobil </a:t>
            </a:r>
            <a:endParaRPr lang="cs-CZ" sz="2800" dirty="0" smtClean="0"/>
          </a:p>
          <a:p>
            <a:pPr algn="just">
              <a:buClrTx/>
              <a:buFont typeface="Wingdings" pitchFamily="2" charset="2"/>
              <a:buChar char="Ø"/>
            </a:pPr>
            <a:r>
              <a:rPr lang="cs-CZ" sz="2800" dirty="0" smtClean="0"/>
              <a:t>Praktické </a:t>
            </a:r>
            <a:r>
              <a:rPr lang="cs-CZ" sz="2800" dirty="0" smtClean="0"/>
              <a:t>využití při průjezdech </a:t>
            </a:r>
            <a:r>
              <a:rPr lang="cs-CZ" sz="2800" dirty="0" smtClean="0"/>
              <a:t>členitou krajinou nebo v oblastech</a:t>
            </a:r>
            <a:r>
              <a:rPr lang="cs-CZ" sz="2800" dirty="0" smtClean="0"/>
              <a:t> </a:t>
            </a:r>
            <a:r>
              <a:rPr lang="cs-CZ" sz="2800" dirty="0" smtClean="0"/>
              <a:t>o velkých počtech přechodů </a:t>
            </a:r>
            <a:r>
              <a:rPr lang="cs-CZ" sz="2800" dirty="0" smtClean="0"/>
              <a:t>světlo-tma</a:t>
            </a:r>
          </a:p>
          <a:p>
            <a:pPr algn="just">
              <a:buClrTx/>
              <a:buFont typeface="Wingdings" pitchFamily="2" charset="2"/>
              <a:buChar char="Ø"/>
            </a:pPr>
            <a:r>
              <a:rPr lang="cs-CZ" sz="2800" dirty="0" smtClean="0"/>
              <a:t>Systém se řídí nejen rozptýleným světlem, ale i světelností na vozovce vpředu, což mu například umožňuje rozeznat mezi tunelem a podjezdem. </a:t>
            </a:r>
            <a:endParaRPr lang="cs-CZ" sz="2800" dirty="0" smtClean="0"/>
          </a:p>
          <a:p>
            <a:pPr algn="just">
              <a:buClrTx/>
              <a:buFont typeface="Wingdings" pitchFamily="2" charset="2"/>
              <a:buChar char="Ø"/>
            </a:pPr>
            <a:r>
              <a:rPr lang="cs-CZ" sz="2800" dirty="0" smtClean="0"/>
              <a:t>Funkce </a:t>
            </a:r>
            <a:r>
              <a:rPr lang="cs-CZ" sz="2800" dirty="0" smtClean="0"/>
              <a:t>použita většinou s kombinací denního osvětlení</a:t>
            </a:r>
          </a:p>
          <a:p>
            <a:pPr algn="just">
              <a:buClrTx/>
              <a:buFont typeface="Wingdings" pitchFamily="2" charset="2"/>
              <a:buChar char="Ø"/>
            </a:pPr>
            <a:r>
              <a:rPr lang="cs-CZ" sz="2800" dirty="0" smtClean="0"/>
              <a:t>Reaguje hned jak klesne intenzita osvětlení pod určitou úroveň</a:t>
            </a:r>
          </a:p>
          <a:p>
            <a:pPr algn="just">
              <a:buClrTx/>
              <a:buFont typeface="Wingdings" pitchFamily="2" charset="2"/>
              <a:buChar char="Ø"/>
            </a:pPr>
            <a:endParaRPr lang="cs-CZ" sz="2800" dirty="0" smtClean="0"/>
          </a:p>
          <a:p>
            <a:pPr algn="just">
              <a:buClrTx/>
              <a:buFont typeface="Wingdings" pitchFamily="2" charset="2"/>
              <a:buChar char="Ø"/>
            </a:pPr>
            <a:endParaRPr lang="cs-CZ" sz="2800" dirty="0" smtClean="0"/>
          </a:p>
          <a:p>
            <a:pPr algn="just">
              <a:buClrTx/>
              <a:buFont typeface="Wingdings" pitchFamily="2" charset="2"/>
              <a:buChar char="Ø"/>
            </a:pPr>
            <a:endParaRPr lang="cs-CZ" sz="2800" dirty="0" smtClean="0"/>
          </a:p>
          <a:p>
            <a:pPr algn="just">
              <a:buNone/>
            </a:pPr>
            <a:endParaRPr lang="cs-CZ" dirty="0" smtClean="0"/>
          </a:p>
          <a:p>
            <a:pPr algn="just">
              <a:buNone/>
            </a:pPr>
            <a:endParaRPr lang="cs-CZ" dirty="0"/>
          </a:p>
        </p:txBody>
      </p:sp>
      <p:pic>
        <p:nvPicPr>
          <p:cNvPr id="4" name="Obrázek 28" descr="lights_on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27878" y="4500570"/>
            <a:ext cx="2816122" cy="2357430"/>
          </a:xfrm>
          <a:prstGeom prst="rect">
            <a:avLst/>
          </a:prstGeom>
        </p:spPr>
      </p:pic>
      <p:pic>
        <p:nvPicPr>
          <p:cNvPr id="5" name="Obrázek 4" descr="Astra5-door_Highlights_Comfort_cnt_imgpar_1_ALC_310x100_1000_gtc95_i05_0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5000636"/>
            <a:ext cx="3937000" cy="127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Zdroje světla</a:t>
            </a:r>
          </a:p>
          <a:p>
            <a:r>
              <a:rPr lang="cs-CZ" dirty="0" smtClean="0"/>
              <a:t>Druhy světlometů</a:t>
            </a:r>
          </a:p>
          <a:p>
            <a:r>
              <a:rPr lang="cs-CZ" dirty="0" smtClean="0"/>
              <a:t>Adaptivní světlomety</a:t>
            </a:r>
          </a:p>
          <a:p>
            <a:r>
              <a:rPr lang="cs-CZ" dirty="0" smtClean="0"/>
              <a:t>Systémy pro noční vidění</a:t>
            </a:r>
          </a:p>
          <a:p>
            <a:r>
              <a:rPr lang="cs-CZ" dirty="0" smtClean="0"/>
              <a:t>Systémy pro denní vidění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630238"/>
          </a:xfrm>
        </p:spPr>
        <p:txBody>
          <a:bodyPr>
            <a:normAutofit/>
          </a:bodyPr>
          <a:lstStyle/>
          <a:p>
            <a:pPr algn="ctr"/>
            <a:r>
              <a:rPr lang="cs-CZ" sz="2800" b="1" u="sng" dirty="0">
                <a:solidFill>
                  <a:srgbClr val="FFC000"/>
                </a:solidFill>
              </a:rPr>
              <a:t>Systémy pro noční vidění</a:t>
            </a:r>
            <a:endParaRPr lang="cs-CZ" sz="2800" b="1" u="sng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428604"/>
            <a:ext cx="8229600" cy="400052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cs-CZ" dirty="0" smtClean="0"/>
              <a:t>NIR (</a:t>
            </a:r>
            <a:r>
              <a:rPr lang="cs-CZ" dirty="0" err="1" smtClean="0"/>
              <a:t>Near</a:t>
            </a:r>
            <a:r>
              <a:rPr lang="cs-CZ" dirty="0" smtClean="0"/>
              <a:t> </a:t>
            </a:r>
            <a:r>
              <a:rPr lang="cs-CZ" dirty="0" err="1" smtClean="0"/>
              <a:t>Infra</a:t>
            </a:r>
            <a:r>
              <a:rPr lang="cs-CZ" dirty="0" smtClean="0"/>
              <a:t>-</a:t>
            </a:r>
            <a:r>
              <a:rPr lang="cs-CZ" dirty="0" err="1" smtClean="0"/>
              <a:t>Red</a:t>
            </a:r>
            <a:r>
              <a:rPr lang="cs-CZ" dirty="0" smtClean="0"/>
              <a:t>)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000" dirty="0" smtClean="0"/>
              <a:t>využívá </a:t>
            </a:r>
            <a:r>
              <a:rPr lang="cs-CZ" sz="2000" dirty="0" smtClean="0"/>
              <a:t>infračerveného </a:t>
            </a:r>
            <a:r>
              <a:rPr lang="cs-CZ" sz="2000" dirty="0" smtClean="0"/>
              <a:t>odrazu od objektů před vozidlem ve směru jízdy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000" dirty="0" smtClean="0"/>
              <a:t>Infračervený zářič vysílá záření</a:t>
            </a:r>
            <a:r>
              <a:rPr lang="cs-CZ" sz="2000" dirty="0" smtClean="0"/>
              <a:t> a </a:t>
            </a:r>
            <a:r>
              <a:rPr lang="cs-CZ" sz="2000" dirty="0" smtClean="0"/>
              <a:t>odraz </a:t>
            </a:r>
            <a:r>
              <a:rPr lang="cs-CZ" sz="2000" dirty="0" smtClean="0"/>
              <a:t>snímaný kamerou vyhodnocuje </a:t>
            </a:r>
            <a:r>
              <a:rPr lang="cs-CZ" sz="2000" dirty="0" smtClean="0"/>
              <a:t>systém, </a:t>
            </a:r>
            <a:r>
              <a:rPr lang="cs-CZ" sz="2000" dirty="0" smtClean="0"/>
              <a:t>promítající výsledek na HUD </a:t>
            </a:r>
            <a:r>
              <a:rPr lang="cs-CZ" sz="2000" dirty="0" smtClean="0"/>
              <a:t>displej, </a:t>
            </a:r>
            <a:r>
              <a:rPr lang="cs-CZ" sz="2000" dirty="0" smtClean="0"/>
              <a:t>obrazovku </a:t>
            </a:r>
            <a:r>
              <a:rPr lang="cs-CZ" sz="2000" dirty="0" smtClean="0"/>
              <a:t>automobilu případně obrazovku modulu, ve kterém je celý systém integrován</a:t>
            </a:r>
            <a:endParaRPr lang="cs-CZ" sz="2000" dirty="0" smtClean="0"/>
          </a:p>
          <a:p>
            <a:pPr>
              <a:buClrTx/>
              <a:buFont typeface="Wingdings" pitchFamily="2" charset="2"/>
              <a:buChar char="Ø"/>
            </a:pPr>
            <a:r>
              <a:rPr lang="cs-CZ" sz="2000" dirty="0" smtClean="0"/>
              <a:t>Problémy se světly protijedoucích vozidel, pouličním osvětlením, semafory a vysoce reflexními povrchy zobrazující se na displeji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000" dirty="0" smtClean="0"/>
              <a:t>Obraz je černobílý s vysokým </a:t>
            </a:r>
            <a:r>
              <a:rPr lang="cs-CZ" sz="2000" dirty="0" smtClean="0"/>
              <a:t>rozlišením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000" dirty="0" smtClean="0"/>
              <a:t>Průměrný dosah 150m, pro přesné určení objektu mim 70 m od vozidla.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000" dirty="0" smtClean="0"/>
              <a:t>Technologii používá automobilka Mercedes</a:t>
            </a:r>
            <a:endParaRPr lang="cs-CZ" dirty="0"/>
          </a:p>
          <a:p>
            <a:pPr>
              <a:buClrTx/>
              <a:buFont typeface="Wingdings" pitchFamily="2" charset="2"/>
              <a:buChar char="Ø"/>
            </a:pPr>
            <a:r>
              <a:rPr lang="cs-CZ" sz="2000" dirty="0" smtClean="0"/>
              <a:t>Mírné nedostatky řeší technologie FIR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000" dirty="0" smtClean="0"/>
              <a:t>Vhodnější pro nižší rychlosti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000" dirty="0" smtClean="0"/>
              <a:t>Vylepšuji viditelnost tak, kde dálková světla nedosvítí</a:t>
            </a:r>
            <a:endParaRPr lang="cs-CZ" sz="2000" dirty="0" smtClean="0"/>
          </a:p>
        </p:txBody>
      </p:sp>
      <p:pic>
        <p:nvPicPr>
          <p:cNvPr id="4" name="Obrázek 0" descr="NIR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45666" y="4429132"/>
            <a:ext cx="5798334" cy="2428868"/>
          </a:xfrm>
          <a:prstGeom prst="rect">
            <a:avLst/>
          </a:prstGeom>
        </p:spPr>
      </p:pic>
      <p:pic>
        <p:nvPicPr>
          <p:cNvPr id="5" name="Obrázek 51" descr="in-dash-car-night-vision-system-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4429132"/>
            <a:ext cx="3357554" cy="2428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654032"/>
          </a:xfrm>
        </p:spPr>
        <p:txBody>
          <a:bodyPr>
            <a:normAutofit/>
          </a:bodyPr>
          <a:lstStyle/>
          <a:p>
            <a:r>
              <a:rPr lang="cs-CZ" sz="2800" b="1" u="sng" dirty="0">
                <a:solidFill>
                  <a:srgbClr val="FFC000"/>
                </a:solidFill>
              </a:rPr>
              <a:t>Systémy pro noční vidění</a:t>
            </a:r>
            <a:endParaRPr lang="cs-CZ" sz="2800" b="1" u="sng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857232"/>
            <a:ext cx="8858280" cy="535785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cs-CZ" dirty="0" smtClean="0"/>
              <a:t>FIR (Far </a:t>
            </a:r>
            <a:r>
              <a:rPr lang="cs-CZ" dirty="0" err="1" smtClean="0"/>
              <a:t>Infra</a:t>
            </a:r>
            <a:r>
              <a:rPr lang="cs-CZ" dirty="0" smtClean="0"/>
              <a:t>-</a:t>
            </a:r>
            <a:r>
              <a:rPr lang="cs-CZ" dirty="0" err="1" smtClean="0"/>
              <a:t>Red</a:t>
            </a:r>
            <a:r>
              <a:rPr lang="cs-CZ" dirty="0" smtClean="0"/>
              <a:t>)</a:t>
            </a:r>
          </a:p>
          <a:p>
            <a:pPr>
              <a:buNone/>
            </a:pPr>
            <a:endParaRPr lang="cs-CZ" dirty="0" smtClean="0"/>
          </a:p>
          <a:p>
            <a:pPr>
              <a:buFont typeface="Wingdings" pitchFamily="2" charset="2"/>
              <a:buChar char="Ø"/>
            </a:pPr>
            <a:r>
              <a:rPr lang="cs-CZ" sz="2400" dirty="0"/>
              <a:t>-    </a:t>
            </a:r>
            <a:r>
              <a:rPr lang="cs-CZ" sz="2400" dirty="0" err="1"/>
              <a:t>Narozdíl</a:t>
            </a:r>
            <a:r>
              <a:rPr lang="cs-CZ" sz="2400" dirty="0"/>
              <a:t> </a:t>
            </a:r>
            <a:r>
              <a:rPr lang="cs-CZ" sz="2400" dirty="0" smtClean="0"/>
              <a:t>od NIR využívá tepelného </a:t>
            </a:r>
            <a:r>
              <a:rPr lang="cs-CZ" sz="2400" dirty="0" smtClean="0"/>
              <a:t>vyzařování z </a:t>
            </a:r>
            <a:r>
              <a:rPr lang="cs-CZ" sz="2400" dirty="0" smtClean="0"/>
              <a:t>lidí, zvířat a objektů   </a:t>
            </a:r>
            <a:endParaRPr lang="cs-CZ" sz="2400" dirty="0" smtClean="0"/>
          </a:p>
          <a:p>
            <a:pPr>
              <a:buFont typeface="Wingdings" pitchFamily="2" charset="2"/>
              <a:buChar char="Ø"/>
            </a:pPr>
            <a:r>
              <a:rPr lang="cs-CZ" sz="2400" dirty="0" smtClean="0"/>
              <a:t>- </a:t>
            </a:r>
            <a:r>
              <a:rPr lang="cs-CZ" sz="2400" dirty="0" smtClean="0"/>
              <a:t>    </a:t>
            </a:r>
            <a:r>
              <a:rPr lang="cs-CZ" sz="2400" dirty="0" smtClean="0"/>
              <a:t>Obraz je dán snímáním kamery citlivé na emitaci </a:t>
            </a:r>
            <a:r>
              <a:rPr lang="cs-CZ" sz="2400" dirty="0" smtClean="0"/>
              <a:t>tepla </a:t>
            </a:r>
            <a:endParaRPr lang="cs-CZ" sz="2400" dirty="0" smtClean="0"/>
          </a:p>
          <a:p>
            <a:pPr>
              <a:buFont typeface="Wingdings" pitchFamily="2" charset="2"/>
              <a:buChar char="Ø"/>
            </a:pPr>
            <a:r>
              <a:rPr lang="cs-CZ" sz="2400" dirty="0" smtClean="0"/>
              <a:t>-  </a:t>
            </a:r>
            <a:r>
              <a:rPr lang="cs-CZ" sz="2400" dirty="0" smtClean="0"/>
              <a:t>   Změna pozorovaného </a:t>
            </a:r>
            <a:r>
              <a:rPr lang="cs-CZ" sz="2400" dirty="0" smtClean="0"/>
              <a:t>úhlu v závislosti na rychlosti automobilu</a:t>
            </a:r>
          </a:p>
          <a:p>
            <a:pPr>
              <a:buFont typeface="Wingdings" pitchFamily="2" charset="2"/>
              <a:buChar char="Ø"/>
            </a:pPr>
            <a:r>
              <a:rPr lang="cs-CZ" sz="2400" dirty="0" smtClean="0"/>
              <a:t>- </a:t>
            </a:r>
            <a:r>
              <a:rPr lang="cs-CZ" sz="2400" dirty="0" smtClean="0"/>
              <a:t>    Pružnější odezva než u  </a:t>
            </a:r>
            <a:r>
              <a:rPr lang="cs-CZ" sz="2400" dirty="0" smtClean="0"/>
              <a:t>NIR (nemusí čekat na odraz z infračervených zářičů)</a:t>
            </a:r>
          </a:p>
          <a:p>
            <a:pPr>
              <a:buFont typeface="Wingdings" pitchFamily="2" charset="2"/>
              <a:buChar char="Ø"/>
            </a:pPr>
            <a:r>
              <a:rPr lang="cs-CZ" sz="2400" dirty="0" smtClean="0"/>
              <a:t>Vysoké </a:t>
            </a:r>
            <a:r>
              <a:rPr lang="cs-CZ" sz="2400" dirty="0" smtClean="0"/>
              <a:t>požadavky na údržbu za nízkých teplot </a:t>
            </a:r>
            <a:endParaRPr lang="cs-CZ" sz="2400" dirty="0" smtClean="0"/>
          </a:p>
          <a:p>
            <a:pPr>
              <a:buFont typeface="Wingdings" pitchFamily="2" charset="2"/>
              <a:buChar char="Ø"/>
            </a:pPr>
            <a:r>
              <a:rPr lang="cs-CZ" sz="2400" dirty="0" smtClean="0"/>
              <a:t>Dosah je okolo 300 m, přesné rozpoznání objektu okolo 150 m,což je 2x vetší zorná vzdálenost než u NIR</a:t>
            </a:r>
          </a:p>
          <a:p>
            <a:pPr>
              <a:buFont typeface="Wingdings" pitchFamily="2" charset="2"/>
              <a:buChar char="Ø"/>
            </a:pPr>
            <a:r>
              <a:rPr lang="cs-CZ" sz="2400" dirty="0" smtClean="0"/>
              <a:t>Zobrazení na modulu nebo na obrazovce integrované do palubní desky</a:t>
            </a:r>
          </a:p>
          <a:p>
            <a:pPr>
              <a:buFont typeface="Wingdings" pitchFamily="2" charset="2"/>
              <a:buChar char="Ø"/>
            </a:pPr>
            <a:r>
              <a:rPr lang="cs-CZ" sz="2400" dirty="0" smtClean="0"/>
              <a:t>Technologie </a:t>
            </a:r>
            <a:r>
              <a:rPr lang="cs-CZ" sz="2500" dirty="0" smtClean="0"/>
              <a:t>vyvinutá </a:t>
            </a:r>
            <a:r>
              <a:rPr lang="cs-CZ" sz="2500" dirty="0"/>
              <a:t>společností </a:t>
            </a:r>
            <a:r>
              <a:rPr lang="cs-CZ" sz="2500" dirty="0" smtClean="0"/>
              <a:t>BMW</a:t>
            </a:r>
          </a:p>
          <a:p>
            <a:pPr>
              <a:buFont typeface="Wingdings" pitchFamily="2" charset="2"/>
              <a:buChar char="Ø"/>
            </a:pPr>
            <a:r>
              <a:rPr lang="cs-CZ" sz="2500" dirty="0" smtClean="0"/>
              <a:t>Systém má daleko lepší reakce na pohyb objektu než NIR, která si poradí spíše se stacionárními objekty</a:t>
            </a:r>
          </a:p>
          <a:p>
            <a:pPr>
              <a:buFont typeface="Wingdings" pitchFamily="2" charset="2"/>
              <a:buChar char="Ø"/>
            </a:pPr>
            <a:r>
              <a:rPr lang="cs-CZ" sz="2500" dirty="0" smtClean="0"/>
              <a:t>Kamera je </a:t>
            </a:r>
            <a:r>
              <a:rPr lang="cs-CZ" sz="2500" dirty="0" err="1" smtClean="0"/>
              <a:t>čistěna</a:t>
            </a:r>
            <a:r>
              <a:rPr lang="cs-CZ" sz="2500" dirty="0" smtClean="0"/>
              <a:t> automaticky a při teplotách nižších než 5°C je kryt kamery vyhříván, aby nedošlo k destrukci </a:t>
            </a:r>
          </a:p>
          <a:p>
            <a:pPr>
              <a:buFont typeface="Wingdings" pitchFamily="2" charset="2"/>
              <a:buChar char="Ø"/>
            </a:pPr>
            <a:r>
              <a:rPr lang="cs-CZ" sz="2500" dirty="0" smtClean="0"/>
              <a:t>Systém mění nastavení šířky pozorovaného úhlu podle rychlosti automobilu</a:t>
            </a:r>
          </a:p>
          <a:p>
            <a:pPr lvl="1">
              <a:buFont typeface="Courier New" pitchFamily="49" charset="0"/>
              <a:buChar char="o"/>
            </a:pPr>
            <a:r>
              <a:rPr lang="cs-CZ" sz="2100" dirty="0" smtClean="0"/>
              <a:t>Při rychlostech do 80 km/h pozorovaný úhel je 36°</a:t>
            </a:r>
          </a:p>
          <a:p>
            <a:pPr lvl="1">
              <a:buFont typeface="Courier New" pitchFamily="49" charset="0"/>
              <a:buChar char="o"/>
            </a:pPr>
            <a:r>
              <a:rPr lang="cs-CZ" sz="2100" dirty="0" smtClean="0"/>
              <a:t>Při rychlostech nad 80 km/h pozorovaný úhel 23° + 1,5x </a:t>
            </a:r>
            <a:r>
              <a:rPr lang="cs-CZ" sz="2100" dirty="0" err="1" smtClean="0"/>
              <a:t>digitálni</a:t>
            </a:r>
            <a:r>
              <a:rPr lang="cs-CZ" sz="2100" dirty="0" smtClean="0"/>
              <a:t> zoom</a:t>
            </a:r>
            <a:endParaRPr lang="cs-CZ" sz="2100" dirty="0"/>
          </a:p>
          <a:p>
            <a:pPr lvl="1">
              <a:buFontTx/>
              <a:buChar char="-"/>
            </a:pPr>
            <a:endParaRPr lang="cs-CZ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FIR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158" y="3857628"/>
            <a:ext cx="8358246" cy="2500306"/>
          </a:xfrm>
          <a:prstGeom prst="rect">
            <a:avLst/>
          </a:prstGeom>
        </p:spPr>
      </p:pic>
      <p:pic>
        <p:nvPicPr>
          <p:cNvPr id="3" name="Obrázek 2" descr="bmw5dh0.jpg"/>
          <p:cNvPicPr>
            <a:picLocks noChangeAspect="1"/>
          </p:cNvPicPr>
          <p:nvPr/>
        </p:nvPicPr>
        <p:blipFill>
          <a:blip r:embed="rId3" cstate="print"/>
          <a:srcRect l="27456" t="18303" r="20132" b="18468"/>
          <a:stretch>
            <a:fillRect/>
          </a:stretch>
        </p:blipFill>
        <p:spPr>
          <a:xfrm>
            <a:off x="5072066" y="285728"/>
            <a:ext cx="3571868" cy="3286148"/>
          </a:xfrm>
          <a:prstGeom prst="rect">
            <a:avLst/>
          </a:prstGeom>
        </p:spPr>
      </p:pic>
      <p:pic>
        <p:nvPicPr>
          <p:cNvPr id="4" name="Obrázek 3" descr="bmw4am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90" y="285728"/>
            <a:ext cx="4357686" cy="3268264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571472" y="3500438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Umístění FIR kamery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5357818" y="350043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Detail kamery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495847" y="6387353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Výsledný obraz vyobrazený na palubní desce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15" descr="Bez názvu.JPG"/>
          <p:cNvPicPr/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3926" y="5016592"/>
            <a:ext cx="6929486" cy="171451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654032"/>
          </a:xfrm>
        </p:spPr>
        <p:txBody>
          <a:bodyPr>
            <a:normAutofit/>
          </a:bodyPr>
          <a:lstStyle/>
          <a:p>
            <a:r>
              <a:rPr lang="cs-CZ" sz="2800" b="1" u="sng" dirty="0">
                <a:solidFill>
                  <a:srgbClr val="FFC000"/>
                </a:solidFill>
              </a:rPr>
              <a:t>Adaptivní světlomety</a:t>
            </a:r>
            <a:endParaRPr lang="cs-CZ" sz="2800" b="1" u="sng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642918"/>
            <a:ext cx="8715404" cy="4625609"/>
          </a:xfrm>
        </p:spPr>
        <p:txBody>
          <a:bodyPr>
            <a:normAutofit/>
          </a:bodyPr>
          <a:lstStyle/>
          <a:p>
            <a:r>
              <a:rPr lang="cs-CZ" sz="2000" dirty="0" smtClean="0"/>
              <a:t>Mění rozložení </a:t>
            </a:r>
            <a:r>
              <a:rPr lang="cs-CZ" sz="2000" dirty="0" smtClean="0"/>
              <a:t>distribuce světel podle </a:t>
            </a:r>
            <a:r>
              <a:rPr lang="cs-CZ" sz="2000" dirty="0" smtClean="0"/>
              <a:t>druhu silnice a míst kde automobil </a:t>
            </a:r>
            <a:r>
              <a:rPr lang="cs-CZ" sz="2000" dirty="0" smtClean="0"/>
              <a:t>projíždí a okolních podmínek v době projíždění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 systém je složen z několika individuálních optických jednotek, z nichž každá vyzařuje specifický světelný svazek</a:t>
            </a:r>
          </a:p>
          <a:p>
            <a:r>
              <a:rPr lang="cs-CZ" sz="2000" dirty="0" smtClean="0"/>
              <a:t>Dělí se:</a:t>
            </a:r>
          </a:p>
          <a:p>
            <a:pPr>
              <a:buNone/>
            </a:pPr>
            <a:r>
              <a:rPr lang="cs-CZ" sz="2000" dirty="0" smtClean="0"/>
              <a:t>	- statické (funkce nasvícení rohu při odbočování)</a:t>
            </a:r>
          </a:p>
          <a:p>
            <a:pPr>
              <a:buNone/>
            </a:pPr>
            <a:r>
              <a:rPr lang="cs-CZ" sz="2000" dirty="0" smtClean="0"/>
              <a:t>	- dynamické (natáčení paprsku světlometu v závislosti na vytočení volantu)</a:t>
            </a:r>
          </a:p>
          <a:p>
            <a:r>
              <a:rPr lang="cs-CZ" sz="2000" dirty="0" smtClean="0"/>
              <a:t>Činnost těchto jednotek je automaticky ovládána v závislosti na např.:</a:t>
            </a:r>
          </a:p>
          <a:p>
            <a:pPr>
              <a:lnSpc>
                <a:spcPct val="150000"/>
              </a:lnSpc>
              <a:buNone/>
            </a:pPr>
            <a:r>
              <a:rPr lang="cs-CZ" sz="2000" dirty="0" smtClean="0"/>
              <a:t>	- rychlost vozidla,</a:t>
            </a:r>
          </a:p>
          <a:p>
            <a:pPr>
              <a:buNone/>
            </a:pPr>
            <a:r>
              <a:rPr lang="cs-CZ" sz="2000" dirty="0" smtClean="0"/>
              <a:t>	- úhlu natočení volantu,</a:t>
            </a:r>
          </a:p>
          <a:p>
            <a:pPr>
              <a:buNone/>
            </a:pPr>
            <a:r>
              <a:rPr lang="cs-CZ" sz="2000" dirty="0" smtClean="0"/>
              <a:t>	- zapnutí/vypnutí směrových svítilen,</a:t>
            </a:r>
          </a:p>
          <a:p>
            <a:pPr>
              <a:buNone/>
            </a:pPr>
            <a:r>
              <a:rPr lang="cs-CZ" sz="2000" dirty="0" smtClean="0"/>
              <a:t>	- signálu navigačního systému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 </a:t>
            </a:r>
            <a:r>
              <a:rPr lang="cs-CZ" dirty="0" smtClean="0"/>
              <a:t>adaptivních </a:t>
            </a:r>
            <a:r>
              <a:rPr lang="cs-CZ" dirty="0" smtClean="0"/>
              <a:t>světlometů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3900501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AFS 1 - tlumené světlo je vybaveno statickým adaptivním světlometem- rozsvěcováním pouze do </a:t>
            </a:r>
            <a:r>
              <a:rPr lang="cs-CZ" dirty="0" smtClean="0"/>
              <a:t>zatáček (2002)</a:t>
            </a:r>
            <a:endParaRPr lang="cs-CZ" dirty="0" smtClean="0"/>
          </a:p>
          <a:p>
            <a:r>
              <a:rPr lang="cs-CZ" dirty="0" smtClean="0"/>
              <a:t> AFS 2 - tlumené světlo je vybaveno statickým adaptivním světlometem + dynamické natáčení do </a:t>
            </a:r>
            <a:r>
              <a:rPr lang="cs-CZ" dirty="0" smtClean="0"/>
              <a:t>zatáček (2003)</a:t>
            </a:r>
            <a:endParaRPr lang="cs-CZ" dirty="0" smtClean="0"/>
          </a:p>
          <a:p>
            <a:r>
              <a:rPr lang="cs-CZ" dirty="0" smtClean="0"/>
              <a:t> AFS 3 - tlumené světlo se přizpůsobuje jízdním podmínkám v režimech: dálniční světlo, tlumené, odbočovací, městské, déšť a mlha. </a:t>
            </a:r>
            <a:r>
              <a:rPr lang="cs-CZ" dirty="0" smtClean="0"/>
              <a:t>(2005)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1857356" y="214290"/>
            <a:ext cx="50006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První generace AFS světlometů</a:t>
            </a:r>
          </a:p>
          <a:p>
            <a:pPr algn="ctr"/>
            <a:endParaRPr lang="cs-CZ" sz="28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357158" y="714356"/>
            <a:ext cx="850109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Statický systém reagující na natočení volantu, sepnutí směrového světla a velikosti rychlosti aktivoval světelný zdroj osvětlující roh, kam auto zatáčelo</a:t>
            </a:r>
          </a:p>
          <a:p>
            <a:endParaRPr lang="cs-CZ" sz="1600" dirty="0" smtClean="0">
              <a:sym typeface="Symbol"/>
            </a:endParaRPr>
          </a:p>
          <a:p>
            <a:r>
              <a:rPr lang="cs-CZ" sz="1600" dirty="0" smtClean="0">
                <a:sym typeface="Symbol"/>
              </a:rPr>
              <a:t>Společnost </a:t>
            </a:r>
            <a:r>
              <a:rPr lang="cs-CZ" sz="1600" dirty="0" err="1" smtClean="0">
                <a:sym typeface="Symbol"/>
              </a:rPr>
              <a:t>Hella</a:t>
            </a:r>
            <a:r>
              <a:rPr lang="cs-CZ" sz="1600" dirty="0" smtClean="0">
                <a:sym typeface="Symbol"/>
              </a:rPr>
              <a:t> tuto technologii vede pod obchodním názvem VARIO X </a:t>
            </a:r>
          </a:p>
          <a:p>
            <a:endParaRPr lang="cs-CZ" sz="1600" dirty="0" smtClean="0">
              <a:sym typeface="Symbol"/>
            </a:endParaRPr>
          </a:p>
          <a:p>
            <a:r>
              <a:rPr lang="cs-CZ" sz="1600" dirty="0" smtClean="0">
                <a:sym typeface="Symbol"/>
              </a:rPr>
              <a:t>Tento systém má 5 režimů:</a:t>
            </a:r>
          </a:p>
          <a:p>
            <a:r>
              <a:rPr lang="cs-CZ" sz="1600" dirty="0" smtClean="0">
                <a:sym typeface="Symbol"/>
              </a:rPr>
              <a:t>	- tlumené světlo – klasický dosah</a:t>
            </a:r>
          </a:p>
          <a:p>
            <a:r>
              <a:rPr lang="cs-CZ" sz="1600" dirty="0" smtClean="0">
                <a:sym typeface="Symbol"/>
              </a:rPr>
              <a:t>	- dálkové světlo -  klasický dosah</a:t>
            </a:r>
          </a:p>
          <a:p>
            <a:r>
              <a:rPr lang="cs-CZ" sz="1600" dirty="0" smtClean="0">
                <a:sym typeface="Symbol"/>
              </a:rPr>
              <a:t>	- městský režim – krátký, široký kužel  pracující do rychlosti 50 km/h</a:t>
            </a:r>
          </a:p>
          <a:p>
            <a:r>
              <a:rPr lang="cs-CZ" sz="1600" dirty="0" smtClean="0">
                <a:sym typeface="Symbol"/>
              </a:rPr>
              <a:t>	- dálnice – symetrický,úzký, dlouhý pruh na šířku silnice</a:t>
            </a:r>
          </a:p>
          <a:p>
            <a:endParaRPr lang="cs-CZ" sz="1600" dirty="0" smtClean="0"/>
          </a:p>
          <a:p>
            <a:r>
              <a:rPr lang="cs-CZ" sz="1600" dirty="0" err="1" smtClean="0"/>
              <a:t>Corner</a:t>
            </a:r>
            <a:r>
              <a:rPr lang="cs-CZ" sz="1600" dirty="0" smtClean="0"/>
              <a:t> </a:t>
            </a:r>
            <a:r>
              <a:rPr lang="cs-CZ" sz="1600" dirty="0" err="1" smtClean="0"/>
              <a:t>light</a:t>
            </a:r>
            <a:endParaRPr lang="cs-CZ" sz="1600" dirty="0" smtClean="0"/>
          </a:p>
          <a:p>
            <a:pPr>
              <a:buFontTx/>
              <a:buChar char="-"/>
            </a:pPr>
            <a:r>
              <a:rPr lang="cs-CZ" sz="1600" dirty="0" smtClean="0"/>
              <a:t> Pracuje do rychlosti 40 km/h, pokud není svítilna aktivována jako mlhová</a:t>
            </a:r>
          </a:p>
          <a:p>
            <a:pPr>
              <a:buFontTx/>
              <a:buChar char="-"/>
            </a:pPr>
            <a:r>
              <a:rPr lang="cs-CZ" sz="1600" dirty="0" smtClean="0"/>
              <a:t> Svítí od úhlu  - 30 – 60° směrem ven</a:t>
            </a:r>
          </a:p>
          <a:p>
            <a:pPr>
              <a:buFontTx/>
              <a:buChar char="-"/>
            </a:pPr>
            <a:r>
              <a:rPr lang="cs-CZ" sz="1600" dirty="0" smtClean="0"/>
              <a:t> Podmínka sepnutí směrových světel</a:t>
            </a:r>
          </a:p>
          <a:p>
            <a:pPr>
              <a:buFontTx/>
              <a:buChar char="-"/>
            </a:pPr>
            <a:r>
              <a:rPr lang="cs-CZ" sz="1600" dirty="0" smtClean="0"/>
              <a:t> Kombinuje </a:t>
            </a:r>
            <a:r>
              <a:rPr lang="cs-CZ" sz="1600" dirty="0" err="1" smtClean="0"/>
              <a:t>funcke</a:t>
            </a:r>
            <a:r>
              <a:rPr lang="cs-CZ" sz="1600" dirty="0" smtClean="0"/>
              <a:t> předního a rohového světlometu</a:t>
            </a:r>
          </a:p>
          <a:p>
            <a:pPr>
              <a:buFontTx/>
              <a:buChar char="-"/>
            </a:pPr>
            <a:r>
              <a:rPr lang="cs-CZ" sz="1600" dirty="0" smtClean="0"/>
              <a:t>Pokud se stane, že je volant je stočen doleva a směrové světlo svítí doprava, prioritu má směrové světlo </a:t>
            </a:r>
          </a:p>
          <a:p>
            <a:pPr>
              <a:buFontTx/>
              <a:buChar char="-"/>
            </a:pPr>
            <a:endParaRPr lang="cs-CZ" sz="1600" dirty="0" smtClean="0"/>
          </a:p>
          <a:p>
            <a:pPr>
              <a:buFontTx/>
              <a:buChar char="-"/>
            </a:pPr>
            <a:r>
              <a:rPr lang="cs-CZ" sz="1600" dirty="0" smtClean="0"/>
              <a:t>Nefunguje když:</a:t>
            </a:r>
          </a:p>
          <a:p>
            <a:pPr lvl="1">
              <a:buFontTx/>
              <a:buChar char="-"/>
            </a:pPr>
            <a:r>
              <a:rPr lang="cs-CZ" sz="1600" dirty="0" smtClean="0"/>
              <a:t>  Jsou rozsvícena mlhová světla</a:t>
            </a:r>
          </a:p>
          <a:p>
            <a:pPr lvl="1">
              <a:buFontTx/>
              <a:buChar char="-"/>
            </a:pPr>
            <a:r>
              <a:rPr lang="cs-CZ" sz="1600" dirty="0" smtClean="0"/>
              <a:t>  Když je </a:t>
            </a:r>
            <a:r>
              <a:rPr lang="cs-CZ" sz="1600" dirty="0" err="1" smtClean="0"/>
              <a:t>rařazena</a:t>
            </a:r>
            <a:r>
              <a:rPr lang="cs-CZ" sz="1600" dirty="0" smtClean="0"/>
              <a:t> zpátečka</a:t>
            </a:r>
          </a:p>
          <a:p>
            <a:pPr lvl="1"/>
            <a:r>
              <a:rPr lang="cs-CZ" sz="1600" dirty="0" smtClean="0"/>
              <a:t>-  Jsou rozsvěcena světla pro denní svícení</a:t>
            </a:r>
            <a:endParaRPr lang="cs-CZ" sz="1600" dirty="0"/>
          </a:p>
        </p:txBody>
      </p:sp>
      <p:pic>
        <p:nvPicPr>
          <p:cNvPr id="8" name="Obrázek 7" descr="corner_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V="1">
            <a:off x="4857752" y="5000636"/>
            <a:ext cx="3929090" cy="1430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857356" y="214291"/>
            <a:ext cx="50006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Druhá generace AFS světlometů</a:t>
            </a:r>
          </a:p>
          <a:p>
            <a:pPr algn="ctr"/>
            <a:endParaRPr lang="cs-CZ" sz="28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500034" y="714356"/>
            <a:ext cx="78581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cs-CZ" dirty="0" smtClean="0"/>
              <a:t> Kromě </a:t>
            </a:r>
            <a:r>
              <a:rPr lang="cs-CZ" dirty="0" err="1" smtClean="0"/>
              <a:t>vlatností</a:t>
            </a:r>
            <a:r>
              <a:rPr lang="cs-CZ" dirty="0" smtClean="0"/>
              <a:t> z první generace bylo navíc přidána funkce dynamického natáčení světlometů do  zatáček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 Systém zlepšuje viditelnost a tím zvyšuje bezpečnost na silnicích během noci</a:t>
            </a:r>
          </a:p>
          <a:p>
            <a:endParaRPr lang="cs-CZ" dirty="0" smtClean="0"/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 Natáčení se provádí :</a:t>
            </a:r>
          </a:p>
          <a:p>
            <a:r>
              <a:rPr lang="cs-CZ" dirty="0" smtClean="0"/>
              <a:t>	</a:t>
            </a:r>
            <a:r>
              <a:rPr lang="cs-CZ" dirty="0" smtClean="0"/>
              <a:t>pomocí krokových u fixních nebo elektromotory  u </a:t>
            </a:r>
            <a:r>
              <a:rPr lang="cs-CZ" dirty="0" err="1" smtClean="0"/>
              <a:t>bi</a:t>
            </a:r>
            <a:r>
              <a:rPr lang="cs-CZ" dirty="0" smtClean="0"/>
              <a:t>-modulů</a:t>
            </a:r>
          </a:p>
          <a:p>
            <a:endParaRPr lang="cs-CZ" dirty="0" smtClean="0"/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 Světelný zdroj se natáčí kolem svislé osy do </a:t>
            </a:r>
            <a:r>
              <a:rPr lang="cs-CZ" dirty="0" err="1" smtClean="0"/>
              <a:t>ůhlu</a:t>
            </a:r>
            <a:r>
              <a:rPr lang="cs-CZ" dirty="0" smtClean="0"/>
              <a:t> </a:t>
            </a:r>
            <a:r>
              <a:rPr lang="cs-CZ" dirty="0" smtClean="0">
                <a:sym typeface="Symbol"/>
              </a:rPr>
              <a:t> 15°</a:t>
            </a:r>
          </a:p>
          <a:p>
            <a:r>
              <a:rPr lang="cs-CZ" dirty="0" err="1" smtClean="0">
                <a:sym typeface="Symbol"/>
              </a:rPr>
              <a:t>Vetšinou</a:t>
            </a:r>
            <a:r>
              <a:rPr lang="cs-CZ" dirty="0" smtClean="0">
                <a:sym typeface="Symbol"/>
              </a:rPr>
              <a:t> se tato funkce objevuje u </a:t>
            </a:r>
            <a:r>
              <a:rPr lang="cs-CZ" dirty="0" err="1" smtClean="0">
                <a:sym typeface="Symbol"/>
              </a:rPr>
              <a:t>bi</a:t>
            </a:r>
            <a:r>
              <a:rPr lang="cs-CZ" dirty="0" smtClean="0">
                <a:sym typeface="Symbol"/>
              </a:rPr>
              <a:t>-modulů se xenonovou výbojkou </a:t>
            </a:r>
          </a:p>
          <a:p>
            <a:endParaRPr lang="cs-CZ" dirty="0" smtClean="0">
              <a:sym typeface="Symbol"/>
            </a:endParaRPr>
          </a:p>
          <a:p>
            <a:pPr>
              <a:buFont typeface="Wingdings" pitchFamily="2" charset="2"/>
              <a:buChar char="Ø"/>
            </a:pPr>
            <a:r>
              <a:rPr lang="cs-CZ" dirty="0" smtClean="0">
                <a:sym typeface="Symbol"/>
              </a:rPr>
              <a:t> Společnost </a:t>
            </a:r>
            <a:r>
              <a:rPr lang="cs-CZ" dirty="0" err="1" smtClean="0">
                <a:sym typeface="Symbol"/>
              </a:rPr>
              <a:t>Hella</a:t>
            </a:r>
            <a:r>
              <a:rPr lang="cs-CZ" dirty="0" smtClean="0">
                <a:sym typeface="Symbol"/>
              </a:rPr>
              <a:t> tuto technologii vede pod obchodním názvem </a:t>
            </a:r>
            <a:r>
              <a:rPr lang="cs-CZ" dirty="0" smtClean="0">
                <a:sym typeface="Symbol"/>
              </a:rPr>
              <a:t>VARILIS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>
                <a:sym typeface="Symbol"/>
              </a:rPr>
              <a:t> Tento systém kombinuje vlastnosti statického a dynamického natáčení světlometů</a:t>
            </a:r>
          </a:p>
          <a:p>
            <a:endParaRPr lang="cs-CZ" dirty="0" smtClean="0">
              <a:sym typeface="Symbol"/>
            </a:endParaRPr>
          </a:p>
          <a:p>
            <a:pPr>
              <a:buFont typeface="Wingdings" pitchFamily="2" charset="2"/>
              <a:buChar char="Ø"/>
            </a:pPr>
            <a:r>
              <a:rPr lang="cs-CZ" dirty="0" smtClean="0">
                <a:sym typeface="Symbol"/>
              </a:rPr>
              <a:t> Je možné tyto systémy skloubit s předpovídáním zatáček podle GPS</a:t>
            </a:r>
            <a:endParaRPr lang="cs-CZ" dirty="0"/>
          </a:p>
        </p:txBody>
      </p:sp>
      <p:pic>
        <p:nvPicPr>
          <p:cNvPr id="6" name="Obrázek 5" descr="audi_adaptive_headlight_00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7978" y="4918805"/>
            <a:ext cx="4562475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357290" y="0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Třetí generace AFS systémů</a:t>
            </a:r>
            <a:endParaRPr lang="cs-CZ" sz="2800" b="1" u="sng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571472" y="571480"/>
            <a:ext cx="785818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Kombinují statické a dynamické systémy osvětlení</a:t>
            </a:r>
          </a:p>
          <a:p>
            <a:r>
              <a:rPr lang="cs-CZ" dirty="0" smtClean="0"/>
              <a:t>Oproti druhé generacemi mají více režimů</a:t>
            </a:r>
          </a:p>
          <a:p>
            <a:r>
              <a:rPr lang="cs-CZ" u="sng" dirty="0" smtClean="0"/>
              <a:t>Několik režimů:</a:t>
            </a:r>
          </a:p>
          <a:p>
            <a:pPr lvl="0">
              <a:buFont typeface="Wingdings" pitchFamily="2" charset="2"/>
              <a:buChar char="Ø"/>
            </a:pPr>
            <a:r>
              <a:rPr lang="cs-CZ" dirty="0" smtClean="0"/>
              <a:t>  </a:t>
            </a:r>
            <a:r>
              <a:rPr lang="cs-CZ" b="1" dirty="0" smtClean="0"/>
              <a:t>Světla </a:t>
            </a:r>
            <a:r>
              <a:rPr lang="cs-CZ" b="1" dirty="0" smtClean="0"/>
              <a:t>v pěší zóně </a:t>
            </a:r>
            <a:r>
              <a:rPr lang="cs-CZ" dirty="0" smtClean="0"/>
              <a:t>– (0-30 km/h) rozšíření paprsku na každou stranu o 8 stupňů, </a:t>
            </a:r>
            <a:r>
              <a:rPr lang="cs-CZ" dirty="0" smtClean="0"/>
              <a:t>	širší </a:t>
            </a:r>
            <a:r>
              <a:rPr lang="cs-CZ" dirty="0" smtClean="0"/>
              <a:t>výhled na vozovku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 </a:t>
            </a:r>
            <a:r>
              <a:rPr lang="cs-CZ" dirty="0" smtClean="0"/>
              <a:t>  </a:t>
            </a:r>
            <a:r>
              <a:rPr lang="cs-CZ" b="1" dirty="0" smtClean="0"/>
              <a:t>Světla </a:t>
            </a:r>
            <a:r>
              <a:rPr lang="cs-CZ" b="1" dirty="0" smtClean="0"/>
              <a:t>ve městě </a:t>
            </a:r>
            <a:r>
              <a:rPr lang="cs-CZ" dirty="0" smtClean="0"/>
              <a:t>– aktivace při rychlosti 30-55 km/h, navíc dokáže  </a:t>
            </a:r>
            <a:r>
              <a:rPr lang="cs-CZ" dirty="0" smtClean="0"/>
              <a:t>  	přizpůsobovat </a:t>
            </a:r>
            <a:r>
              <a:rPr lang="cs-CZ" dirty="0" smtClean="0"/>
              <a:t>výsledný paprsek podle pouličního osvětlení 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 </a:t>
            </a:r>
            <a:r>
              <a:rPr lang="cs-CZ" dirty="0" smtClean="0"/>
              <a:t>  </a:t>
            </a:r>
            <a:r>
              <a:rPr lang="cs-CZ" b="1" dirty="0" smtClean="0"/>
              <a:t>Světla </a:t>
            </a:r>
            <a:r>
              <a:rPr lang="cs-CZ" b="1" dirty="0" smtClean="0"/>
              <a:t>mimo město </a:t>
            </a:r>
            <a:r>
              <a:rPr lang="cs-CZ" dirty="0" smtClean="0"/>
              <a:t>– zde je osvětlení prodlužováno, aby řidič lépe viděl do </a:t>
            </a:r>
            <a:r>
              <a:rPr lang="cs-CZ" dirty="0" smtClean="0"/>
              <a:t>	dálky </a:t>
            </a:r>
            <a:r>
              <a:rPr lang="cs-CZ" dirty="0" smtClean="0"/>
              <a:t>aktivace při 55-100 km/h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 </a:t>
            </a:r>
            <a:r>
              <a:rPr lang="cs-CZ" dirty="0" smtClean="0"/>
              <a:t>  </a:t>
            </a:r>
            <a:r>
              <a:rPr lang="cs-CZ" b="1" dirty="0" smtClean="0"/>
              <a:t>Světla </a:t>
            </a:r>
            <a:r>
              <a:rPr lang="cs-CZ" b="1" dirty="0" smtClean="0"/>
              <a:t>na dálnici </a:t>
            </a:r>
            <a:r>
              <a:rPr lang="cs-CZ" dirty="0" smtClean="0"/>
              <a:t>– zde se zvyšuje intenzita zdroje používaná pro osvětlení a </a:t>
            </a:r>
            <a:r>
              <a:rPr lang="cs-CZ" dirty="0" smtClean="0"/>
              <a:t>	dosah </a:t>
            </a:r>
            <a:r>
              <a:rPr lang="cs-CZ" dirty="0" smtClean="0"/>
              <a:t>světla až na délku 140 m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 </a:t>
            </a:r>
            <a:r>
              <a:rPr lang="cs-CZ" dirty="0" smtClean="0"/>
              <a:t>  </a:t>
            </a:r>
            <a:r>
              <a:rPr lang="cs-CZ" b="1" dirty="0" smtClean="0"/>
              <a:t>Světla </a:t>
            </a:r>
            <a:r>
              <a:rPr lang="cs-CZ" b="1" dirty="0" smtClean="0"/>
              <a:t>při nepříznivém počasí </a:t>
            </a:r>
            <a:r>
              <a:rPr lang="cs-CZ" dirty="0" smtClean="0"/>
              <a:t>– dle informace z čidla reagující na déšť a jiné </a:t>
            </a:r>
            <a:r>
              <a:rPr lang="cs-CZ" dirty="0" smtClean="0"/>
              <a:t>	povětrnostní </a:t>
            </a:r>
            <a:r>
              <a:rPr lang="cs-CZ" dirty="0" smtClean="0"/>
              <a:t>vlivy upravuje se svítivost kuželů. Jas levé strana </a:t>
            </a:r>
            <a:r>
              <a:rPr lang="cs-CZ" dirty="0" smtClean="0"/>
              <a:t>se se </a:t>
            </a:r>
            <a:r>
              <a:rPr lang="cs-CZ" dirty="0" smtClean="0"/>
              <a:t>sníží </a:t>
            </a:r>
            <a:r>
              <a:rPr lang="cs-CZ" dirty="0" smtClean="0"/>
              <a:t>	a </a:t>
            </a:r>
            <a:r>
              <a:rPr lang="cs-CZ" dirty="0" smtClean="0"/>
              <a:t>na pravé se zvýší, což lépe osvětlí vozovku za zhoršených podmínek 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 </a:t>
            </a:r>
            <a:r>
              <a:rPr lang="cs-CZ" dirty="0" smtClean="0"/>
              <a:t>  </a:t>
            </a:r>
            <a:r>
              <a:rPr lang="cs-CZ" b="1" dirty="0" smtClean="0"/>
              <a:t>Přepínání </a:t>
            </a:r>
            <a:r>
              <a:rPr lang="cs-CZ" b="1" dirty="0" smtClean="0"/>
              <a:t>mezi tlumenými a dálkovými světly </a:t>
            </a:r>
            <a:r>
              <a:rPr lang="cs-CZ" dirty="0" smtClean="0"/>
              <a:t>– pokud systém detekuji </a:t>
            </a:r>
            <a:r>
              <a:rPr lang="cs-CZ" dirty="0" smtClean="0"/>
              <a:t>	protijedoucí </a:t>
            </a:r>
            <a:r>
              <a:rPr lang="cs-CZ" dirty="0" smtClean="0"/>
              <a:t>auto, samočinně přepne režim dálkových světel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 </a:t>
            </a:r>
            <a:r>
              <a:rPr lang="cs-CZ" dirty="0" smtClean="0"/>
              <a:t>  </a:t>
            </a:r>
            <a:r>
              <a:rPr lang="cs-CZ" b="1" dirty="0" smtClean="0"/>
              <a:t>Dynamické </a:t>
            </a:r>
            <a:r>
              <a:rPr lang="cs-CZ" b="1" dirty="0" smtClean="0"/>
              <a:t>natáčení </a:t>
            </a:r>
            <a:r>
              <a:rPr lang="cs-CZ" dirty="0" smtClean="0"/>
              <a:t>– </a:t>
            </a:r>
            <a:r>
              <a:rPr lang="cs-CZ" dirty="0" err="1" smtClean="0"/>
              <a:t>natáčení</a:t>
            </a:r>
            <a:r>
              <a:rPr lang="cs-CZ" dirty="0" smtClean="0"/>
              <a:t> paprsků o 15° na základě informací o pohybu </a:t>
            </a:r>
            <a:r>
              <a:rPr lang="cs-CZ" dirty="0" smtClean="0"/>
              <a:t>	volantu </a:t>
            </a:r>
            <a:r>
              <a:rPr lang="cs-CZ" dirty="0" smtClean="0"/>
              <a:t>a rychlosti jízdy, je-li v autě použita funkce sportovního režimu </a:t>
            </a:r>
            <a:r>
              <a:rPr lang="cs-CZ" dirty="0" smtClean="0"/>
              <a:t>	rychlost </a:t>
            </a:r>
            <a:r>
              <a:rPr lang="cs-CZ" dirty="0" smtClean="0"/>
              <a:t>odezvy na systém je kratší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 </a:t>
            </a:r>
            <a:r>
              <a:rPr lang="cs-CZ" dirty="0" smtClean="0"/>
              <a:t>  </a:t>
            </a:r>
            <a:r>
              <a:rPr lang="cs-CZ" b="1" dirty="0" smtClean="0"/>
              <a:t>Statické </a:t>
            </a:r>
            <a:r>
              <a:rPr lang="cs-CZ" b="1" dirty="0" smtClean="0"/>
              <a:t>odbočovací světlo </a:t>
            </a:r>
            <a:r>
              <a:rPr lang="cs-CZ" dirty="0" smtClean="0"/>
              <a:t>– aktivuje se při rychlostech do 45 km/h, při </a:t>
            </a:r>
            <a:r>
              <a:rPr lang="cs-CZ" dirty="0" smtClean="0"/>
              <a:t>	manévrování </a:t>
            </a:r>
            <a:r>
              <a:rPr lang="cs-CZ" dirty="0" smtClean="0"/>
              <a:t>nebo parkování je trvale zapnuta svítila osvětlující prostory </a:t>
            </a:r>
            <a:r>
              <a:rPr lang="cs-CZ" dirty="0" smtClean="0"/>
              <a:t>	vedle </a:t>
            </a:r>
            <a:r>
              <a:rPr lang="cs-CZ" dirty="0" smtClean="0"/>
              <a:t>vozidla.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2009-opel-insignia-w-3_460x0w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3500438"/>
            <a:ext cx="3929090" cy="2946818"/>
          </a:xfrm>
          <a:prstGeom prst="rect">
            <a:avLst/>
          </a:prstGeom>
        </p:spPr>
      </p:pic>
      <p:pic>
        <p:nvPicPr>
          <p:cNvPr id="5" name="Obrázek 4" descr="s0103042 (1).gif"/>
          <p:cNvPicPr>
            <a:picLocks noChangeAspect="1"/>
          </p:cNvPicPr>
          <p:nvPr/>
        </p:nvPicPr>
        <p:blipFill>
          <a:blip r:embed="rId3" cstate="print"/>
          <a:srcRect b="11320"/>
          <a:stretch>
            <a:fillRect/>
          </a:stretch>
        </p:blipFill>
        <p:spPr>
          <a:xfrm>
            <a:off x="5000628" y="3571876"/>
            <a:ext cx="3786182" cy="2797987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5550264" y="641552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 smtClean="0"/>
              <a:t>Schema</a:t>
            </a:r>
            <a:r>
              <a:rPr lang="cs-CZ" dirty="0" smtClean="0"/>
              <a:t> modulu AFL</a:t>
            </a:r>
            <a:endParaRPr lang="cs-CZ" dirty="0"/>
          </a:p>
        </p:txBody>
      </p:sp>
      <p:pic>
        <p:nvPicPr>
          <p:cNvPr id="10" name="Obrázek 9" descr="20081119-1841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214290"/>
            <a:ext cx="7143800" cy="2786082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1500166" y="307181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Nákres </a:t>
            </a:r>
            <a:r>
              <a:rPr lang="cs-CZ" dirty="0" err="1" smtClean="0"/>
              <a:t>vybravých</a:t>
            </a:r>
            <a:r>
              <a:rPr lang="cs-CZ" dirty="0" smtClean="0"/>
              <a:t> režimů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857224" y="6286520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Modul AFL  Opel Insignia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643174" y="214290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u="sng" dirty="0" err="1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Pixelové</a:t>
            </a:r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 světlomety</a:t>
            </a:r>
            <a:endParaRPr lang="cs-CZ" sz="2800" b="1" u="sng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42910" y="785794"/>
            <a:ext cx="735811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Moderní způsob osvětlování světlometů vozidel</a:t>
            </a:r>
          </a:p>
          <a:p>
            <a:r>
              <a:rPr lang="cs-CZ" dirty="0" smtClean="0"/>
              <a:t>Na první světlomety osázené </a:t>
            </a:r>
            <a:r>
              <a:rPr lang="cs-CZ" dirty="0" err="1" smtClean="0"/>
              <a:t>pixelovými</a:t>
            </a:r>
            <a:r>
              <a:rPr lang="cs-CZ" dirty="0" smtClean="0"/>
              <a:t> světlomety si musíme ještě počkat</a:t>
            </a:r>
          </a:p>
          <a:p>
            <a:r>
              <a:rPr lang="cs-CZ" dirty="0" smtClean="0"/>
              <a:t>Nabízí se začáteční řešení udělat z těchto zařízení prozatím doplňující osvětlení promítající na vozovku náhlé změny (směrová světla, atd.)</a:t>
            </a:r>
          </a:p>
          <a:p>
            <a:r>
              <a:rPr lang="cs-CZ" dirty="0" err="1" smtClean="0"/>
              <a:t>Skládájí</a:t>
            </a:r>
            <a:r>
              <a:rPr lang="cs-CZ" dirty="0" smtClean="0"/>
              <a:t> se:</a:t>
            </a:r>
          </a:p>
          <a:p>
            <a:r>
              <a:rPr lang="cs-CZ" dirty="0" smtClean="0"/>
              <a:t>	- z DMD procesoru (Digital </a:t>
            </a:r>
            <a:r>
              <a:rPr lang="cs-CZ" dirty="0" err="1" smtClean="0"/>
              <a:t>Micromirror</a:t>
            </a:r>
            <a:r>
              <a:rPr lang="cs-CZ" dirty="0" smtClean="0"/>
              <a:t> Device</a:t>
            </a:r>
            <a:r>
              <a:rPr lang="cs-CZ" dirty="0" smtClean="0"/>
              <a:t>)</a:t>
            </a:r>
          </a:p>
          <a:p>
            <a:r>
              <a:rPr lang="cs-CZ" dirty="0" smtClean="0"/>
              <a:t>	</a:t>
            </a:r>
            <a:r>
              <a:rPr lang="cs-CZ" dirty="0" smtClean="0"/>
              <a:t>- technologie převzatá ze zobrazovací technologie DPL založená na 	velkém počtu navzájem se pohybujících zrcadle, vytvářející 	výsledný výsek distribuovaného světla</a:t>
            </a:r>
          </a:p>
          <a:p>
            <a:r>
              <a:rPr lang="cs-CZ" dirty="0" smtClean="0"/>
              <a:t>	</a:t>
            </a:r>
            <a:r>
              <a:rPr lang="cs-CZ" dirty="0" smtClean="0"/>
              <a:t>- pohlcovače filtr určující propustnost paprsku ze </a:t>
            </a:r>
            <a:r>
              <a:rPr lang="cs-CZ" dirty="0" err="1" smtClean="0"/>
              <a:t>sidnálních</a:t>
            </a:r>
            <a:r>
              <a:rPr lang="cs-CZ" dirty="0" smtClean="0"/>
              <a:t> dat od 	DMD procesoru</a:t>
            </a:r>
            <a:endParaRPr lang="cs-CZ" dirty="0"/>
          </a:p>
        </p:txBody>
      </p:sp>
      <p:pic>
        <p:nvPicPr>
          <p:cNvPr id="4" name="Obrázek 49" descr="DLPchip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68" y="3929066"/>
            <a:ext cx="5117051" cy="2438405"/>
          </a:xfrm>
          <a:prstGeom prst="rect">
            <a:avLst/>
          </a:prstGeom>
        </p:spPr>
      </p:pic>
      <p:pic>
        <p:nvPicPr>
          <p:cNvPr id="5" name="Obrázek 4" descr="ilv300_dlpDM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786" y="4500570"/>
            <a:ext cx="1950314" cy="1643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131763"/>
            <a:ext cx="8229600" cy="285750"/>
          </a:xfrm>
        </p:spPr>
        <p:txBody>
          <a:bodyPr>
            <a:noAutofit/>
          </a:bodyPr>
          <a:lstStyle/>
          <a:p>
            <a:pPr algn="ctr"/>
            <a:r>
              <a:rPr lang="cs-CZ" sz="2800" b="1" u="sng" dirty="0">
                <a:solidFill>
                  <a:srgbClr val="FFC000"/>
                </a:solidFill>
              </a:rPr>
              <a:t>Zdroje používané v automobilové technice</a:t>
            </a:r>
            <a:endParaRPr lang="cs-CZ" sz="2800" b="1" u="sng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428625"/>
            <a:ext cx="8858250" cy="597217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cs-CZ" sz="2400" u="sng" dirty="0" smtClean="0"/>
              <a:t>Konvenční žárovka</a:t>
            </a:r>
          </a:p>
          <a:p>
            <a:pPr>
              <a:buFont typeface="Wingdings" pitchFamily="2" charset="2"/>
              <a:buChar char="Ø"/>
            </a:pPr>
            <a:endParaRPr lang="cs-CZ" sz="2400" u="sng" dirty="0" smtClean="0"/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Pracuje na principu žhaveného vlákna wolframu proudem na teplotu 3300 °C , při této teplotě emituje zdroj záření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Využívají se na osvětlení brzdových, směrových  a obrysových světel občas i osvětlení interiéru. 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Dnes stále více nahrazovány LED technologií kvůli svým parametrům a výhodám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Plnící plyn argon + dusík pro snížení emise vlákna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Malý měrný výkon vykompenzovaný spojitou barvou spektra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Tím, že použijeme vzácné plyny v příměsích zvyšujeme provozní teplotu žhaveného wolframu a tím i výkonnost  žárovek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Existují také typy se </a:t>
            </a:r>
            <a:r>
              <a:rPr lang="cs-CZ" sz="2400" dirty="0" smtClean="0"/>
              <a:t>dvěma </a:t>
            </a:r>
            <a:r>
              <a:rPr lang="cs-CZ" sz="2400" dirty="0" smtClean="0"/>
              <a:t>vláknami pro dálkové a tlumené režimy</a:t>
            </a:r>
          </a:p>
          <a:p>
            <a:pPr>
              <a:buClrTx/>
              <a:buFont typeface="Wingdings" pitchFamily="2" charset="2"/>
              <a:buChar char="Ø"/>
            </a:pPr>
            <a:endParaRPr lang="cs-CZ" sz="2400" dirty="0" smtClean="0"/>
          </a:p>
          <a:p>
            <a:pPr lvl="2">
              <a:buClrTx/>
              <a:buFontTx/>
              <a:buChar char="-"/>
            </a:pPr>
            <a:endParaRPr lang="cs-CZ" sz="200" dirty="0" smtClean="0"/>
          </a:p>
          <a:p>
            <a:pPr>
              <a:lnSpc>
                <a:spcPct val="150000"/>
              </a:lnSpc>
              <a:buClrTx/>
              <a:buNone/>
            </a:pPr>
            <a:r>
              <a:rPr lang="cs-CZ" sz="2400" dirty="0" smtClean="0"/>
              <a:t>Nevýhody: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malá účinnost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sz="2400" dirty="0" smtClean="0"/>
              <a:t>Zeslabování wolframového vlákna </a:t>
            </a:r>
          </a:p>
          <a:p>
            <a:pPr>
              <a:buNone/>
            </a:pPr>
            <a:endParaRPr lang="cs-CZ" sz="2400" dirty="0" smtClean="0"/>
          </a:p>
          <a:p>
            <a:pPr>
              <a:buNone/>
            </a:pPr>
            <a:r>
              <a:rPr lang="cs-CZ" sz="2400" dirty="0" smtClean="0"/>
              <a:t>Typické hodnoty:</a:t>
            </a:r>
          </a:p>
          <a:p>
            <a:pPr>
              <a:buNone/>
            </a:pPr>
            <a:r>
              <a:rPr lang="cs-CZ" sz="2400" dirty="0" smtClean="0"/>
              <a:t>Napětí     	6-24  V</a:t>
            </a:r>
          </a:p>
          <a:p>
            <a:pPr>
              <a:buNone/>
            </a:pPr>
            <a:r>
              <a:rPr lang="cs-CZ" sz="2400" dirty="0" smtClean="0"/>
              <a:t>Výkon      	5-75   W</a:t>
            </a:r>
          </a:p>
          <a:p>
            <a:pPr>
              <a:buNone/>
            </a:pPr>
            <a:r>
              <a:rPr lang="cs-CZ" sz="2400" dirty="0" smtClean="0"/>
              <a:t>Svítivost       do 2000   </a:t>
            </a:r>
            <a:r>
              <a:rPr lang="cs-CZ" sz="2400" dirty="0" err="1" smtClean="0"/>
              <a:t>lm</a:t>
            </a:r>
            <a:endParaRPr lang="cs-CZ" sz="2400" dirty="0" smtClean="0"/>
          </a:p>
          <a:p>
            <a:pPr>
              <a:buNone/>
            </a:pPr>
            <a:endParaRPr lang="cs-CZ" sz="2400" dirty="0" smtClean="0"/>
          </a:p>
        </p:txBody>
      </p:sp>
      <p:pic>
        <p:nvPicPr>
          <p:cNvPr id="5" name="Obrázek 4" descr="036 klasická žárovka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8" y="3357562"/>
            <a:ext cx="2856433" cy="30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643174" y="285728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HUD (</a:t>
            </a:r>
            <a:r>
              <a:rPr lang="cs-CZ" sz="2800" b="1" u="sng" dirty="0" err="1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heads</a:t>
            </a:r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-</a:t>
            </a:r>
            <a:r>
              <a:rPr lang="cs-CZ" sz="2800" b="1" u="sng" dirty="0" err="1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up</a:t>
            </a:r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 display)</a:t>
            </a:r>
            <a:endParaRPr lang="cs-CZ" sz="2800" b="1" u="sng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571472" y="785794"/>
            <a:ext cx="81439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Zobrazovací jednota využitá z </a:t>
            </a:r>
            <a:r>
              <a:rPr lang="cs-CZ" dirty="0" smtClean="0"/>
              <a:t>l</a:t>
            </a:r>
            <a:r>
              <a:rPr lang="cs-CZ" dirty="0" smtClean="0"/>
              <a:t>eteckých technologií pro navádění střel a rychlého odečítání základních pozičních a dynamických vlastností v letadla</a:t>
            </a:r>
          </a:p>
          <a:p>
            <a:endParaRPr lang="cs-CZ" dirty="0" smtClean="0"/>
          </a:p>
          <a:p>
            <a:r>
              <a:rPr lang="cs-CZ" dirty="0" smtClean="0"/>
              <a:t>Obojí mělo </a:t>
            </a:r>
            <a:r>
              <a:rPr lang="cs-CZ" dirty="0" err="1" smtClean="0"/>
              <a:t>stejnoou</a:t>
            </a:r>
            <a:r>
              <a:rPr lang="cs-CZ" dirty="0" smtClean="0"/>
              <a:t> myšlenku – Zobrazovat údaje o pohybu a stavu zařízení bez zbytečného rozptylování řidiče při hledání těchto informací na palubní desce</a:t>
            </a:r>
          </a:p>
          <a:p>
            <a:endParaRPr lang="cs-CZ" dirty="0" smtClean="0"/>
          </a:p>
          <a:p>
            <a:r>
              <a:rPr lang="cs-CZ" dirty="0" smtClean="0"/>
              <a:t>Systém </a:t>
            </a:r>
            <a:r>
              <a:rPr lang="cs-CZ" dirty="0" smtClean="0"/>
              <a:t>se skládá ze tří částí u místěných mezi volantem a </a:t>
            </a:r>
            <a:r>
              <a:rPr lang="cs-CZ" dirty="0" smtClean="0"/>
              <a:t>sklem</a:t>
            </a:r>
          </a:p>
          <a:p>
            <a:pPr marL="342900" indent="-342900">
              <a:buAutoNum type="arabicPeriod"/>
            </a:pPr>
            <a:r>
              <a:rPr lang="cs-CZ" dirty="0" smtClean="0"/>
              <a:t>silný </a:t>
            </a:r>
            <a:r>
              <a:rPr lang="cs-CZ" dirty="0" smtClean="0"/>
              <a:t>zdroj světla vysílající záření </a:t>
            </a:r>
          </a:p>
          <a:p>
            <a:pPr marL="342900" indent="-342900">
              <a:buAutoNum type="arabicPeriod"/>
            </a:pPr>
            <a:r>
              <a:rPr lang="cs-CZ" dirty="0" smtClean="0"/>
              <a:t> </a:t>
            </a:r>
            <a:r>
              <a:rPr lang="cs-CZ" dirty="0" smtClean="0"/>
              <a:t>soubor zrcadel </a:t>
            </a:r>
            <a:endParaRPr lang="cs-CZ" dirty="0" smtClean="0"/>
          </a:p>
          <a:p>
            <a:pPr marL="342900" indent="-342900">
              <a:buAutoNum type="arabicPeriod"/>
            </a:pPr>
            <a:r>
              <a:rPr lang="cs-CZ" dirty="0" smtClean="0"/>
              <a:t> </a:t>
            </a:r>
            <a:r>
              <a:rPr lang="cs-CZ" dirty="0" smtClean="0"/>
              <a:t>ploché obrazovky</a:t>
            </a:r>
            <a:r>
              <a:rPr lang="cs-CZ" dirty="0" smtClean="0"/>
              <a:t>.</a:t>
            </a:r>
          </a:p>
          <a:p>
            <a:pPr marL="342900" indent="-342900"/>
            <a:endParaRPr lang="cs-CZ" dirty="0" smtClean="0"/>
          </a:p>
          <a:p>
            <a:pPr marL="342900" indent="-342900"/>
            <a:r>
              <a:rPr lang="cs-CZ" dirty="0" smtClean="0"/>
              <a:t>Protože se tento informační signál láme od předního skla,  máme dojem, že obraz vyvolaný zdrojem, se vznáší nad koncem kapoty a tím řidič nemusí ani zaostřovat na přečtení této informace, což mu dává více času sledovat silnici a tím zvyšovat svoji bezpečnost</a:t>
            </a:r>
          </a:p>
          <a:p>
            <a:endParaRPr lang="cs-CZ" dirty="0" smtClean="0"/>
          </a:p>
          <a:p>
            <a:r>
              <a:rPr lang="cs-CZ" dirty="0" smtClean="0"/>
              <a:t>Je to velice důležitý prvek pro sdělování informací řidiči, protože i nepozornost na pár sekund už při rychlosti 50 km/h vyvolá velké změny ve vzdálenostech, u kterých řidič není plně soustředěn na jízdu.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head-up_display_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0"/>
            <a:ext cx="7946191" cy="3000372"/>
          </a:xfrm>
          <a:prstGeom prst="rect">
            <a:avLst/>
          </a:prstGeom>
        </p:spPr>
      </p:pic>
      <p:pic>
        <p:nvPicPr>
          <p:cNvPr id="3" name="Obrázek 2" descr="head-up_display_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3744" y="3078522"/>
            <a:ext cx="5072098" cy="3664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714480" y="3357562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Dekuji za pozornost</a:t>
            </a:r>
            <a:endParaRPr lang="cs-CZ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9578" y="131107"/>
            <a:ext cx="8229600" cy="285729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Zdroje používané v automobilové technice</a:t>
            </a:r>
            <a:endParaRPr lang="cs-CZ" sz="2800" b="1" u="sng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28596" y="571480"/>
            <a:ext cx="9358378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900" u="sng" dirty="0" smtClean="0"/>
              <a:t>Halogenová žárovka</a:t>
            </a:r>
          </a:p>
          <a:p>
            <a:pPr>
              <a:buFont typeface="Wingdings" pitchFamily="2" charset="2"/>
              <a:buChar char="Ø"/>
            </a:pPr>
            <a:endParaRPr lang="cs-CZ" sz="1900" u="sng" dirty="0" smtClean="0"/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 Využívají rozžhaveného vlákna, kterým prochází elektrický proud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 Probíhá zde halogenový cyklus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 Baňka z křemičitého skla plněná </a:t>
            </a:r>
            <a:r>
              <a:rPr lang="cs-CZ" sz="2000" dirty="0" err="1" smtClean="0"/>
              <a:t>metylenbromidem</a:t>
            </a:r>
            <a:r>
              <a:rPr lang="cs-CZ" sz="2000" dirty="0" smtClean="0"/>
              <a:t> potřebného pro navázání  odpařovaného wolframu 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 Používají se pro osvětlení hlavních a mlhových světlometů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 Jeden z nejrozšířenějších zdrojů u hlavních světlometů</a:t>
            </a:r>
          </a:p>
          <a:p>
            <a:pPr>
              <a:buNone/>
            </a:pPr>
            <a:endParaRPr lang="cs-CZ" sz="2000" dirty="0" smtClean="0"/>
          </a:p>
          <a:p>
            <a:pPr>
              <a:lnSpc>
                <a:spcPct val="170000"/>
              </a:lnSpc>
              <a:buNone/>
            </a:pPr>
            <a:r>
              <a:rPr lang="cs-CZ" sz="2000" dirty="0" smtClean="0"/>
              <a:t>Výhody: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cs-CZ" sz="2000" dirty="0" smtClean="0"/>
              <a:t>   Vyšší životnost a svítivost 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 Menší rozměry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 Lepší podání bílého světla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Nevýhody: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cs-CZ" sz="2000" dirty="0" smtClean="0"/>
              <a:t>    Velký požadavek na velikost napětí s malým kolísáním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  Požadavek na čistotu (baňky)</a:t>
            </a:r>
          </a:p>
          <a:p>
            <a:endParaRPr lang="cs-CZ" sz="1900" dirty="0" smtClean="0"/>
          </a:p>
          <a:p>
            <a:endParaRPr lang="cs-CZ" sz="1900" u="sng" dirty="0" smtClean="0"/>
          </a:p>
        </p:txBody>
      </p:sp>
      <p:pic>
        <p:nvPicPr>
          <p:cNvPr id="5" name="Obrázek 4" descr="dfsdf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4F6F5"/>
              </a:clrFrom>
              <a:clrTo>
                <a:srgbClr val="F4F6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3702" y="2786058"/>
            <a:ext cx="2293438" cy="3887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2714620"/>
            <a:ext cx="2428860" cy="37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 txBox="1">
            <a:spLocks/>
          </p:cNvSpPr>
          <p:nvPr/>
        </p:nvSpPr>
        <p:spPr>
          <a:xfrm>
            <a:off x="49578" y="131107"/>
            <a:ext cx="8229600" cy="285729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Zdroje používané v automobilové technice</a:t>
            </a:r>
            <a:endParaRPr lang="cs-CZ" sz="2800" b="1" u="sng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71472" y="928670"/>
            <a:ext cx="628654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Halogenová žárovka se skládá: </a:t>
            </a:r>
          </a:p>
          <a:p>
            <a:pPr marL="342900" indent="-342900">
              <a:buAutoNum type="arabicPeriod"/>
            </a:pPr>
            <a:r>
              <a:rPr lang="cs-CZ" dirty="0" smtClean="0"/>
              <a:t>Krycí sklo (baňka)</a:t>
            </a:r>
          </a:p>
          <a:p>
            <a:pPr marL="342900" indent="-342900">
              <a:buAutoNum type="arabicPeriod"/>
            </a:pPr>
            <a:r>
              <a:rPr lang="cs-CZ" dirty="0" smtClean="0"/>
              <a:t>Vlákno žárovky tlumeného světla (s krytkou)</a:t>
            </a:r>
          </a:p>
          <a:p>
            <a:pPr marL="342900" indent="-342900">
              <a:buAutoNum type="arabicPeriod"/>
            </a:pPr>
            <a:r>
              <a:rPr lang="cs-CZ" dirty="0" smtClean="0"/>
              <a:t>Vlákno žárovky dálkového světla</a:t>
            </a:r>
          </a:p>
          <a:p>
            <a:pPr marL="342900" indent="-342900">
              <a:buAutoNum type="arabicPeriod"/>
            </a:pPr>
            <a:r>
              <a:rPr lang="cs-CZ" dirty="0" smtClean="0"/>
              <a:t>Patice žárovky</a:t>
            </a:r>
          </a:p>
          <a:p>
            <a:pPr marL="342900" indent="-342900">
              <a:buAutoNum type="arabicPeriod"/>
            </a:pPr>
            <a:r>
              <a:rPr lang="cs-CZ" dirty="0" smtClean="0"/>
              <a:t>Elektrické připojení</a:t>
            </a:r>
          </a:p>
          <a:p>
            <a:pPr marL="342900" indent="-342900">
              <a:buAutoNum type="arabicPeriod"/>
            </a:pPr>
            <a:endParaRPr lang="cs-CZ" dirty="0" smtClean="0"/>
          </a:p>
          <a:p>
            <a:pPr marL="342900" indent="-342900"/>
            <a:r>
              <a:rPr lang="cs-CZ" dirty="0" smtClean="0"/>
              <a:t>Halogenový cyklus:</a:t>
            </a:r>
          </a:p>
          <a:p>
            <a:pPr marL="342900" indent="-342900">
              <a:buAutoNum type="arabicPeriod"/>
            </a:pPr>
            <a:r>
              <a:rPr lang="cs-CZ" dirty="0" smtClean="0"/>
              <a:t>Vlákno se nažhaví na pracovní teplotu</a:t>
            </a:r>
          </a:p>
          <a:p>
            <a:pPr marL="342900" indent="-342900">
              <a:buAutoNum type="arabicPeriod"/>
            </a:pPr>
            <a:r>
              <a:rPr lang="cs-CZ" dirty="0" smtClean="0"/>
              <a:t>Uvolněný wolfram stoupá ke konci baňky, kde je nižší teplota a tlak</a:t>
            </a:r>
          </a:p>
          <a:p>
            <a:pPr marL="342900" indent="-342900">
              <a:buAutoNum type="arabicPeriod"/>
            </a:pPr>
            <a:r>
              <a:rPr lang="cs-CZ" dirty="0" err="1" smtClean="0"/>
              <a:t>Zreaguje</a:t>
            </a:r>
            <a:r>
              <a:rPr lang="cs-CZ" dirty="0" smtClean="0"/>
              <a:t> s </a:t>
            </a:r>
            <a:r>
              <a:rPr lang="cs-CZ" dirty="0" err="1" smtClean="0"/>
              <a:t>metylbromiden</a:t>
            </a:r>
            <a:r>
              <a:rPr lang="cs-CZ" dirty="0" smtClean="0"/>
              <a:t> na halogenid wolframu</a:t>
            </a:r>
          </a:p>
          <a:p>
            <a:pPr marL="342900" indent="-342900">
              <a:buAutoNum type="arabicPeriod"/>
            </a:pPr>
            <a:r>
              <a:rPr lang="cs-CZ" dirty="0" smtClean="0"/>
              <a:t>Jako takto vzniklý halogenid se vrací zpět na vlákno</a:t>
            </a: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1357290" y="5214950"/>
            <a:ext cx="2632075" cy="627313"/>
          </a:xfrm>
          <a:prstGeom prst="rect">
            <a:avLst/>
          </a:prstGeom>
          <a:noFill/>
        </p:spPr>
      </p:pic>
      <p:sp>
        <p:nvSpPr>
          <p:cNvPr id="13" name="TextovéPole 12"/>
          <p:cNvSpPr txBox="1"/>
          <p:nvPr/>
        </p:nvSpPr>
        <p:spPr>
          <a:xfrm>
            <a:off x="1214414" y="5929330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Žhavené vlákno wolframu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500042"/>
            <a:ext cx="8572500" cy="6143625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cs-CZ" u="sng" dirty="0" smtClean="0"/>
              <a:t>Xenonové  výbojky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Ø"/>
            </a:pPr>
            <a:endParaRPr lang="cs-CZ" u="sng" dirty="0" smtClean="0"/>
          </a:p>
          <a:p>
            <a:pPr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cs-CZ" dirty="0" smtClean="0"/>
              <a:t>Nemají žhavící vlákno, svítí díky elektrickému oblouku mezi dvěma elektrodami v baňce plněné xenonem pro dostatečně zapálení výboje mezi hroty kontaktů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Používají se u osvětlení hlavních světlometů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Je to velice rozšířený a oblíbený systém osvětlování</a:t>
            </a:r>
          </a:p>
          <a:p>
            <a:pPr>
              <a:buClrTx/>
              <a:buFont typeface="Wingdings" pitchFamily="2" charset="2"/>
              <a:buChar char="Ø"/>
            </a:pPr>
            <a:endParaRPr lang="cs-CZ" dirty="0" smtClean="0"/>
          </a:p>
          <a:p>
            <a:pPr>
              <a:lnSpc>
                <a:spcPct val="170000"/>
              </a:lnSpc>
              <a:buNone/>
            </a:pPr>
            <a:r>
              <a:rPr lang="cs-CZ" dirty="0" smtClean="0"/>
              <a:t>Výhody:</a:t>
            </a:r>
          </a:p>
          <a:p>
            <a:pPr>
              <a:lnSpc>
                <a:spcPct val="170000"/>
              </a:lnSpc>
              <a:buClrTx/>
              <a:buFont typeface="Wingdings" pitchFamily="2" charset="2"/>
              <a:buChar char="Ø"/>
            </a:pPr>
            <a:r>
              <a:rPr lang="cs-CZ" dirty="0" smtClean="0"/>
              <a:t>   2x větší velikost svítivosti než u halogenových žárovek až 3200 </a:t>
            </a:r>
            <a:r>
              <a:rPr lang="cs-CZ" dirty="0" err="1" smtClean="0"/>
              <a:t>lm</a:t>
            </a:r>
            <a:endParaRPr lang="cs-CZ" dirty="0" smtClean="0"/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   Světlo o vysoké hodnotě chromatičnosti asi 4000 K</a:t>
            </a:r>
          </a:p>
          <a:p>
            <a:pPr>
              <a:buClrTx/>
              <a:buNone/>
            </a:pPr>
            <a:r>
              <a:rPr lang="cs-CZ" dirty="0" smtClean="0"/>
              <a:t>         (podobné dennímu světlu 5200 k)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   6x delší než halogenové žárovky (asi 3000 hodin)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   Výbojky mají poloviční příkon než halogenové žárovky okolo 35 W</a:t>
            </a:r>
          </a:p>
          <a:p>
            <a:pPr>
              <a:lnSpc>
                <a:spcPct val="170000"/>
              </a:lnSpc>
              <a:buNone/>
            </a:pPr>
            <a:r>
              <a:rPr lang="cs-CZ" dirty="0" smtClean="0"/>
              <a:t>Nevýhody:</a:t>
            </a:r>
          </a:p>
          <a:p>
            <a:pPr>
              <a:lnSpc>
                <a:spcPct val="170000"/>
              </a:lnSpc>
              <a:buClrTx/>
              <a:buFont typeface="Wingdings" pitchFamily="2" charset="2"/>
              <a:buChar char="Ø"/>
            </a:pPr>
            <a:r>
              <a:rPr lang="cs-CZ" dirty="0" smtClean="0"/>
              <a:t>Vysoké požadavky na zapálení a udržení oblouku (24 </a:t>
            </a:r>
            <a:r>
              <a:rPr lang="cs-CZ" dirty="0" err="1" smtClean="0"/>
              <a:t>kV</a:t>
            </a:r>
            <a:r>
              <a:rPr lang="cs-CZ" dirty="0" smtClean="0"/>
              <a:t>)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Nutnost podpůrných systémů (elektronickou řídící jednotku a startér)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Požadavek na přídavné systémy zaručující správnou funkci (automatické nastavování sklonu světlometů a ostřikovačem světlometů</a:t>
            </a:r>
            <a:r>
              <a:rPr lang="cs-CZ" dirty="0" smtClean="0"/>
              <a:t>)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cs-CZ" dirty="0" smtClean="0"/>
              <a:t>Ostřikování se provádí: -  teleskopickým ostřikování</a:t>
            </a:r>
          </a:p>
          <a:p>
            <a:pPr>
              <a:buClrTx/>
              <a:buNone/>
            </a:pPr>
            <a:r>
              <a:rPr lang="cs-CZ" dirty="0" smtClean="0"/>
              <a:t>			        -  pevným </a:t>
            </a:r>
            <a:r>
              <a:rPr lang="cs-CZ" dirty="0" err="1" smtClean="0"/>
              <a:t>ostřikovacím</a:t>
            </a:r>
            <a:r>
              <a:rPr lang="cs-CZ" dirty="0" smtClean="0"/>
              <a:t> modulem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49578" y="131107"/>
            <a:ext cx="8229600" cy="285729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Zdroje používané v automobilové technice</a:t>
            </a:r>
            <a:endParaRPr lang="cs-CZ" sz="2800" b="1" u="sng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9578" y="131107"/>
            <a:ext cx="8229600" cy="285729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Zdroje používané v automobilové technice</a:t>
            </a:r>
            <a:endParaRPr lang="cs-CZ" sz="2800" b="1" u="sng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Obrázek 2" descr="lampaD2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505"/>
          <a:stretch>
            <a:fillRect/>
          </a:stretch>
        </p:blipFill>
        <p:spPr>
          <a:xfrm>
            <a:off x="1857356" y="1548660"/>
            <a:ext cx="2357422" cy="3023348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1285852" y="928670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0" y="571480"/>
            <a:ext cx="435771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Části výbojky: </a:t>
            </a:r>
          </a:p>
          <a:p>
            <a:r>
              <a:rPr lang="cs-CZ" dirty="0" smtClean="0"/>
              <a:t>1 – skleněná baňka s ultrafialovým filtrem</a:t>
            </a:r>
          </a:p>
          <a:p>
            <a:r>
              <a:rPr lang="cs-CZ" dirty="0" smtClean="0"/>
              <a:t> 2 – elektrická průchodka</a:t>
            </a:r>
          </a:p>
          <a:p>
            <a:r>
              <a:rPr lang="cs-CZ" dirty="0" smtClean="0"/>
              <a:t> 3 – vybíjecí prostor</a:t>
            </a:r>
          </a:p>
          <a:p>
            <a:r>
              <a:rPr lang="cs-CZ" dirty="0" smtClean="0"/>
              <a:t> 4 – elektrody</a:t>
            </a:r>
          </a:p>
          <a:p>
            <a:r>
              <a:rPr lang="cs-CZ" dirty="0" smtClean="0"/>
              <a:t> 5 – patice,</a:t>
            </a:r>
          </a:p>
          <a:p>
            <a:r>
              <a:rPr lang="cs-CZ" dirty="0" smtClean="0"/>
              <a:t>6 – elektrický kontakt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9" name="Obrázek 8" descr="teplota-svetl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498243"/>
            <a:ext cx="5786478" cy="2185723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428596" y="6407371"/>
            <a:ext cx="5572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Zabarvení výbojek  podle teploty chromatičnosti</a:t>
            </a:r>
            <a:endParaRPr lang="cs-CZ" sz="1400" dirty="0"/>
          </a:p>
        </p:txBody>
      </p:sp>
      <p:pic>
        <p:nvPicPr>
          <p:cNvPr id="11" name="Obrázek 10" descr="xenon.JPG"/>
          <p:cNvPicPr>
            <a:picLocks noChangeAspect="1"/>
          </p:cNvPicPr>
          <p:nvPr/>
        </p:nvPicPr>
        <p:blipFill>
          <a:blip r:embed="rId4" cstate="print"/>
          <a:srcRect t="40724" b="21945"/>
          <a:stretch>
            <a:fillRect/>
          </a:stretch>
        </p:blipFill>
        <p:spPr>
          <a:xfrm>
            <a:off x="6786578" y="5072074"/>
            <a:ext cx="1685925" cy="785818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7000860" y="6215082"/>
            <a:ext cx="2143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Výboj výbojky</a:t>
            </a:r>
            <a:endParaRPr lang="cs-CZ" sz="14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4286248" y="571480"/>
            <a:ext cx="52864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Existuje několik druhů výbojek</a:t>
            </a:r>
            <a:r>
              <a:rPr lang="cs-CZ" dirty="0" smtClean="0"/>
              <a:t>: Označení např. D2S</a:t>
            </a:r>
          </a:p>
          <a:p>
            <a:endParaRPr lang="cs-CZ" dirty="0" smtClean="0"/>
          </a:p>
          <a:p>
            <a:r>
              <a:rPr lang="cs-CZ" dirty="0" smtClean="0"/>
              <a:t>R  </a:t>
            </a:r>
            <a:r>
              <a:rPr lang="cs-CZ" dirty="0" smtClean="0"/>
              <a:t>- pro odrazové a reflexní </a:t>
            </a:r>
            <a:r>
              <a:rPr lang="cs-CZ" dirty="0" smtClean="0"/>
              <a:t>plochy</a:t>
            </a:r>
          </a:p>
          <a:p>
            <a:r>
              <a:rPr lang="cs-CZ" dirty="0" smtClean="0"/>
              <a:t>    - na těle stínící pásek (hrana světlo-tma)</a:t>
            </a:r>
          </a:p>
          <a:p>
            <a:endParaRPr lang="cs-CZ" dirty="0" smtClean="0"/>
          </a:p>
          <a:p>
            <a:r>
              <a:rPr lang="cs-CZ" dirty="0" smtClean="0"/>
              <a:t>S  </a:t>
            </a:r>
            <a:r>
              <a:rPr lang="cs-CZ" dirty="0" smtClean="0"/>
              <a:t>- pro projekční systémy</a:t>
            </a:r>
          </a:p>
          <a:p>
            <a:endParaRPr lang="cs-CZ" dirty="0" smtClean="0"/>
          </a:p>
          <a:p>
            <a:r>
              <a:rPr lang="cs-CZ" dirty="0" smtClean="0"/>
              <a:t>D1 </a:t>
            </a:r>
            <a:r>
              <a:rPr lang="cs-CZ" dirty="0" smtClean="0"/>
              <a:t>,D2 -</a:t>
            </a:r>
            <a:r>
              <a:rPr lang="cs-CZ" dirty="0" smtClean="0"/>
              <a:t> </a:t>
            </a:r>
            <a:r>
              <a:rPr lang="cs-CZ" dirty="0" smtClean="0"/>
              <a:t>výbojky obsahující částice </a:t>
            </a:r>
            <a:r>
              <a:rPr lang="cs-CZ" dirty="0" smtClean="0"/>
              <a:t>rtuti</a:t>
            </a:r>
          </a:p>
          <a:p>
            <a:r>
              <a:rPr lang="cs-CZ" dirty="0" smtClean="0"/>
              <a:t>             - pracovní napětí 85V</a:t>
            </a:r>
          </a:p>
          <a:p>
            <a:endParaRPr lang="cs-CZ" dirty="0" smtClean="0"/>
          </a:p>
          <a:p>
            <a:r>
              <a:rPr lang="cs-CZ" dirty="0" smtClean="0"/>
              <a:t>D3,D4 </a:t>
            </a:r>
            <a:r>
              <a:rPr lang="cs-CZ" dirty="0" smtClean="0"/>
              <a:t> </a:t>
            </a:r>
            <a:r>
              <a:rPr lang="cs-CZ" dirty="0" smtClean="0"/>
              <a:t>- výbojky bez rtuti</a:t>
            </a:r>
          </a:p>
          <a:p>
            <a:r>
              <a:rPr lang="cs-CZ" dirty="0" smtClean="0"/>
              <a:t>            </a:t>
            </a:r>
            <a:r>
              <a:rPr lang="cs-CZ" dirty="0" smtClean="0"/>
              <a:t> -  pracovní </a:t>
            </a:r>
            <a:r>
              <a:rPr lang="cs-CZ" dirty="0" smtClean="0"/>
              <a:t>napětí 42 </a:t>
            </a:r>
            <a:r>
              <a:rPr lang="cs-CZ" dirty="0" smtClean="0"/>
              <a:t>v</a:t>
            </a:r>
          </a:p>
          <a:p>
            <a:r>
              <a:rPr lang="cs-CZ" dirty="0" smtClean="0"/>
              <a:t>             -  lehce pomalý náběh</a:t>
            </a:r>
          </a:p>
          <a:p>
            <a:r>
              <a:rPr lang="cs-CZ" dirty="0" smtClean="0"/>
              <a:t>             - Menší svítivost než u D1 asi o 8%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071538" y="214290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Porovnání halogenových a xenonových zdrojů</a:t>
            </a:r>
          </a:p>
        </p:txBody>
      </p:sp>
      <p:sp>
        <p:nvSpPr>
          <p:cNvPr id="3" name="Obdélník 2"/>
          <p:cNvSpPr/>
          <p:nvPr/>
        </p:nvSpPr>
        <p:spPr>
          <a:xfrm>
            <a:off x="428596" y="928670"/>
            <a:ext cx="91440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 smtClean="0"/>
              <a:t>xenonové </a:t>
            </a:r>
            <a:r>
              <a:rPr lang="cs-CZ" b="1" dirty="0" smtClean="0"/>
              <a:t>výbojky </a:t>
            </a:r>
            <a:r>
              <a:rPr lang="cs-CZ" b="1" dirty="0" smtClean="0"/>
              <a:t>mají:</a:t>
            </a:r>
          </a:p>
          <a:p>
            <a:r>
              <a:rPr lang="cs-CZ" dirty="0" smtClean="0"/>
              <a:t>	</a:t>
            </a:r>
            <a:r>
              <a:rPr lang="cs-CZ" dirty="0" smtClean="0"/>
              <a:t>- lepší </a:t>
            </a:r>
            <a:r>
              <a:rPr lang="cs-CZ" dirty="0" smtClean="0"/>
              <a:t>chromatičnost světla (okolo 6000 kelvin</a:t>
            </a:r>
            <a:r>
              <a:rPr lang="cs-CZ" dirty="0" smtClean="0"/>
              <a:t>.),</a:t>
            </a:r>
          </a:p>
          <a:p>
            <a:r>
              <a:rPr lang="cs-CZ" dirty="0" smtClean="0"/>
              <a:t>	</a:t>
            </a:r>
            <a:r>
              <a:rPr lang="cs-CZ" dirty="0" smtClean="0"/>
              <a:t>-3x </a:t>
            </a:r>
            <a:r>
              <a:rPr lang="cs-CZ" dirty="0" smtClean="0"/>
              <a:t>vyšší světelný tok </a:t>
            </a:r>
            <a:endParaRPr lang="cs-CZ" dirty="0" smtClean="0"/>
          </a:p>
          <a:p>
            <a:r>
              <a:rPr lang="cs-CZ" dirty="0" smtClean="0"/>
              <a:t>	</a:t>
            </a:r>
            <a:r>
              <a:rPr lang="cs-CZ" dirty="0" smtClean="0"/>
              <a:t>- lépe </a:t>
            </a:r>
            <a:r>
              <a:rPr lang="cs-CZ" dirty="0" smtClean="0"/>
              <a:t>osvětlí přiléhající okraje vozovky. </a:t>
            </a:r>
            <a:endParaRPr lang="cs-CZ" dirty="0" smtClean="0"/>
          </a:p>
          <a:p>
            <a:r>
              <a:rPr lang="cs-CZ" dirty="0" smtClean="0"/>
              <a:t>	- </a:t>
            </a:r>
            <a:r>
              <a:rPr lang="cs-CZ" dirty="0" smtClean="0"/>
              <a:t>daleko větší dosvit světelného </a:t>
            </a:r>
            <a:r>
              <a:rPr lang="cs-CZ" dirty="0" smtClean="0"/>
              <a:t>kuželu, </a:t>
            </a:r>
            <a:r>
              <a:rPr lang="cs-CZ" dirty="0" smtClean="0"/>
              <a:t>větší rozptýlení světla před </a:t>
            </a:r>
            <a:r>
              <a:rPr lang="cs-CZ" dirty="0" smtClean="0"/>
              <a:t>vozem</a:t>
            </a:r>
          </a:p>
          <a:p>
            <a:r>
              <a:rPr lang="cs-CZ" dirty="0" smtClean="0"/>
              <a:t>	</a:t>
            </a:r>
            <a:r>
              <a:rPr lang="cs-CZ" dirty="0" smtClean="0"/>
              <a:t>-nižší jmenovitý příkon</a:t>
            </a:r>
          </a:p>
          <a:p>
            <a:r>
              <a:rPr lang="cs-CZ" dirty="0" smtClean="0"/>
              <a:t>Vykompenzovanou náklady na pořízení zákonem daných doplňujících zařízení potřebné pro provoz těchto zdrojů (zapalovací a regulační obvod, systémy čistící vnější kryt, atd.)  </a:t>
            </a:r>
            <a:endParaRPr lang="cs-CZ" dirty="0"/>
          </a:p>
        </p:txBody>
      </p:sp>
      <p:pic>
        <p:nvPicPr>
          <p:cNvPr id="4" name="Obrázek 3" descr="HID XENON Halogen vs HID Xen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3500438"/>
            <a:ext cx="8001056" cy="3069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halogen-xenon-hid-k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785794"/>
            <a:ext cx="5024459" cy="5781083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1071538" y="214290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u="sng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Porovnání halogenových a xenonových zdrojů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963</TotalTime>
  <Words>1840</Words>
  <Application>Microsoft Office PowerPoint</Application>
  <PresentationFormat>Předvádění na obrazovce (4:3)</PresentationFormat>
  <Paragraphs>345</Paragraphs>
  <Slides>32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3" baseType="lpstr">
      <vt:lpstr>Motiv sady Office</vt:lpstr>
      <vt:lpstr> Moderní systémy osvětlení vozidel </vt:lpstr>
      <vt:lpstr>Obsah</vt:lpstr>
      <vt:lpstr>Zdroje používané v automobilové technice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Rozdělení konvenčních světlometů</vt:lpstr>
      <vt:lpstr>Parabolický světlomet</vt:lpstr>
      <vt:lpstr>Elipsoidní světlomety</vt:lpstr>
      <vt:lpstr>Bi- modul</vt:lpstr>
      <vt:lpstr>Fazetové systémy (FF) </vt:lpstr>
      <vt:lpstr>Světla pro denní svícení</vt:lpstr>
      <vt:lpstr>Automatická aktivace světel</vt:lpstr>
      <vt:lpstr>Systémy pro noční vidění</vt:lpstr>
      <vt:lpstr>Systémy pro noční vidění</vt:lpstr>
      <vt:lpstr>Snímek 22</vt:lpstr>
      <vt:lpstr>Adaptivní světlomety</vt:lpstr>
      <vt:lpstr>Historie adaptivních světlometů</vt:lpstr>
      <vt:lpstr>Snímek 25</vt:lpstr>
      <vt:lpstr>Snímek 26</vt:lpstr>
      <vt:lpstr>Snímek 27</vt:lpstr>
      <vt:lpstr>Snímek 28</vt:lpstr>
      <vt:lpstr>Snímek 29</vt:lpstr>
      <vt:lpstr>Snímek 30</vt:lpstr>
      <vt:lpstr>Snímek 31</vt:lpstr>
      <vt:lpstr>Snímek 32</vt:lpstr>
    </vt:vector>
  </TitlesOfParts>
  <Company>hh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bf</dc:creator>
  <cp:lastModifiedBy>bufu</cp:lastModifiedBy>
  <cp:revision>83</cp:revision>
  <dcterms:created xsi:type="dcterms:W3CDTF">2010-12-12T11:45:10Z</dcterms:created>
  <dcterms:modified xsi:type="dcterms:W3CDTF">2011-05-26T14:52:58Z</dcterms:modified>
</cp:coreProperties>
</file>