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notesMasterIdLst>
    <p:notesMasterId r:id="rId58"/>
  </p:notesMasterIdLst>
  <p:sldIdLst>
    <p:sldId id="256" r:id="rId5"/>
    <p:sldId id="285" r:id="rId6"/>
    <p:sldId id="348" r:id="rId7"/>
    <p:sldId id="344" r:id="rId8"/>
    <p:sldId id="345" r:id="rId9"/>
    <p:sldId id="349" r:id="rId10"/>
    <p:sldId id="351" r:id="rId11"/>
    <p:sldId id="404" r:id="rId12"/>
    <p:sldId id="405" r:id="rId13"/>
    <p:sldId id="406" r:id="rId14"/>
    <p:sldId id="407" r:id="rId15"/>
    <p:sldId id="313" r:id="rId16"/>
    <p:sldId id="408" r:id="rId17"/>
    <p:sldId id="321" r:id="rId18"/>
    <p:sldId id="290" r:id="rId19"/>
    <p:sldId id="409" r:id="rId20"/>
    <p:sldId id="296" r:id="rId21"/>
    <p:sldId id="410" r:id="rId22"/>
    <p:sldId id="411" r:id="rId23"/>
    <p:sldId id="412" r:id="rId24"/>
    <p:sldId id="413" r:id="rId25"/>
    <p:sldId id="414" r:id="rId26"/>
    <p:sldId id="381" r:id="rId27"/>
    <p:sldId id="415" r:id="rId28"/>
    <p:sldId id="416" r:id="rId29"/>
    <p:sldId id="289" r:id="rId30"/>
    <p:sldId id="299" r:id="rId31"/>
    <p:sldId id="297" r:id="rId32"/>
    <p:sldId id="283" r:id="rId33"/>
    <p:sldId id="417" r:id="rId34"/>
    <p:sldId id="306" r:id="rId35"/>
    <p:sldId id="295" r:id="rId36"/>
    <p:sldId id="286" r:id="rId37"/>
    <p:sldId id="307" r:id="rId38"/>
    <p:sldId id="308" r:id="rId39"/>
    <p:sldId id="309" r:id="rId40"/>
    <p:sldId id="293" r:id="rId41"/>
    <p:sldId id="310" r:id="rId42"/>
    <p:sldId id="311" r:id="rId43"/>
    <p:sldId id="291" r:id="rId44"/>
    <p:sldId id="305" r:id="rId45"/>
    <p:sldId id="418" r:id="rId46"/>
    <p:sldId id="419" r:id="rId47"/>
    <p:sldId id="367" r:id="rId48"/>
    <p:sldId id="420" r:id="rId49"/>
    <p:sldId id="421" r:id="rId50"/>
    <p:sldId id="422" r:id="rId51"/>
    <p:sldId id="423" r:id="rId52"/>
    <p:sldId id="424" r:id="rId53"/>
    <p:sldId id="425" r:id="rId54"/>
    <p:sldId id="363" r:id="rId55"/>
    <p:sldId id="403" r:id="rId56"/>
    <p:sldId id="282" r:id="rId5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2B"/>
    <a:srgbClr val="004F71"/>
    <a:srgbClr val="658D1B"/>
    <a:srgbClr val="8246AF"/>
    <a:srgbClr val="00A9E0"/>
    <a:srgbClr val="003DA5"/>
    <a:srgbClr val="00AB8E"/>
    <a:srgbClr val="7A99AC"/>
    <a:srgbClr val="D4ECE7"/>
    <a:srgbClr val="EEF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82" autoAdjust="0"/>
    <p:restoredTop sz="94660"/>
  </p:normalViewPr>
  <p:slideViewPr>
    <p:cSldViewPr>
      <p:cViewPr varScale="1">
        <p:scale>
          <a:sx n="103" d="100"/>
          <a:sy n="103" d="100"/>
        </p:scale>
        <p:origin x="45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7B827-01B0-40C7-BA68-3ACC7CEACCE7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BD250-9BF5-4AE8-86BD-080F3A2227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6409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092150939490975X?utm_source=chatgpt.com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tsapps.nist.gov/publication/get_pdf.cfm?pub_id=933971&amp;utm_source=chatgpt.com" TargetMode="External"/><Relationship Id="rId4" Type="http://schemas.openxmlformats.org/officeDocument/2006/relationships/hyperlink" Target="https://link.aps.org/doi/10.1103/PhysRevMaterials.8.073601?utm_source=chatgpt.com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BD250-9BF5-4AE8-86BD-080F3A22271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2931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31">
            <a:extLst>
              <a:ext uri="{FF2B5EF4-FFF2-40B4-BE49-F238E27FC236}">
                <a16:creationId xmlns:a16="http://schemas.microsoft.com/office/drawing/2014/main" id="{A57F060D-5044-4D7B-81BD-F2A6744850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10523C-C1D4-431E-BC19-1589F7735011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3ACBA4BE-13FF-4655-85A4-8F7A49F50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9E230C4F-AB89-4508-B244-CA80880839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465996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31">
            <a:extLst>
              <a:ext uri="{FF2B5EF4-FFF2-40B4-BE49-F238E27FC236}">
                <a16:creationId xmlns:a16="http://schemas.microsoft.com/office/drawing/2014/main" id="{A57F060D-5044-4D7B-81BD-F2A6744850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10523C-C1D4-431E-BC19-1589F7735011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3ACBA4BE-13FF-4655-85A4-8F7A49F50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9E230C4F-AB89-4508-B244-CA80880839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cs-CZ" dirty="0"/>
              <a:t>Nové aplikace v H₂ energetice, potrubích a skladování znamenají, že konstrukční i nízkolegované oceli budou častěji vystaveny vodíku během provozu, údržby i svařování; to zásadně mění rizikový profil vůči křehkému lomu, zpožděným trhlinám a ztrátě houževnatosti. Současně roste tlak snižovat hmotnost (CO₂, Green </a:t>
            </a:r>
            <a:r>
              <a:rPr lang="cs-CZ" dirty="0" err="1"/>
              <a:t>Deal</a:t>
            </a:r>
            <a:r>
              <a:rPr lang="cs-CZ" dirty="0"/>
              <a:t>) a používat vyšší pevnosti, což při přítomnosti vodíku zvyšuje náchylnost k poruchám, takže prevence, procesní hygiena a volba mikrostruktury jsou kritické.</a:t>
            </a:r>
            <a:br>
              <a:rPr lang="cs-CZ" dirty="0"/>
            </a:br>
            <a:r>
              <a:rPr lang="cs-CZ" b="1" dirty="0"/>
              <a:t>Komentář (řečník/čtečka):</a:t>
            </a:r>
            <a:r>
              <a:rPr lang="cs-CZ" dirty="0"/>
              <a:t> Tento </a:t>
            </a:r>
            <a:r>
              <a:rPr lang="cs-CZ" dirty="0" err="1"/>
              <a:t>slid</a:t>
            </a:r>
            <a:r>
              <a:rPr lang="cs-CZ" dirty="0"/>
              <a:t> motivuje téma: odkud se vodík bere, proč je teď častější, a proč kombinace vyšších pevností a H₂ zvyšuje riziko křehnutí.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277063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31">
            <a:extLst>
              <a:ext uri="{FF2B5EF4-FFF2-40B4-BE49-F238E27FC236}">
                <a16:creationId xmlns:a16="http://schemas.microsoft.com/office/drawing/2014/main" id="{A57F060D-5044-4D7B-81BD-F2A6744850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10523C-C1D4-431E-BC19-1589F7735011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3ACBA4BE-13FF-4655-85A4-8F7A49F50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9E230C4F-AB89-4508-B244-CA80880839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cs-CZ" dirty="0"/>
              <a:t>Vodíkové křehnutí lze rámovat kombinací mechanismů HELP/HEDE/HID, ale v praxi rozhoduje součin </a:t>
            </a:r>
            <a:r>
              <a:rPr lang="cs-CZ" b="1" dirty="0"/>
              <a:t>tvrdost × vodík × tah</a:t>
            </a:r>
            <a:r>
              <a:rPr lang="cs-CZ" dirty="0"/>
              <a:t>: především tvrdé HAZ oblasti, zbytková napětí a lokálně zvýšený obsah vodíku vedou k </a:t>
            </a:r>
            <a:r>
              <a:rPr lang="cs-CZ" dirty="0" err="1"/>
              <a:t>delayed-fracture</a:t>
            </a:r>
            <a:r>
              <a:rPr lang="cs-CZ" dirty="0"/>
              <a:t>. Řízení tvrdosti HAZ (např. ≤ ~250–275 HV v kritických prostředích), minimalizace vodíku a kontrola napětí spolu s ověřením HIC/SSC testy a mapami tvrdosti představují funkční, průmyslově přenosné metriky.</a:t>
            </a:r>
            <a:br>
              <a:rPr lang="cs-CZ" dirty="0"/>
            </a:br>
            <a:r>
              <a:rPr lang="cs-CZ" b="1" dirty="0"/>
              <a:t>Komentář:</a:t>
            </a:r>
            <a:r>
              <a:rPr lang="cs-CZ" dirty="0"/>
              <a:t> Cílem je dát studentům „co měřit a kde“: tvrdost v HAZ, vodík a tah; plus jaké zkoušky dávají smysl.</a:t>
            </a:r>
          </a:p>
          <a:p>
            <a:pPr eaLnBrk="1" hangingPunct="1"/>
            <a:endParaRPr lang="cs-CZ" altLang="cs-CZ" dirty="0"/>
          </a:p>
          <a:p>
            <a:pPr>
              <a:buFont typeface="Arial" panose="020B0604020202020204" pitchFamily="34" charset="0"/>
              <a:buChar char="•"/>
            </a:pPr>
            <a:r>
              <a:rPr lang="cs-CZ" b="1" dirty="0"/>
              <a:t>HELP – Hydrogen-</a:t>
            </a:r>
            <a:r>
              <a:rPr lang="cs-CZ" b="1" dirty="0" err="1"/>
              <a:t>Enhanced</a:t>
            </a:r>
            <a:r>
              <a:rPr lang="cs-CZ" b="1" dirty="0"/>
              <a:t> </a:t>
            </a:r>
            <a:r>
              <a:rPr lang="cs-CZ" b="1" dirty="0" err="1"/>
              <a:t>Localized</a:t>
            </a:r>
            <a:r>
              <a:rPr lang="cs-CZ" b="1" dirty="0"/>
              <a:t> Plasticity (vodíkem zesílená lokální plasticita):</a:t>
            </a:r>
            <a:r>
              <a:rPr lang="cs-CZ" dirty="0"/>
              <a:t> atomy H se rozpouštějí v mřížce a hromadí u dislokací a špičky trhliny; </a:t>
            </a:r>
            <a:r>
              <a:rPr lang="cs-CZ" b="1" dirty="0"/>
              <a:t>snižují energetické bariéry pohybu dislokací</a:t>
            </a:r>
            <a:r>
              <a:rPr lang="cs-CZ" dirty="0"/>
              <a:t>, takže vzniká </a:t>
            </a:r>
            <a:r>
              <a:rPr lang="cs-CZ" b="1" dirty="0"/>
              <a:t>silně lokální kluz</a:t>
            </a:r>
            <a:r>
              <a:rPr lang="cs-CZ" dirty="0"/>
              <a:t> (měkké „tunýlky“ plastické deformace). Důsledek: </a:t>
            </a:r>
            <a:r>
              <a:rPr lang="cs-CZ" b="1" dirty="0"/>
              <a:t>prudké lokální zpevnění/odlehčení</a:t>
            </a:r>
            <a:r>
              <a:rPr lang="cs-CZ" dirty="0"/>
              <a:t> před čelem trhliny a </a:t>
            </a:r>
            <a:r>
              <a:rPr lang="cs-CZ" b="1" dirty="0"/>
              <a:t>rychlejší šíření únavových i statických trhlin</a:t>
            </a:r>
            <a:r>
              <a:rPr lang="cs-CZ" dirty="0"/>
              <a:t> – v makru to vypadá „křehce“, i když </a:t>
            </a:r>
            <a:r>
              <a:rPr lang="cs-CZ" dirty="0" err="1"/>
              <a:t>mikromechanicky</a:t>
            </a:r>
            <a:r>
              <a:rPr lang="cs-CZ" dirty="0"/>
              <a:t> jde o velmi lokální plastické procesy. </a:t>
            </a:r>
            <a:r>
              <a:rPr lang="cs-CZ" dirty="0">
                <a:hlinkClick r:id="rId3"/>
              </a:rPr>
              <a:t>ScienceDirect+1</a:t>
            </a: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r>
              <a:rPr lang="cs-CZ" b="1" dirty="0"/>
              <a:t>HEDE – Hydrogen-</a:t>
            </a:r>
            <a:r>
              <a:rPr lang="cs-CZ" b="1" dirty="0" err="1"/>
              <a:t>Enhanced</a:t>
            </a:r>
            <a:r>
              <a:rPr lang="cs-CZ" b="1" dirty="0"/>
              <a:t> </a:t>
            </a:r>
            <a:r>
              <a:rPr lang="cs-CZ" b="1" dirty="0" err="1"/>
              <a:t>Decohesion</a:t>
            </a:r>
            <a:r>
              <a:rPr lang="cs-CZ" b="1" dirty="0"/>
              <a:t> (vodíkem zesílená dekoheze):</a:t>
            </a:r>
            <a:r>
              <a:rPr lang="cs-CZ" dirty="0"/>
              <a:t> vodík </a:t>
            </a:r>
            <a:r>
              <a:rPr lang="cs-CZ" b="1" dirty="0"/>
              <a:t>snižuje kohezi atomových vazeb</a:t>
            </a:r>
            <a:r>
              <a:rPr lang="cs-CZ" dirty="0"/>
              <a:t> na hranicích zrn, rozhraních fáze/matrice nebo u precipitátů; tím </a:t>
            </a:r>
            <a:r>
              <a:rPr lang="cs-CZ" b="1" dirty="0"/>
              <a:t>padá lokální koheze</a:t>
            </a:r>
            <a:r>
              <a:rPr lang="cs-CZ" dirty="0"/>
              <a:t> a rozhraní se </a:t>
            </a:r>
            <a:r>
              <a:rPr lang="cs-CZ" b="1" dirty="0"/>
              <a:t>snadněji „odlepí“</a:t>
            </a:r>
            <a:r>
              <a:rPr lang="cs-CZ" dirty="0"/>
              <a:t>. Důsledek: </a:t>
            </a:r>
            <a:r>
              <a:rPr lang="cs-CZ" b="1" dirty="0" err="1"/>
              <a:t>intergranulární</a:t>
            </a:r>
            <a:r>
              <a:rPr lang="cs-CZ" b="1" dirty="0"/>
              <a:t> či </a:t>
            </a:r>
            <a:r>
              <a:rPr lang="cs-CZ" b="1" dirty="0" err="1"/>
              <a:t>interfacial</a:t>
            </a:r>
            <a:r>
              <a:rPr lang="cs-CZ" dirty="0"/>
              <a:t> charakter lomu a </a:t>
            </a:r>
            <a:r>
              <a:rPr lang="cs-CZ" b="1" dirty="0"/>
              <a:t>akcelerace růstu trhliny</a:t>
            </a:r>
            <a:r>
              <a:rPr lang="cs-CZ" dirty="0"/>
              <a:t> zejména při tahovém napětí. (Potvrzeno experimenty i DFT/atomistikou.) </a:t>
            </a:r>
            <a:r>
              <a:rPr lang="cs-CZ" dirty="0">
                <a:hlinkClick r:id="rId4"/>
              </a:rPr>
              <a:t>link.aps.org+1</a:t>
            </a: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r>
              <a:rPr lang="cs-CZ" b="1" dirty="0"/>
              <a:t>HID – Hydrogen-</a:t>
            </a:r>
            <a:r>
              <a:rPr lang="cs-CZ" b="1" dirty="0" err="1"/>
              <a:t>Induced</a:t>
            </a:r>
            <a:r>
              <a:rPr lang="cs-CZ" b="1" dirty="0"/>
              <a:t> </a:t>
            </a:r>
            <a:r>
              <a:rPr lang="cs-CZ" b="1" dirty="0" err="1"/>
              <a:t>Damage</a:t>
            </a:r>
            <a:r>
              <a:rPr lang="cs-CZ" b="1" dirty="0"/>
              <a:t> (někdy bráno jako „HIC/</a:t>
            </a:r>
            <a:r>
              <a:rPr lang="cs-CZ" b="1" dirty="0" err="1"/>
              <a:t>blistering</a:t>
            </a:r>
            <a:r>
              <a:rPr lang="cs-CZ" b="1" dirty="0"/>
              <a:t>“):</a:t>
            </a:r>
            <a:r>
              <a:rPr lang="cs-CZ" dirty="0"/>
              <a:t> v nízko-a středně-pevnostních ocelích a „</a:t>
            </a:r>
            <a:r>
              <a:rPr lang="cs-CZ" dirty="0" err="1"/>
              <a:t>sour</a:t>
            </a:r>
            <a:r>
              <a:rPr lang="cs-CZ" dirty="0"/>
              <a:t>“ prostředí (H₂S) se vodík </a:t>
            </a:r>
            <a:r>
              <a:rPr lang="cs-CZ" b="1" dirty="0"/>
              <a:t>hromadí v pastích, mění se na molekulární H₂ a vytváří vnitřní tlak</a:t>
            </a:r>
            <a:r>
              <a:rPr lang="cs-CZ" dirty="0"/>
              <a:t> → </a:t>
            </a:r>
            <a:r>
              <a:rPr lang="cs-CZ" b="1" dirty="0"/>
              <a:t>puchýře (</a:t>
            </a:r>
            <a:r>
              <a:rPr lang="cs-CZ" b="1" dirty="0" err="1"/>
              <a:t>blisters</a:t>
            </a:r>
            <a:r>
              <a:rPr lang="cs-CZ" b="1" dirty="0"/>
              <a:t>)</a:t>
            </a:r>
            <a:r>
              <a:rPr lang="cs-CZ" dirty="0"/>
              <a:t> a </a:t>
            </a:r>
            <a:r>
              <a:rPr lang="cs-CZ" b="1" dirty="0"/>
              <a:t>HIC</a:t>
            </a:r>
            <a:r>
              <a:rPr lang="cs-CZ" dirty="0"/>
              <a:t> praskliny. Není to primárně „u špičky trhliny“ jako u HELP/HEDE, ale </a:t>
            </a:r>
            <a:r>
              <a:rPr lang="cs-CZ" b="1" dirty="0"/>
              <a:t>objemový tlak plynu</a:t>
            </a:r>
            <a:r>
              <a:rPr lang="cs-CZ" dirty="0"/>
              <a:t> v podložních vadách/inkluzích. </a:t>
            </a:r>
            <a:r>
              <a:rPr lang="cs-CZ" dirty="0">
                <a:hlinkClick r:id="rId5"/>
              </a:rPr>
              <a:t>tsapps.nist.gov+2ScienceDirect+2</a:t>
            </a:r>
            <a:endParaRPr lang="cs-CZ" dirty="0"/>
          </a:p>
          <a:p>
            <a:r>
              <a:rPr lang="cs-CZ" dirty="0"/>
              <a:t>Pozn.: v literatuře se objevuje i </a:t>
            </a:r>
            <a:r>
              <a:rPr lang="cs-CZ" b="1" dirty="0"/>
              <a:t>AIDE (</a:t>
            </a:r>
            <a:r>
              <a:rPr lang="cs-CZ" b="1" dirty="0" err="1"/>
              <a:t>Adsorption-Induced</a:t>
            </a:r>
            <a:r>
              <a:rPr lang="cs-CZ" b="1" dirty="0"/>
              <a:t> </a:t>
            </a:r>
            <a:r>
              <a:rPr lang="cs-CZ" b="1" dirty="0" err="1"/>
              <a:t>Dislocation</a:t>
            </a:r>
            <a:r>
              <a:rPr lang="cs-CZ" b="1" dirty="0"/>
              <a:t> </a:t>
            </a:r>
            <a:r>
              <a:rPr lang="cs-CZ" b="1" dirty="0" err="1"/>
              <a:t>Emission</a:t>
            </a:r>
            <a:r>
              <a:rPr lang="cs-CZ" b="1" dirty="0"/>
              <a:t>)</a:t>
            </a:r>
            <a:r>
              <a:rPr lang="cs-CZ" dirty="0"/>
              <a:t>, často chápaná jako </a:t>
            </a:r>
            <a:r>
              <a:rPr lang="cs-CZ" b="1" dirty="0"/>
              <a:t>kombinace</a:t>
            </a:r>
            <a:r>
              <a:rPr lang="cs-CZ" dirty="0"/>
              <a:t> efektů blízká </a:t>
            </a:r>
            <a:r>
              <a:rPr lang="cs-CZ" b="1" dirty="0"/>
              <a:t>HELP+HEDE</a:t>
            </a:r>
            <a:r>
              <a:rPr lang="cs-CZ" dirty="0"/>
              <a:t>; realita v praxi bývá </a:t>
            </a:r>
            <a:r>
              <a:rPr lang="cs-CZ" b="1" dirty="0"/>
              <a:t>souhra HELP a HEDE</a:t>
            </a:r>
            <a:r>
              <a:rPr lang="cs-CZ" dirty="0"/>
              <a:t> v závislosti na materiálu, mikrostruktuře a napětí. Na tomto slidu vysvětlujeme tři klíčové mechanizmy vodíkového křehnutí. </a:t>
            </a:r>
            <a:r>
              <a:rPr lang="cs-CZ" b="1" dirty="0"/>
              <a:t>HELP</a:t>
            </a:r>
            <a:r>
              <a:rPr lang="cs-CZ" dirty="0"/>
              <a:t> urychluje lokální kluz dislokací a soustředí plastickou deformaci ke špičce trhliny, </a:t>
            </a:r>
            <a:r>
              <a:rPr lang="cs-CZ" b="1" dirty="0"/>
              <a:t>HEDE</a:t>
            </a:r>
            <a:r>
              <a:rPr lang="cs-CZ" dirty="0"/>
              <a:t> snižuje kohezi vazeb na rozhraních a hranicích zrn a </a:t>
            </a:r>
            <a:r>
              <a:rPr lang="cs-CZ" b="1" dirty="0"/>
              <a:t>HID</a:t>
            </a:r>
            <a:r>
              <a:rPr lang="cs-CZ" dirty="0"/>
              <a:t> vytváří tlakem molekulárního vodíku puchýře a trhliny, typicky v ‚</a:t>
            </a:r>
            <a:r>
              <a:rPr lang="cs-CZ" dirty="0" err="1"/>
              <a:t>sour</a:t>
            </a:r>
            <a:r>
              <a:rPr lang="cs-CZ" dirty="0"/>
              <a:t>‘ prostředích. V praxi se často </a:t>
            </a:r>
            <a:r>
              <a:rPr lang="cs-CZ" b="1" dirty="0"/>
              <a:t>kombinují HELP a HEDE</a:t>
            </a:r>
            <a:r>
              <a:rPr lang="cs-CZ" dirty="0"/>
              <a:t>, zatímco </a:t>
            </a:r>
            <a:r>
              <a:rPr lang="cs-CZ" b="1" dirty="0"/>
              <a:t>HID</a:t>
            </a:r>
            <a:r>
              <a:rPr lang="cs-CZ" dirty="0"/>
              <a:t> dominuje u nízko-pevnostních ocelí a potrubních aplikací v H₂S.“</a:t>
            </a:r>
          </a:p>
          <a:p>
            <a:pPr eaLnBrk="1" hangingPunct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0402939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31">
            <a:extLst>
              <a:ext uri="{FF2B5EF4-FFF2-40B4-BE49-F238E27FC236}">
                <a16:creationId xmlns:a16="http://schemas.microsoft.com/office/drawing/2014/main" id="{A57F060D-5044-4D7B-81BD-F2A6744850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10523C-C1D4-431E-BC19-1589F7735011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3ACBA4BE-13FF-4655-85A4-8F7A49F50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9E230C4F-AB89-4508-B244-CA80880839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cs-CZ" dirty="0" err="1"/>
              <a:t>Nízkohydrogenové</a:t>
            </a:r>
            <a:r>
              <a:rPr lang="cs-CZ" dirty="0"/>
              <a:t> postupy (sušení přídavných materiálů, čisté povrchy, řízení </a:t>
            </a:r>
            <a:r>
              <a:rPr lang="cs-CZ" b="1" dirty="0"/>
              <a:t>t8/5</a:t>
            </a:r>
            <a:r>
              <a:rPr lang="cs-CZ" dirty="0"/>
              <a:t>, předehřev/</a:t>
            </a:r>
            <a:r>
              <a:rPr lang="cs-CZ" dirty="0" err="1"/>
              <a:t>interpass</a:t>
            </a:r>
            <a:r>
              <a:rPr lang="cs-CZ" dirty="0"/>
              <a:t>) dramaticky snižují riziko studených trhlin v HAZ i svarovém kovu, zejména u vysokopevnostních a zinkovaných plechů, kde se přidává fenomén LME. V praxi to doplňuje „</a:t>
            </a:r>
            <a:r>
              <a:rPr lang="cs-CZ" dirty="0" err="1"/>
              <a:t>bake</a:t>
            </a:r>
            <a:r>
              <a:rPr lang="cs-CZ" dirty="0"/>
              <a:t>-out“ po svařování a úzké sledování tvrdosti HAZ, zvlášť u DP/TRIP/Q&amp;P a Q&amp;T ocelí, kde kombinace mikrostruktury a tepelného cyklu vytváří kritické zóny.</a:t>
            </a:r>
            <a:br>
              <a:rPr lang="cs-CZ" dirty="0"/>
            </a:br>
            <a:r>
              <a:rPr lang="cs-CZ" b="1" dirty="0"/>
              <a:t>Komentář:</a:t>
            </a:r>
            <a:r>
              <a:rPr lang="cs-CZ" dirty="0"/>
              <a:t> Praktické zásahy do postupu svařování jsou často levnější a účinnější než „</a:t>
            </a:r>
            <a:r>
              <a:rPr lang="cs-CZ" dirty="0" err="1"/>
              <a:t>přelegovat</a:t>
            </a:r>
            <a:r>
              <a:rPr lang="cs-CZ" dirty="0"/>
              <a:t>“ materiál; ukaž, že jde o systém parametrů.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4629397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31">
            <a:extLst>
              <a:ext uri="{FF2B5EF4-FFF2-40B4-BE49-F238E27FC236}">
                <a16:creationId xmlns:a16="http://schemas.microsoft.com/office/drawing/2014/main" id="{A57F060D-5044-4D7B-81BD-F2A6744850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10523C-C1D4-431E-BC19-1589F7735011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3ACBA4BE-13FF-4655-85A4-8F7A49F50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9E230C4F-AB89-4508-B244-CA80880839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cs-CZ" b="1" dirty="0"/>
              <a:t>Text (2 věty):</a:t>
            </a:r>
            <a:br>
              <a:rPr lang="cs-CZ" dirty="0"/>
            </a:br>
            <a:r>
              <a:rPr lang="cs-CZ" dirty="0"/>
              <a:t>Pro svařované konstrukce preferujeme </a:t>
            </a:r>
            <a:r>
              <a:rPr lang="cs-CZ" b="1" dirty="0"/>
              <a:t>HSLA/TMCP</a:t>
            </a:r>
            <a:r>
              <a:rPr lang="cs-CZ" dirty="0"/>
              <a:t> s nízkým C a jemným zrnem (pevnost „ze struktury“) a u zušlechtitelných ocelí cílenou prokalitelnost s popouštěním </a:t>
            </a:r>
            <a:r>
              <a:rPr lang="cs-CZ" b="1" dirty="0"/>
              <a:t>nad křehnou oblastí</a:t>
            </a:r>
            <a:r>
              <a:rPr lang="cs-CZ" dirty="0"/>
              <a:t>, zatímco u plechových aplikací často pomůže </a:t>
            </a:r>
            <a:r>
              <a:rPr lang="cs-CZ" b="1" dirty="0"/>
              <a:t>RA-</a:t>
            </a:r>
            <a:r>
              <a:rPr lang="cs-CZ" b="1" dirty="0" err="1"/>
              <a:t>engineering</a:t>
            </a:r>
            <a:r>
              <a:rPr lang="cs-CZ" dirty="0"/>
              <a:t> (TRIP/Q&amp;P) pro lepší „</a:t>
            </a:r>
            <a:r>
              <a:rPr lang="cs-CZ" dirty="0" err="1"/>
              <a:t>edge</a:t>
            </a:r>
            <a:r>
              <a:rPr lang="cs-CZ" dirty="0"/>
              <a:t>“ chování. Tahle strategie drží svařitelnost i houževnatost při nižším </a:t>
            </a:r>
            <a:r>
              <a:rPr lang="cs-CZ" dirty="0" err="1"/>
              <a:t>CEq</a:t>
            </a:r>
            <a:r>
              <a:rPr lang="cs-CZ" dirty="0"/>
              <a:t>/</a:t>
            </a:r>
            <a:r>
              <a:rPr lang="cs-CZ" dirty="0" err="1"/>
              <a:t>Pcm</a:t>
            </a:r>
            <a:r>
              <a:rPr lang="cs-CZ" dirty="0"/>
              <a:t> a současně brání extrémní tvrdosti, která v přítomnosti vodíku nejvíce zvyšuje riziko </a:t>
            </a:r>
            <a:r>
              <a:rPr lang="cs-CZ" dirty="0" err="1"/>
              <a:t>delayed-fracture</a:t>
            </a:r>
            <a:r>
              <a:rPr lang="cs-CZ" dirty="0"/>
              <a:t>.</a:t>
            </a:r>
            <a:br>
              <a:rPr lang="cs-CZ" dirty="0"/>
            </a:br>
            <a:r>
              <a:rPr lang="cs-CZ" b="1" dirty="0"/>
              <a:t>Komentář:</a:t>
            </a:r>
            <a:r>
              <a:rPr lang="cs-CZ" dirty="0"/>
              <a:t> Pointa: nehonit pevnost uhlíkem, ale procesem a mikrostrukturou; u plechů navíc pracuje retenční austenit.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42084623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31">
            <a:extLst>
              <a:ext uri="{FF2B5EF4-FFF2-40B4-BE49-F238E27FC236}">
                <a16:creationId xmlns:a16="http://schemas.microsoft.com/office/drawing/2014/main" id="{9A85BD49-A5D4-469B-BB20-13A526941E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B471EE-FF20-47C5-8BE0-46263F5F8CFF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28664CE2-F7C1-4B30-8650-0792BB641C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86A67ED3-A10D-49CA-90BD-5A04B27B90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334820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31">
            <a:extLst>
              <a:ext uri="{FF2B5EF4-FFF2-40B4-BE49-F238E27FC236}">
                <a16:creationId xmlns:a16="http://schemas.microsoft.com/office/drawing/2014/main" id="{1DB2A510-94A3-444A-8B95-615193E902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5DADD2F-E3B2-4184-803D-18A6E9CC519C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07B9F1EB-546C-4553-A971-F17918B440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B17076E6-6DB8-4A22-9909-B7C3844D20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>
            <a:extLst>
              <a:ext uri="{FF2B5EF4-FFF2-40B4-BE49-F238E27FC236}">
                <a16:creationId xmlns:a16="http://schemas.microsoft.com/office/drawing/2014/main" id="{A78E21AD-E795-490B-8CA8-ED702DA622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D781E1-60FF-4411-AD5E-DF9A698751BC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787E05EB-9185-4A25-986C-C3110E6A2E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E9469F7C-4397-45CF-B1DD-7EF1164B9E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31">
            <a:extLst>
              <a:ext uri="{FF2B5EF4-FFF2-40B4-BE49-F238E27FC236}">
                <a16:creationId xmlns:a16="http://schemas.microsoft.com/office/drawing/2014/main" id="{84414263-2BAE-433B-8E37-B84E66492E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ABD01A-8E03-40C9-8854-6853E08DE883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043C77C2-DDE9-48B8-BAD5-1D94EED331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8B828A64-7C37-4C13-89B8-04FC5A5414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31">
            <a:extLst>
              <a:ext uri="{FF2B5EF4-FFF2-40B4-BE49-F238E27FC236}">
                <a16:creationId xmlns:a16="http://schemas.microsoft.com/office/drawing/2014/main" id="{214B82CB-F3E9-4E69-9DDF-A20A160BF4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051FA1-24C3-451A-9CE7-5BF8A77293EF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940315FD-6FE4-4BF6-A928-163653C810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F63F4C61-F40B-461D-A861-35DDBED2A0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BD250-9BF5-4AE8-86BD-080F3A22271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90672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F123F965-36C3-4C91-8746-D2637F28BB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50BA0B-EBCA-474A-B5CD-C24DC0EDF8CD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0FA30FB0-0FE2-4135-8842-2D79BA1A7F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C54523D6-38A5-40E7-9DF8-D0AD892286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altLang="cs-CZ" sz="900" b="1">
                <a:latin typeface="Arial" panose="020B0604020202020204" pitchFamily="34" charset="0"/>
              </a:rPr>
              <a:t>Materiály pro nitridaci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900" b="1">
                <a:latin typeface="Arial" panose="020B0604020202020204" pitchFamily="34" charset="0"/>
              </a:rPr>
              <a:t>Oceli nelegované</a:t>
            </a:r>
            <a:r>
              <a:rPr lang="cs-CZ" altLang="cs-CZ" sz="900">
                <a:latin typeface="Arial" panose="020B0604020202020204" pitchFamily="34" charset="0"/>
              </a:rPr>
              <a:t> – uhlíkové a manganové, třídy 11 a 12 (např. 11 500, 12 050, 12 060). Použití nitridace těchto ocelí pro méně náročné provozní namáhání, pro zvýšení korozní odolnosti. Vzhledem k nezaručenému chemickému složení nelze mat. tř. 11 doporučit. </a:t>
            </a:r>
            <a:br>
              <a:rPr lang="cs-CZ" altLang="cs-CZ" sz="900">
                <a:latin typeface="Arial" panose="020B0604020202020204" pitchFamily="34" charset="0"/>
              </a:rPr>
            </a:br>
            <a:br>
              <a:rPr lang="cs-CZ" altLang="cs-CZ" sz="900">
                <a:latin typeface="Arial" panose="020B0604020202020204" pitchFamily="34" charset="0"/>
              </a:rPr>
            </a:br>
            <a:r>
              <a:rPr lang="cs-CZ" altLang="cs-CZ" sz="900" b="1">
                <a:latin typeface="Arial" panose="020B0604020202020204" pitchFamily="34" charset="0"/>
              </a:rPr>
              <a:t>Nízkolegované oceli</a:t>
            </a:r>
            <a:r>
              <a:rPr lang="cs-CZ" altLang="cs-CZ" sz="900">
                <a:latin typeface="Arial" panose="020B0604020202020204" pitchFamily="34" charset="0"/>
              </a:rPr>
              <a:t> – typu MnV jsou úsporně legované levné oceli, ekonomicky velmi výhodné pro střední provozní požadavky na nitridované vrstvy. Nejrozšířenějšími představiteli jsou oceli 13 123 a 13 242. </a:t>
            </a:r>
            <a:br>
              <a:rPr lang="cs-CZ" altLang="cs-CZ" sz="900">
                <a:latin typeface="Arial" panose="020B0604020202020204" pitchFamily="34" charset="0"/>
              </a:rPr>
            </a:br>
            <a:br>
              <a:rPr lang="cs-CZ" altLang="cs-CZ" sz="900">
                <a:latin typeface="Arial" panose="020B0604020202020204" pitchFamily="34" charset="0"/>
              </a:rPr>
            </a:br>
            <a:r>
              <a:rPr lang="cs-CZ" altLang="cs-CZ" sz="900" b="1">
                <a:latin typeface="Arial" panose="020B0604020202020204" pitchFamily="34" charset="0"/>
              </a:rPr>
              <a:t>Středně a vícelegované oceli</a:t>
            </a:r>
            <a:r>
              <a:rPr lang="cs-CZ" altLang="cs-CZ" sz="900">
                <a:latin typeface="Arial" panose="020B0604020202020204" pitchFamily="34" charset="0"/>
              </a:rPr>
              <a:t> – typu MnCr, CrV, CrMo, CrMoV. Používají se převážně v zušlechtěném stavu a kromě vlastností nitridační vrstvy ovlivňují způsob jejich použití i mechanické a fyzikální vlastnosti jádra. Při volbě oceli parametrů nitridační vrstvy musí vycházet konstruktér z provozního namáhání součásti.</a:t>
            </a:r>
            <a:br>
              <a:rPr lang="cs-CZ" altLang="cs-CZ" sz="900">
                <a:latin typeface="Arial" panose="020B0604020202020204" pitchFamily="34" charset="0"/>
              </a:rPr>
            </a:br>
            <a:r>
              <a:rPr lang="cs-CZ" altLang="cs-CZ" sz="900">
                <a:latin typeface="Arial" panose="020B0604020202020204" pitchFamily="34" charset="0"/>
              </a:rPr>
              <a:t>14220 – ideální nitridační ocel, vysoká rychlost difuze, tvrdost povrchu po nitridaci 650-750 HV. 14 340 a 15 340 – oceli legované Al. Vhodné pro vysoká namáhání na otěr. Pomalá rychlost difuze, strmý gradient tvrdosti, náchylnost k tvorbě nitridů po hranicích zrn – materiály nejsou vhodné pro dynamické namáhání 15 142, 15 241, 15 230, 15 330 – oceli vhodné pro ozubená kola, šneky a drážkové hřídele Kromě uvedených ocelí lze úspěšně iontově nitridovat i většinu ostatních ocelí tř. 14 a 15. Jsou určeny pro všeobecné použití u středně a více namáhaných součástí. </a:t>
            </a:r>
            <a:br>
              <a:rPr lang="cs-CZ" altLang="cs-CZ" sz="900">
                <a:latin typeface="Arial" panose="020B0604020202020204" pitchFamily="34" charset="0"/>
              </a:rPr>
            </a:br>
            <a:br>
              <a:rPr lang="cs-CZ" altLang="cs-CZ" sz="900">
                <a:latin typeface="Arial" panose="020B0604020202020204" pitchFamily="34" charset="0"/>
              </a:rPr>
            </a:br>
            <a:r>
              <a:rPr lang="cs-CZ" altLang="cs-CZ" sz="900" b="1">
                <a:latin typeface="Arial" panose="020B0604020202020204" pitchFamily="34" charset="0"/>
              </a:rPr>
              <a:t>Oceli třídy 16</a:t>
            </a:r>
            <a:r>
              <a:rPr lang="cs-CZ" altLang="cs-CZ" sz="900">
                <a:latin typeface="Arial" panose="020B0604020202020204" pitchFamily="34" charset="0"/>
              </a:rPr>
              <a:t> typu CrNi nebo CrNiMo. Niklové oceli jsou vhodné k nitridaci, legování niklem však snižuje částečně jejich tvrdost. Používají se pro vysoce namáhané součásti s požadavkem nejvyšší houževnatosti. Použití pro klikové hřídele, torzní tyče atd. </a:t>
            </a:r>
            <a:br>
              <a:rPr lang="cs-CZ" altLang="cs-CZ" sz="900">
                <a:latin typeface="Arial" panose="020B0604020202020204" pitchFamily="34" charset="0"/>
              </a:rPr>
            </a:br>
            <a:br>
              <a:rPr lang="cs-CZ" altLang="cs-CZ" sz="900">
                <a:latin typeface="Arial" panose="020B0604020202020204" pitchFamily="34" charset="0"/>
              </a:rPr>
            </a:br>
            <a:r>
              <a:rPr lang="cs-CZ" altLang="cs-CZ" sz="900" b="1">
                <a:latin typeface="Arial" panose="020B0604020202020204" pitchFamily="34" charset="0"/>
              </a:rPr>
              <a:t>Oceli třídy 17</a:t>
            </a:r>
            <a:r>
              <a:rPr lang="cs-CZ" altLang="cs-CZ" sz="900">
                <a:latin typeface="Arial" panose="020B0604020202020204" pitchFamily="34" charset="0"/>
              </a:rPr>
              <a:t> se nitridují pro zvýšení povrchové tvrdosti. Vzhledem k vysokému obsahu chromu dosahuje mikrotvrdost povrchu až 1500 HV. Vrstvy nesnáší větší kontaktní zatížení, mají však dobrou odolnost proti opotřebení a zadírání. Proces nitridace může v některých případech nahradit boridování. Nevýhodou nitridace všech nerezových ocelí je, že snižuje jejich odolnost proti korozi. Tyto oceli nelze zpracovávat procesem NITRAL. </a:t>
            </a:r>
            <a:br>
              <a:rPr lang="cs-CZ" altLang="cs-CZ" sz="900">
                <a:latin typeface="Arial" panose="020B0604020202020204" pitchFamily="34" charset="0"/>
              </a:rPr>
            </a:br>
            <a:br>
              <a:rPr lang="cs-CZ" altLang="cs-CZ" sz="900">
                <a:latin typeface="Arial" panose="020B0604020202020204" pitchFamily="34" charset="0"/>
              </a:rPr>
            </a:br>
            <a:r>
              <a:rPr lang="cs-CZ" altLang="cs-CZ" sz="900" b="1">
                <a:latin typeface="Arial" panose="020B0604020202020204" pitchFamily="34" charset="0"/>
              </a:rPr>
              <a:t>Nástrojové oceli třídy 19</a:t>
            </a:r>
            <a:r>
              <a:rPr lang="cs-CZ" altLang="cs-CZ" sz="900">
                <a:latin typeface="Arial" panose="020B0604020202020204" pitchFamily="34" charset="0"/>
              </a:rPr>
              <a:t> – oceli pro nástroje pracující za tepla – nitridují s zpravidla v kaleném stavu, popuštěné při teplotách 550 až 650 °C. Osvědčily se zejména oceli 19 550, 19 552 a 19 554 použité zápustky, lisovací trny, matrice a formy na tlakové lití hliníku. Oceli pro práci za studena se nitridují na min. hloubku, popř. s výrazným potlačením nebo omezením tvorby povrchové vrstvy nitridů. </a:t>
            </a:r>
          </a:p>
        </p:txBody>
      </p:sp>
    </p:spTree>
    <p:extLst>
      <p:ext uri="{BB962C8B-B14F-4D97-AF65-F5344CB8AC3E}">
        <p14:creationId xmlns:p14="http://schemas.microsoft.com/office/powerpoint/2010/main" val="38963502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E2EA8660-78A7-47D9-9249-14C9F4D438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1E588C-9F6B-40DC-A681-C519D1FDAB72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E8F22407-955A-451E-ACAB-7B0479BDFB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B63B8021-566B-46B0-85EF-35247451E1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cs-CZ" altLang="cs-CZ">
                <a:latin typeface="Arial" panose="020B0604020202020204" pitchFamily="34" charset="0"/>
              </a:rPr>
              <a:t>Při iontové nitridaci jsou zpracovávané součásti uloženy ve vakuové nádobě a zapojeny jako katoda. Nádoba tvoří anodu a udržuje se v ní snížený tlak zředěné směsi plynů, obvykle vodíku a dusíku. Po zapnutí proudu o stejnosměrném napětí 400 až 1000 V, vzniká mezi vnitřní stěnou pece a vsázkou(katodou)elektrické pole, ve kterém dochází k migraci molekul zředěného plynu, jejich štěpení a ionizaci, kladné ionty jsou urychlovány ke katodě a nárazy ohřívají vsázku. Atomární dusík uvolněný z přiváděných plynů, difunduje do povrchu nitridované součásti. Na konci plazmové nitridace, lze do procesu zařadit povrchovou úpravu oxidace ve vodní páře, při teplotě 520°C, tímto získáme na povrchu šedou, korozivzdornou vrstvu. </a:t>
            </a:r>
          </a:p>
        </p:txBody>
      </p:sp>
    </p:spTree>
    <p:extLst>
      <p:ext uri="{BB962C8B-B14F-4D97-AF65-F5344CB8AC3E}">
        <p14:creationId xmlns:p14="http://schemas.microsoft.com/office/powerpoint/2010/main" val="34644231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31">
            <a:extLst>
              <a:ext uri="{FF2B5EF4-FFF2-40B4-BE49-F238E27FC236}">
                <a16:creationId xmlns:a16="http://schemas.microsoft.com/office/drawing/2014/main" id="{6BEDD624-06C3-415C-B6EB-1DC12ADDAD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6F068E-FEE5-4524-833B-FF5166AA5F4A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FB9C109C-1495-46E0-9355-05CD5574FE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0AF069C0-4621-44B7-8ABD-BE7B0C6485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618976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031">
            <a:extLst>
              <a:ext uri="{FF2B5EF4-FFF2-40B4-BE49-F238E27FC236}">
                <a16:creationId xmlns:a16="http://schemas.microsoft.com/office/drawing/2014/main" id="{3EAA0B72-CE45-4345-9FE9-ECC911FDC2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888F959-8E7E-463A-A2DE-CB178F01EB1B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29A58817-AD8F-4393-A780-FCC4541750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5EA52961-9F0E-4322-9B0A-AC47BA0DF6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430523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31">
            <a:extLst>
              <a:ext uri="{FF2B5EF4-FFF2-40B4-BE49-F238E27FC236}">
                <a16:creationId xmlns:a16="http://schemas.microsoft.com/office/drawing/2014/main" id="{7592634E-1CC9-49B2-8CAE-14F4929DAC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E7A62F-3EBD-409A-A0AF-13727F13712B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2467" name="Rectangle 2">
            <a:extLst>
              <a:ext uri="{FF2B5EF4-FFF2-40B4-BE49-F238E27FC236}">
                <a16:creationId xmlns:a16="http://schemas.microsoft.com/office/drawing/2014/main" id="{A942798E-EC74-4056-8511-705612D7E11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>
            <a:extLst>
              <a:ext uri="{FF2B5EF4-FFF2-40B4-BE49-F238E27FC236}">
                <a16:creationId xmlns:a16="http://schemas.microsoft.com/office/drawing/2014/main" id="{5384B162-9779-48C2-BF61-695A5F9AB6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78587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31">
            <a:extLst>
              <a:ext uri="{FF2B5EF4-FFF2-40B4-BE49-F238E27FC236}">
                <a16:creationId xmlns:a16="http://schemas.microsoft.com/office/drawing/2014/main" id="{9F398BED-8CD3-4342-967B-D7B7C3EE21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C5FBCB-B634-4140-929E-A169340B1500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AE34CC84-0C04-4A59-A712-C90892B663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BC9943D9-61CE-424B-B66F-422D30095F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030506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31">
            <a:extLst>
              <a:ext uri="{FF2B5EF4-FFF2-40B4-BE49-F238E27FC236}">
                <a16:creationId xmlns:a16="http://schemas.microsoft.com/office/drawing/2014/main" id="{6C9427B6-F6A5-4F21-87F4-08374C3DC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6AEAF9-1511-4FEB-8062-DAFC24B4DFEE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CE27B5FC-BDB7-46B0-8B18-6E5D7C23D3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18E7AF57-838A-4267-B112-067E11B98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211972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31">
            <a:extLst>
              <a:ext uri="{FF2B5EF4-FFF2-40B4-BE49-F238E27FC236}">
                <a16:creationId xmlns:a16="http://schemas.microsoft.com/office/drawing/2014/main" id="{B16F0B52-21B4-42C8-9B84-630A325FF6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5AA6D3-782F-4EF7-9DE7-B9FE61519ECC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id="{E84850D9-AF17-4C1A-8A8C-F9E5D27358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D8C99E4C-F36F-41C5-88C5-42192599CD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877477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031">
            <a:extLst>
              <a:ext uri="{FF2B5EF4-FFF2-40B4-BE49-F238E27FC236}">
                <a16:creationId xmlns:a16="http://schemas.microsoft.com/office/drawing/2014/main" id="{1C203CFF-4A2B-45EB-8F94-FC0577E68E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709A7B-2D7E-4540-A46B-A6F6CE23E618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6A2BA083-BAC4-4999-8DF4-924A0B3E085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D48FF7E0-08F6-41A0-9CD0-E7F24DB21A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720548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31">
            <a:extLst>
              <a:ext uri="{FF2B5EF4-FFF2-40B4-BE49-F238E27FC236}">
                <a16:creationId xmlns:a16="http://schemas.microsoft.com/office/drawing/2014/main" id="{A57F060D-5044-4D7B-81BD-F2A6744850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10523C-C1D4-431E-BC19-1589F7735011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3ACBA4BE-13FF-4655-85A4-8F7A49F50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9E230C4F-AB89-4508-B244-CA80880839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cs-CZ" dirty="0"/>
              <a:t>Dekarbonizace hutnictví přináší </a:t>
            </a:r>
            <a:r>
              <a:rPr lang="cs-CZ" b="1" dirty="0"/>
              <a:t>EAF</a:t>
            </a:r>
            <a:r>
              <a:rPr lang="cs-CZ" dirty="0"/>
              <a:t> a </a:t>
            </a:r>
            <a:r>
              <a:rPr lang="cs-CZ" b="1" dirty="0"/>
              <a:t>H₂-DRI</a:t>
            </a:r>
            <a:r>
              <a:rPr lang="cs-CZ" dirty="0"/>
              <a:t> řetězce (HYBRIT apod.), které mění profil reziduí, čistoty a variability vstupů, a tím nepřímo ovlivňují houževnatost i svařitelnost konstrukčních ocelí. V konstrukčním návrhu pak </a:t>
            </a:r>
            <a:r>
              <a:rPr lang="cs-CZ" b="1" dirty="0"/>
              <a:t>HSLA/TMCP a AHSS</a:t>
            </a:r>
            <a:r>
              <a:rPr lang="cs-CZ" dirty="0"/>
              <a:t> umožňují snížit tloušťky, hmotnost a svařovací energii, takže se snižuje CO₂ ve výrobě i užívání, ale požadují disciplinovanější svařovací praxi.</a:t>
            </a:r>
            <a:br>
              <a:rPr lang="cs-CZ" dirty="0"/>
            </a:br>
            <a:r>
              <a:rPr lang="cs-CZ" b="1" dirty="0"/>
              <a:t>Komentář:</a:t>
            </a:r>
            <a:r>
              <a:rPr lang="cs-CZ" dirty="0"/>
              <a:t> Propoj „jak se vyrábí ocel“ s „jak navrhujeme díl“; materiálové volby skutečně mění emise i bezpečnost. Dekarbonizace hutnictví přináší </a:t>
            </a:r>
            <a:r>
              <a:rPr lang="cs-CZ" b="1" dirty="0"/>
              <a:t>EAF</a:t>
            </a:r>
            <a:r>
              <a:rPr lang="cs-CZ" dirty="0"/>
              <a:t> a </a:t>
            </a:r>
            <a:r>
              <a:rPr lang="cs-CZ" b="1" dirty="0"/>
              <a:t>H₂-DRI</a:t>
            </a:r>
            <a:r>
              <a:rPr lang="cs-CZ" dirty="0"/>
              <a:t> řetězce (HYBRIT apod.), které mění profil reziduí, čistoty a variability vstupů, a tím nepřímo ovlivňují houževnatost i svařitelnost konstrukčních ocelí. V konstrukčním návrhu pak </a:t>
            </a:r>
            <a:r>
              <a:rPr lang="cs-CZ" b="1" dirty="0"/>
              <a:t>HSLA/TMCP a AHSS</a:t>
            </a:r>
            <a:r>
              <a:rPr lang="cs-CZ" dirty="0"/>
              <a:t> umožňují snížit tloušťky, hmotnost a svařovací energii, takže se snižuje CO₂ ve výrobě i užívání, ale požadují disciplinovanější svařovací praxi.</a:t>
            </a:r>
            <a:br>
              <a:rPr lang="cs-CZ" dirty="0"/>
            </a:br>
            <a:r>
              <a:rPr lang="cs-CZ" b="1" dirty="0"/>
              <a:t>Komentář:</a:t>
            </a:r>
            <a:r>
              <a:rPr lang="cs-CZ" dirty="0"/>
              <a:t> Propoj „jak se vyrábí ocel“ s „jak navrhujeme díl“; materiálové volby skutečně mění emise i bezpečnost.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133102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Hezkyu</a:t>
            </a:r>
            <a:r>
              <a:rPr lang="cs-CZ" baseline="0" dirty="0"/>
              <a:t> </a:t>
            </a:r>
            <a:r>
              <a:rPr lang="cs-CZ" baseline="0" dirty="0" err="1"/>
              <a:t>barebvný</a:t>
            </a:r>
            <a:r>
              <a:rPr lang="cs-CZ" baseline="0" dirty="0"/>
              <a:t> obrázek ale je to jen víc </a:t>
            </a:r>
            <a:r>
              <a:rPr lang="cs-CZ" baseline="0" dirty="0" err="1"/>
              <a:t>pruhá</a:t>
            </a:r>
            <a:r>
              <a:rPr lang="cs-CZ" baseline="0" dirty="0"/>
              <a:t> víc </a:t>
            </a:r>
            <a:r>
              <a:rPr lang="cs-CZ" baseline="0" dirty="0" err="1"/>
              <a:t>adiadas</a:t>
            </a:r>
            <a:r>
              <a:rPr lang="cs-CZ" baseline="0" dirty="0"/>
              <a:t>   informace nula, kompletní PR blábol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04FAD98-F41B-49F5-B303-E58B3B2A24FF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05878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31">
            <a:extLst>
              <a:ext uri="{FF2B5EF4-FFF2-40B4-BE49-F238E27FC236}">
                <a16:creationId xmlns:a16="http://schemas.microsoft.com/office/drawing/2014/main" id="{A57F060D-5044-4D7B-81BD-F2A6744850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10523C-C1D4-431E-BC19-1589F7735011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3ACBA4BE-13FF-4655-85A4-8F7A49F50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9E230C4F-AB89-4508-B244-CA80880839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cs-CZ" dirty="0"/>
              <a:t>Téma ocelí a vodíku přímo rozvíjí </a:t>
            </a:r>
            <a:r>
              <a:rPr lang="cs-CZ" b="1" dirty="0"/>
              <a:t>zelené dovednosti ESCO</a:t>
            </a:r>
            <a:r>
              <a:rPr lang="cs-CZ" dirty="0"/>
              <a:t>: udržitelný systémový pohled, práce s LCA/CO₂, materiálovou efektivitu a </a:t>
            </a:r>
            <a:r>
              <a:rPr lang="cs-CZ" dirty="0" err="1"/>
              <a:t>cirkularitu</a:t>
            </a:r>
            <a:r>
              <a:rPr lang="cs-CZ" dirty="0"/>
              <a:t>, bezpečnost a spolehlivost, a také datovou gramotnost při čtení </a:t>
            </a:r>
            <a:r>
              <a:rPr lang="cs-CZ" b="1" dirty="0"/>
              <a:t>CCT/TTT, MTC a </a:t>
            </a:r>
            <a:r>
              <a:rPr lang="cs-CZ" b="1" dirty="0" err="1"/>
              <a:t>CEq</a:t>
            </a:r>
            <a:r>
              <a:rPr lang="cs-CZ" b="1" dirty="0"/>
              <a:t>/</a:t>
            </a:r>
            <a:r>
              <a:rPr lang="cs-CZ" b="1" dirty="0" err="1"/>
              <a:t>Pcm</a:t>
            </a:r>
            <a:r>
              <a:rPr lang="cs-CZ" dirty="0"/>
              <a:t>. Studenti si odnášejí schopnost volit materiál a proces tak, aby zároveň plnil technické požadavky, snižoval rizika (HE/DBTT/HAZ) a podporoval udržitelnost.</a:t>
            </a:r>
            <a:br>
              <a:rPr lang="cs-CZ" dirty="0"/>
            </a:br>
            <a:r>
              <a:rPr lang="cs-CZ" b="1" dirty="0"/>
              <a:t>Komentář:</a:t>
            </a:r>
            <a:r>
              <a:rPr lang="cs-CZ" dirty="0"/>
              <a:t> Explicitně propojíš obsah kurzu s rámcem ESCO; ukazuješ, že „zelené“ je i technicky bezpečnější a dlouhověké.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4411947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BD250-9BF5-4AE8-86BD-080F3A22271A}" type="slidenum">
              <a:rPr lang="cs-CZ" smtClean="0"/>
              <a:t>53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5315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Tohle je </a:t>
            </a:r>
            <a:r>
              <a:rPr lang="cs-CZ" dirty="0" err="1"/>
              <a:t>odnekud</a:t>
            </a:r>
            <a:r>
              <a:rPr lang="cs-CZ" dirty="0"/>
              <a:t> z konference , opět Volvo ale tady už jsou pojmenované materiály a jsou tam i meze pevnosti, takže je </a:t>
            </a:r>
            <a:r>
              <a:rPr lang="cs-CZ" dirty="0" err="1"/>
              <a:t>vodět</a:t>
            </a:r>
            <a:r>
              <a:rPr lang="cs-CZ" dirty="0"/>
              <a:t> jak mechanicky</a:t>
            </a:r>
            <a:r>
              <a:rPr lang="cs-CZ" baseline="0" dirty="0"/>
              <a:t> rozdílné materiály to jsou, </a:t>
            </a:r>
            <a:r>
              <a:rPr lang="cs-CZ" baseline="0" dirty="0" err="1"/>
              <a:t>aele</a:t>
            </a:r>
            <a:r>
              <a:rPr lang="cs-CZ" baseline="0" dirty="0"/>
              <a:t>  je dobré si uvědomit že jsou to všechno zcela </a:t>
            </a:r>
            <a:r>
              <a:rPr lang="cs-CZ" baseline="0" dirty="0" err="1"/>
              <a:t>neppatrně</a:t>
            </a:r>
            <a:r>
              <a:rPr lang="cs-CZ" baseline="0" dirty="0"/>
              <a:t> legované a </a:t>
            </a:r>
            <a:r>
              <a:rPr lang="cs-CZ" baseline="0" dirty="0" err="1"/>
              <a:t>sveřitelné</a:t>
            </a:r>
            <a:r>
              <a:rPr lang="cs-CZ" baseline="0" dirty="0"/>
              <a:t> oceli.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04FAD98-F41B-49F5-B303-E58B3B2A24FF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8551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31">
            <a:extLst>
              <a:ext uri="{FF2B5EF4-FFF2-40B4-BE49-F238E27FC236}">
                <a16:creationId xmlns:a16="http://schemas.microsoft.com/office/drawing/2014/main" id="{B99EDE4B-F717-4EDE-9244-5580EA6341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CBB44D-CE06-4A9A-82E3-D37C6F990FAB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7B88CD9D-23D7-4009-8E1F-BAAB72E96C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4BC14E9B-F493-4D6E-BC26-6FFE356357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22319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31">
            <a:extLst>
              <a:ext uri="{FF2B5EF4-FFF2-40B4-BE49-F238E27FC236}">
                <a16:creationId xmlns:a16="http://schemas.microsoft.com/office/drawing/2014/main" id="{66759ECD-31A1-4812-BFE9-485783888C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8F9E4B-A9AE-4DD3-A8D6-FB75F2525599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B783540C-F4E5-40AF-9AEA-C30809E2E1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7FFBA170-654B-4D57-AD35-0D271FF727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22715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31">
            <a:extLst>
              <a:ext uri="{FF2B5EF4-FFF2-40B4-BE49-F238E27FC236}">
                <a16:creationId xmlns:a16="http://schemas.microsoft.com/office/drawing/2014/main" id="{0E832BA5-FDA4-4BED-A74E-C18854FCF6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7DD875-9D3F-44B4-B43D-075F522925EC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06432014-E68F-4001-8467-9635B665809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A3A78B7B-3B7C-4D79-BD88-1903483D59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73815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31">
            <a:extLst>
              <a:ext uri="{FF2B5EF4-FFF2-40B4-BE49-F238E27FC236}">
                <a16:creationId xmlns:a16="http://schemas.microsoft.com/office/drawing/2014/main" id="{274CDA67-5F08-40A5-8985-4DA8F7B8C6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9EAFB8-03DA-45AD-9916-B1132E76AB80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862299CB-E66B-48E9-9636-5DD2DFC2AB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4BB5691E-B129-4121-B62F-5F267C20A8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32883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31">
            <a:extLst>
              <a:ext uri="{FF2B5EF4-FFF2-40B4-BE49-F238E27FC236}">
                <a16:creationId xmlns:a16="http://schemas.microsoft.com/office/drawing/2014/main" id="{A57F060D-5044-4D7B-81BD-F2A6744850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10523C-C1D4-431E-BC19-1589F7735011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3ACBA4BE-13FF-4655-85A4-8F7A49F50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9E230C4F-AB89-4508-B244-CA80880839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40932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ut.cz/vav/projekty/npo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84EE52-070F-4F9D-9350-26DA26D240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E81F33A-3D1A-4BF1-B560-D455D4F8F2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5E657F2-CFE8-478A-B02B-4DCC98CC7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7F45-8D90-4EC7-A436-D84304529748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C6054FB-D451-4EE4-B64C-B623C7950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BF9763A-EDA4-4868-8618-69759FCA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D0EB-E334-42DE-8466-A6887950D4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498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D97489-898C-4016-94D7-64FADD0FF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4309402-06F1-4059-BA7B-CDC0E8553F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1CFC794-AE96-4DEA-B14F-0FB17B52C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7F45-8D90-4EC7-A436-D84304529748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E6EF07F-29FF-4116-9257-61AB13841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773B30A-4EA7-404A-9944-AE3155FBF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D0EB-E334-42DE-8466-A6887950D4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5060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E546A161-6331-411B-944F-A19DDB22FA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8D6F610-8303-45BB-8929-929C16CE66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0095BBD-48FC-4C37-8054-47F2C1D13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7F45-8D90-4EC7-A436-D84304529748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163AAD3-76B6-4CA2-A82F-C5B7A3443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F40A0C8-1D2F-4EA8-92EF-BE8F5274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D0EB-E334-42DE-8466-A6887950D4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9012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8BD22D4D-6B9B-4011-BDD9-6F1A5E011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98" y="116387"/>
            <a:ext cx="8504657" cy="1609483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DB06A43A-86C4-4CE5-A705-5FA69BE2BEEB}"/>
              </a:ext>
            </a:extLst>
          </p:cNvPr>
          <p:cNvSpPr txBox="1"/>
          <p:nvPr userDrawn="1"/>
        </p:nvSpPr>
        <p:spPr>
          <a:xfrm>
            <a:off x="971600" y="5079965"/>
            <a:ext cx="7560840" cy="473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07000"/>
              </a:lnSpc>
            </a:pPr>
            <a:r>
              <a:rPr lang="cs-CZ" sz="1200" b="1" i="0" spc="2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Prezentace vznikla za podpory Národního plánu obnovy v rámci projektu </a:t>
            </a:r>
            <a:r>
              <a:rPr lang="cs-CZ" sz="1200" b="1" i="0" u="sng" spc="20" dirty="0">
                <a:solidFill>
                  <a:srgbClr val="E4002B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Akcelerace zelených dovedností a udržitelnosti na VUT</a:t>
            </a:r>
            <a:r>
              <a:rPr lang="cs-CZ" sz="1200" b="1" i="0" spc="2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 v Brně Registrační číslo: NPO_VUT_MSMT-2143/2024-5.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E8AA1AE-C267-4B9A-92D1-12BCFB0589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536" y="5805264"/>
            <a:ext cx="1540066" cy="539024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D0E0807E-336E-40A5-8C42-A90F8DE4E73A}"/>
              </a:ext>
            </a:extLst>
          </p:cNvPr>
          <p:cNvSpPr txBox="1"/>
          <p:nvPr userDrawn="1"/>
        </p:nvSpPr>
        <p:spPr>
          <a:xfrm>
            <a:off x="6300192" y="6309320"/>
            <a:ext cx="2718048" cy="294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6695" algn="ctr">
              <a:lnSpc>
                <a:spcPct val="150000"/>
              </a:lnSpc>
            </a:pPr>
            <a:r>
              <a:rPr lang="cs-CZ" sz="1000" b="1" dirty="0"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CC BY-NC-SA 4.0</a:t>
            </a:r>
            <a:endParaRPr lang="cs-CZ" sz="10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51CCD6AE-6564-4B15-955A-8396CC717B2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98" y="5902392"/>
            <a:ext cx="2244691" cy="554244"/>
          </a:xfrm>
          <a:prstGeom prst="rect">
            <a:avLst/>
          </a:prstGeom>
        </p:spPr>
      </p:pic>
      <p:sp>
        <p:nvSpPr>
          <p:cNvPr id="15" name="Zástupný text 2">
            <a:extLst>
              <a:ext uri="{FF2B5EF4-FFF2-40B4-BE49-F238E27FC236}">
                <a16:creationId xmlns:a16="http://schemas.microsoft.com/office/drawing/2014/main" id="{FEBFA2B3-4071-4429-84EB-FA9B288F3C80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076758" y="2096401"/>
            <a:ext cx="5204100" cy="391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Jméno</a:t>
            </a:r>
          </a:p>
        </p:txBody>
      </p:sp>
      <p:sp>
        <p:nvSpPr>
          <p:cNvPr id="16" name="Zástupný text 2">
            <a:extLst>
              <a:ext uri="{FF2B5EF4-FFF2-40B4-BE49-F238E27FC236}">
                <a16:creationId xmlns:a16="http://schemas.microsoft.com/office/drawing/2014/main" id="{89C228A9-6ED4-43BA-96FC-6F254D279B85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2076758" y="2600011"/>
            <a:ext cx="3917732" cy="391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email</a:t>
            </a:r>
          </a:p>
        </p:txBody>
      </p:sp>
      <p:sp>
        <p:nvSpPr>
          <p:cNvPr id="17" name="Zástupný text 2">
            <a:extLst>
              <a:ext uri="{FF2B5EF4-FFF2-40B4-BE49-F238E27FC236}">
                <a16:creationId xmlns:a16="http://schemas.microsoft.com/office/drawing/2014/main" id="{DB483C84-CEE5-4C73-8D44-251762D26CE9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2076758" y="3103621"/>
            <a:ext cx="3917732" cy="391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www adresa ústavu</a:t>
            </a:r>
          </a:p>
        </p:txBody>
      </p:sp>
    </p:spTree>
    <p:extLst>
      <p:ext uri="{BB962C8B-B14F-4D97-AF65-F5344CB8AC3E}">
        <p14:creationId xmlns:p14="http://schemas.microsoft.com/office/powerpoint/2010/main" val="3338424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text 15"/>
          <p:cNvSpPr>
            <a:spLocks noGrp="1"/>
          </p:cNvSpPr>
          <p:nvPr>
            <p:ph type="body" sz="quarter" idx="11" hasCustomPrompt="1"/>
          </p:nvPr>
        </p:nvSpPr>
        <p:spPr>
          <a:xfrm>
            <a:off x="896479" y="3789040"/>
            <a:ext cx="7127875" cy="12233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aseline="0"/>
            </a:lvl1pPr>
          </a:lstStyle>
          <a:p>
            <a:pPr lvl="0"/>
            <a:r>
              <a:rPr lang="cs-CZ"/>
              <a:t>doplňující popis prezentace</a:t>
            </a:r>
          </a:p>
        </p:txBody>
      </p:sp>
      <p:sp>
        <p:nvSpPr>
          <p:cNvPr id="18" name="Zástupný symbol pro text 17"/>
          <p:cNvSpPr>
            <a:spLocks noGrp="1"/>
          </p:cNvSpPr>
          <p:nvPr>
            <p:ph type="body" sz="quarter" idx="12" hasCustomPrompt="1"/>
          </p:nvPr>
        </p:nvSpPr>
        <p:spPr>
          <a:xfrm>
            <a:off x="896021" y="5301208"/>
            <a:ext cx="5043487" cy="431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cs-CZ"/>
              <a:t>Autor: Jméno Příjmení</a:t>
            </a:r>
          </a:p>
        </p:txBody>
      </p:sp>
      <p:sp>
        <p:nvSpPr>
          <p:cNvPr id="20" name="Zástupný symbol pro text 19"/>
          <p:cNvSpPr>
            <a:spLocks noGrp="1"/>
          </p:cNvSpPr>
          <p:nvPr>
            <p:ph type="body" sz="quarter" idx="13" hasCustomPrompt="1"/>
          </p:nvPr>
        </p:nvSpPr>
        <p:spPr>
          <a:xfrm>
            <a:off x="6152690" y="5301208"/>
            <a:ext cx="1871663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/>
            </a:lvl1pPr>
          </a:lstStyle>
          <a:p>
            <a:pPr lvl="0"/>
            <a:r>
              <a:rPr lang="cs-CZ"/>
              <a:t>datum</a:t>
            </a:r>
          </a:p>
        </p:txBody>
      </p:sp>
      <p:sp>
        <p:nvSpPr>
          <p:cNvPr id="23" name="Nadpis 22"/>
          <p:cNvSpPr>
            <a:spLocks noGrp="1"/>
          </p:cNvSpPr>
          <p:nvPr>
            <p:ph type="title" hasCustomPrompt="1"/>
          </p:nvPr>
        </p:nvSpPr>
        <p:spPr>
          <a:xfrm>
            <a:off x="896021" y="2449152"/>
            <a:ext cx="7128792" cy="93610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cs-CZ"/>
              <a:t>HLAVNÍ NÁZEV</a:t>
            </a:r>
            <a:br>
              <a:rPr lang="cs-CZ"/>
            </a:br>
            <a:r>
              <a:rPr lang="cs-CZ"/>
              <a:t>PREZENTACE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6170176"/>
            <a:ext cx="2016224" cy="49783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41A94DCA-A4E3-4EBE-9593-FC7C53D69F9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2453"/>
            <a:ext cx="7446347" cy="1409201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7B85C5A-5A9A-43B1-9033-4D26C72D4FA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382" y="6098229"/>
            <a:ext cx="1627943" cy="56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167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521CFEB-6CAD-48EA-8DCD-BA6B758EDF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C5C7720-FDC5-4D03-AD36-0D282B966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D4FDA42-9FED-4603-BACF-48D2BB21A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CF653-EAA1-44E7-A3A4-6C5ED7C76EB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246696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nadpis snímku</a:t>
            </a:r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0"/>
          </p:nvPr>
        </p:nvSpPr>
        <p:spPr>
          <a:xfrm>
            <a:off x="468313" y="1628775"/>
            <a:ext cx="3959225" cy="4679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endParaRPr lang="cs-CZ"/>
          </a:p>
        </p:txBody>
      </p:sp>
      <p:sp>
        <p:nvSpPr>
          <p:cNvPr id="10" name="Zástupný symbol pro text 8"/>
          <p:cNvSpPr>
            <a:spLocks noGrp="1"/>
          </p:cNvSpPr>
          <p:nvPr>
            <p:ph type="body" sz="quarter" idx="11"/>
          </p:nvPr>
        </p:nvSpPr>
        <p:spPr>
          <a:xfrm>
            <a:off x="4716016" y="1628800"/>
            <a:ext cx="3959225" cy="4679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2604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D244066-B080-4F19-8666-F3DC6D72E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937F2C8-44F9-4B1B-B283-F93562B66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8D3E92E-C3B5-4F03-A35C-8AEB9090C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7F45-8D90-4EC7-A436-D84304529748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A89ADFD-74AF-43B1-953A-53E72DC66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946F41E-4E95-4EE3-8B79-CB5BAD762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D0EB-E334-42DE-8466-A6887950D4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2378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A5200A-C4DE-4CB4-8538-396F8FA74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E267AFE-376B-47A3-8EEE-8DE752807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8D81E29-C804-4120-945A-1DDB13DE7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7F45-8D90-4EC7-A436-D84304529748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624927D-7271-452D-9ED3-588B75803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1E97443-21D3-4D75-B876-A3143A2A8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D0EB-E334-42DE-8466-A6887950D4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8204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B9156B-7B4E-4D29-A008-D07F966A0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337D32B-FC9F-4C96-8B47-9771310ED5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698B4CC-36B3-4F1F-A8B6-C5C63F826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D79BCFE-ABBD-471A-841C-6A106D101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94BE4D4-FE01-4398-B512-9014028DC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94F51C8-5F28-4FAC-954D-68018F495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452D1-3318-4B4B-863C-A995CFE9F85B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24255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C6077C-4DA8-459A-AB8B-D1AECA043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15A0DC6-B614-4F50-8A59-EE6C99A81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5EEFE04-33AA-4EE9-94D5-13DC983E37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15BEB787-8B28-4D27-B6BB-1CB0DE477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E29AB900-0E1E-4613-8EF8-0C5E2E1E49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DB4BEABD-D84B-440B-9C5F-83F97E2F5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7F45-8D90-4EC7-A436-D84304529748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E0911403-50E5-4A1A-9EBA-7C903D898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B371A631-D80C-4C12-A552-27BCBB16D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D0EB-E334-42DE-8466-A6887950D4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0032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26C502-A33C-45DD-907C-57E3C8BBD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4BEE5EF7-3C7B-4DB7-90E4-EE91840FB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7F45-8D90-4EC7-A436-D84304529748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9C8B20A-23E2-4BFE-93EC-99A6ABDE0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AB6A263-0A6B-4701-BFFE-35CB66020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D0EB-E334-42DE-8466-A6887950D4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6773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032D72C-094E-475D-9DB4-0BBC076AE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7F45-8D90-4EC7-A436-D84304529748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F8BD243C-1755-43D8-BCF5-77021659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6B95239-C858-40DE-A428-D9E59DC0D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D0EB-E334-42DE-8466-A6887950D4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1549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E09F95-AB01-492A-83D5-B1528788B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BF207D1-66DC-48A1-B748-4A3CD8FD1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E5D5FC2-1476-4EFD-ACB7-23CF8F0D3E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2B37F70-8A96-44F1-B697-7D452471F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7F45-8D90-4EC7-A436-D84304529748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8242681-3C29-4598-8308-561BE57EA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C72F3A3-F2E2-4FE0-9C30-13CA5387D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D0EB-E334-42DE-8466-A6887950D4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431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497FEB-FD5F-4C80-B850-5AF638852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F19F46A8-6984-4B79-85C8-3D235A827D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A793A37-1E38-48ED-B6A6-5BC0073D8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56AFE27-B8E7-4F54-BB57-E11FE7650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7F45-8D90-4EC7-A436-D84304529748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D120E33-15E2-4687-BE9D-59B3A4F82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9B5CFD1-E76A-47A5-AA7C-580B94FF4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D0EB-E334-42DE-8466-A6887950D4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172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91358911-0E62-4CBB-8D7E-BA564568D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F9F715D-385F-450B-A149-C56B7715F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8BF4947-1D5F-4A48-A097-6A0C9C7DB2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47F45-8D90-4EC7-A436-D84304529748}" type="datetimeFigureOut">
              <a:rPr lang="cs-CZ" smtClean="0"/>
              <a:t>22.10.2025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86B2F3B-AB21-4788-A41D-4E5EAB69D3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C023A85-065F-4771-A5F2-706B8001BC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FD0EB-E334-42DE-8466-A6887950D496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060E3344-1EA6-43CD-AC04-A2A827AFB8E6}"/>
              </a:ext>
            </a:extLst>
          </p:cNvPr>
          <p:cNvSpPr/>
          <p:nvPr userDrawn="1"/>
        </p:nvSpPr>
        <p:spPr>
          <a:xfrm>
            <a:off x="440267" y="6453397"/>
            <a:ext cx="8703733" cy="404603"/>
          </a:xfrm>
          <a:prstGeom prst="rect">
            <a:avLst/>
          </a:prstGeom>
          <a:solidFill>
            <a:srgbClr val="004F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2FE01604-8D31-4097-8C77-303816445AD3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" y="6453397"/>
            <a:ext cx="404664" cy="404664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C401A94F-B262-4505-AE95-89EEB5C21589}"/>
              </a:ext>
            </a:extLst>
          </p:cNvPr>
          <p:cNvSpPr txBox="1"/>
          <p:nvPr userDrawn="1"/>
        </p:nvSpPr>
        <p:spPr>
          <a:xfrm>
            <a:off x="467544" y="6505599"/>
            <a:ext cx="867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1">
                <a:solidFill>
                  <a:schemeClr val="bg1"/>
                </a:solidFill>
              </a:rPr>
              <a:t>Fakulta strojního inženýrství </a:t>
            </a:r>
            <a:r>
              <a:rPr lang="cs-CZ" sz="1400" b="1">
                <a:solidFill>
                  <a:schemeClr val="bg1"/>
                </a:solidFill>
                <a:latin typeface="Calibri"/>
              </a:rPr>
              <a:t>• </a:t>
            </a:r>
            <a:r>
              <a:rPr lang="cs-CZ" sz="1400" b="1">
                <a:solidFill>
                  <a:schemeClr val="bg1"/>
                </a:solidFill>
              </a:rPr>
              <a:t>Vysoké </a:t>
            </a:r>
            <a:r>
              <a:rPr lang="cs-CZ" sz="1400" b="1" baseline="0">
                <a:solidFill>
                  <a:schemeClr val="bg1"/>
                </a:solidFill>
              </a:rPr>
              <a:t>učení technické v Brně</a:t>
            </a:r>
            <a:endParaRPr lang="cs-CZ" sz="1400" b="1" u="sng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242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51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054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EF0BCD-8F58-476A-94CE-C233E66AF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74638"/>
            <a:ext cx="8784976" cy="2578298"/>
          </a:xfrm>
        </p:spPr>
        <p:txBody>
          <a:bodyPr/>
          <a:lstStyle/>
          <a:p>
            <a:r>
              <a:rPr lang="cs-CZ" sz="2800" dirty="0"/>
              <a:t>Pojďme se podívat na několik základních, velmi důležitých skupin konstrukčních ocelí.  Na to na jaké vlastnosti jsou optimalizovány a na jejich typické složení, tepelné zpracování a mikrostrukturu.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DF9ED2-AADE-4459-A77D-96BBFC980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88146D1A-1932-41C5-9561-6302446897F7}"/>
              </a:ext>
            </a:extLst>
          </p:cNvPr>
          <p:cNvSpPr txBox="1"/>
          <p:nvPr/>
        </p:nvSpPr>
        <p:spPr>
          <a:xfrm>
            <a:off x="539552" y="2708920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Základní Konstrukční nelegované oceli (EN 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cs-CZ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+svařitelnost, HAZ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Nízkouhlíkové materiály pro tváření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cs-CZ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+stárnutí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HSLA /TMCP oceli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Vícefázové oceli – TRIP/QP/TWIP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Oceli pro zušlechťování QT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Oceli pro </a:t>
            </a:r>
            <a:r>
              <a:rPr kumimoji="0" lang="cs-CZ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chemickotepelné</a:t>
            </a: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zpracování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cs-CZ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 cementace, nitridace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5329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17B3A3FC-86A0-4851-947F-91944F2CCC8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0205" y="751237"/>
            <a:ext cx="5956947" cy="503238"/>
          </a:xfrm>
        </p:spPr>
        <p:txBody>
          <a:bodyPr/>
          <a:lstStyle/>
          <a:p>
            <a:pPr eaLnBrk="1" hangingPunct="1"/>
            <a:r>
              <a:rPr lang="cs-CZ" altLang="cs-CZ" sz="2400" b="1" dirty="0"/>
              <a:t>nelegované oceli obvyklých jakostí</a:t>
            </a:r>
            <a:r>
              <a:rPr lang="cs-CZ" altLang="cs-CZ" sz="2400" dirty="0"/>
              <a:t> </a:t>
            </a:r>
          </a:p>
        </p:txBody>
      </p:sp>
      <p:sp>
        <p:nvSpPr>
          <p:cNvPr id="8195" name="Zástupný symbol pro číslo snímku 5">
            <a:extLst>
              <a:ext uri="{FF2B5EF4-FFF2-40B4-BE49-F238E27FC236}">
                <a16:creationId xmlns:a16="http://schemas.microsoft.com/office/drawing/2014/main" id="{8F71E637-8836-4D12-9DBC-F78623CBB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EA1DEAB-4688-4CC7-B998-1ED517124A4B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196" name="Text Box 6">
            <a:extLst>
              <a:ext uri="{FF2B5EF4-FFF2-40B4-BE49-F238E27FC236}">
                <a16:creationId xmlns:a16="http://schemas.microsoft.com/office/drawing/2014/main" id="{FE3E95AA-3AE1-4E7F-8C50-B78E0B790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906" y="1178086"/>
            <a:ext cx="885666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60363" marR="0" lvl="0" indent="-3603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nejsou určeny k tepelnému zpracování</a:t>
            </a:r>
          </a:p>
          <a:p>
            <a:pPr marL="360363" marR="0" lvl="0" indent="-3603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jsou předepsané pouze maximální obsahy P a S  a min. obsah C</a:t>
            </a:r>
            <a:r>
              <a:rPr kumimoji="0" lang="cs-CZ" altLang="cs-CZ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  <a:p>
            <a:pPr marL="360363" marR="0" lvl="0" indent="-3603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předepsané mechanické vlastnosti v nezpracovaném nebo normalizačně žíhaném stavu</a:t>
            </a:r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15FC2C70-23CD-4E5D-A720-8FA936DCE8E4}"/>
              </a:ext>
            </a:extLst>
          </p:cNvPr>
          <p:cNvCxnSpPr/>
          <p:nvPr/>
        </p:nvCxnSpPr>
        <p:spPr>
          <a:xfrm>
            <a:off x="277542" y="873544"/>
            <a:ext cx="8531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ectangle 1026">
            <a:extLst>
              <a:ext uri="{FF2B5EF4-FFF2-40B4-BE49-F238E27FC236}">
                <a16:creationId xmlns:a16="http://schemas.microsoft.com/office/drawing/2014/main" id="{526CD263-4452-46E8-A00B-C6BAE258A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71" y="2356134"/>
            <a:ext cx="52519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nelegované jakostní oceli </a:t>
            </a:r>
          </a:p>
        </p:txBody>
      </p:sp>
      <p:sp>
        <p:nvSpPr>
          <p:cNvPr id="8" name="Zástupný symbol pro číslo snímku 5">
            <a:extLst>
              <a:ext uri="{FF2B5EF4-FFF2-40B4-BE49-F238E27FC236}">
                <a16:creationId xmlns:a16="http://schemas.microsoft.com/office/drawing/2014/main" id="{21BC5BB9-FFF6-4226-82DF-E4E0F063BFD8}"/>
              </a:ext>
            </a:extLst>
          </p:cNvPr>
          <p:cNvSpPr txBox="1">
            <a:spLocks/>
          </p:cNvSpPr>
          <p:nvPr/>
        </p:nvSpPr>
        <p:spPr bwMode="auto">
          <a:xfrm>
            <a:off x="6525004" y="8424863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cs-CZ"/>
            </a:defPPr>
            <a:lvl1pPr algn="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98ABA7-D4FD-4541-BEC7-E44642A36ED8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Text Box 1028">
            <a:extLst>
              <a:ext uri="{FF2B5EF4-FFF2-40B4-BE49-F238E27FC236}">
                <a16:creationId xmlns:a16="http://schemas.microsoft.com/office/drawing/2014/main" id="{0F91B367-7E44-405D-84E4-E7F98EF79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906" y="2747113"/>
            <a:ext cx="8713787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max. obsah P a S &lt; 0,045 %</a:t>
            </a:r>
          </a:p>
          <a:p>
            <a:pPr marL="360363" marR="0" lvl="0" indent="-3603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nemají předepsanou metalurgickou čistotu</a:t>
            </a:r>
          </a:p>
          <a:p>
            <a:pPr marL="360363" marR="0" lvl="0" indent="-3603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nemusí mít rovnoměrnou odezvu na tepelné zpracování</a:t>
            </a:r>
          </a:p>
          <a:p>
            <a:pPr marL="360363" marR="0" lvl="0" indent="-3603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dodatečné požadavky (např. na </a:t>
            </a:r>
            <a:r>
              <a:rPr kumimoji="0" lang="cs-CZ" alt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tvařitelnost</a:t>
            </a: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mez kluzu při zvýšených teplotách, houževnatost aj.)</a:t>
            </a:r>
          </a:p>
        </p:txBody>
      </p:sp>
      <p:sp>
        <p:nvSpPr>
          <p:cNvPr id="10" name="Rectangle 1029">
            <a:extLst>
              <a:ext uri="{FF2B5EF4-FFF2-40B4-BE49-F238E27FC236}">
                <a16:creationId xmlns:a16="http://schemas.microsoft.com/office/drawing/2014/main" id="{4FEB4370-1C4C-4E59-A1B5-F0CDF622E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28" y="4201689"/>
            <a:ext cx="5476578" cy="50323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nelegované ušlechtilé oceli </a:t>
            </a:r>
            <a:endParaRPr kumimoji="0" lang="cs-CZ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 Box 1030">
            <a:extLst>
              <a:ext uri="{FF2B5EF4-FFF2-40B4-BE49-F238E27FC236}">
                <a16:creationId xmlns:a16="http://schemas.microsoft.com/office/drawing/2014/main" id="{D7F4C8E7-1DD2-4CBC-BA41-47CBD2E7A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839" y="4653988"/>
            <a:ext cx="864076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03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603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03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603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3603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603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603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603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603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60363" marR="0" lvl="0" indent="-3603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>
                <a:tab pos="360363" algn="l"/>
              </a:tabLst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předepsané přesné chemické složení </a:t>
            </a:r>
          </a:p>
          <a:p>
            <a:pPr marL="360363" marR="0" lvl="0" indent="-3603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>
                <a:tab pos="360363" algn="l"/>
              </a:tabLst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vyšší stupeň metalurgické čistoty</a:t>
            </a:r>
          </a:p>
          <a:p>
            <a:pPr marL="360363" marR="0" lvl="0" indent="-3603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>
                <a:tab pos="360363" algn="l"/>
              </a:tabLst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max. obsah P a S &lt; 0,025 %</a:t>
            </a:r>
          </a:p>
          <a:p>
            <a:pPr marL="360363" marR="0" lvl="0" indent="-3603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>
                <a:tab pos="360363" algn="l"/>
              </a:tabLst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jsou většinou určeny k cementování, zušlechťování nebo povrchovému kalení a mají na tepelné zpracování rovnoměrnou odezvu </a:t>
            </a:r>
          </a:p>
          <a:p>
            <a:pPr marL="360363" marR="0" lvl="0" indent="-3603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>
                <a:tab pos="360363" algn="l"/>
              </a:tabLst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předepsána minimální hodnota nárazové práce  (KV &gt; 27 J)</a:t>
            </a:r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2744B3B6-FB48-479B-BE31-FEA3386169AA}"/>
              </a:ext>
            </a:extLst>
          </p:cNvPr>
          <p:cNvSpPr txBox="1">
            <a:spLocks/>
          </p:cNvSpPr>
          <p:nvPr/>
        </p:nvSpPr>
        <p:spPr bwMode="auto">
          <a:xfrm>
            <a:off x="428355" y="225275"/>
            <a:ext cx="8229600" cy="642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Jakostní dělení nelegovaných ocelí </a:t>
            </a:r>
          </a:p>
        </p:txBody>
      </p:sp>
    </p:spTree>
    <p:extLst>
      <p:ext uri="{BB962C8B-B14F-4D97-AF65-F5344CB8AC3E}">
        <p14:creationId xmlns:p14="http://schemas.microsoft.com/office/powerpoint/2010/main" val="2372663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D084DED-A28E-4E7A-85DD-F925F5D33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241" y="104932"/>
            <a:ext cx="8229600" cy="1044263"/>
          </a:xfrm>
        </p:spPr>
        <p:txBody>
          <a:bodyPr/>
          <a:lstStyle/>
          <a:p>
            <a:r>
              <a:rPr lang="cs-CZ" sz="3200" dirty="0"/>
              <a:t>Konstrukční nelegované oceli </a:t>
            </a:r>
            <a:br>
              <a:rPr lang="cs-CZ" sz="3200" dirty="0"/>
            </a:br>
            <a:r>
              <a:rPr lang="cs-CZ" sz="2400" dirty="0"/>
              <a:t>– „S“ dle EN 10025</a:t>
            </a:r>
            <a:endParaRPr lang="cs-CZ" sz="32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E9B369E-FF44-4783-A717-A0BAE0D5A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276944" cy="4525963"/>
          </a:xfrm>
        </p:spPr>
        <p:txBody>
          <a:bodyPr/>
          <a:lstStyle/>
          <a:p>
            <a:r>
              <a:rPr lang="cs-CZ" sz="2400" dirty="0" err="1"/>
              <a:t>Feriticko</a:t>
            </a:r>
            <a:r>
              <a:rPr lang="cs-CZ" sz="2400" dirty="0"/>
              <a:t> </a:t>
            </a:r>
            <a:r>
              <a:rPr lang="cs-CZ" sz="2400" dirty="0" err="1"/>
              <a:t>perlitický</a:t>
            </a:r>
            <a:r>
              <a:rPr lang="cs-CZ" sz="2400" dirty="0"/>
              <a:t> materiál</a:t>
            </a:r>
          </a:p>
          <a:p>
            <a:r>
              <a:rPr lang="cs-CZ" sz="2400" dirty="0"/>
              <a:t>jednoduché zpracování, odpovídá dle Fe-Fe3C</a:t>
            </a:r>
          </a:p>
          <a:p>
            <a:r>
              <a:rPr lang="cs-CZ" sz="2400" dirty="0"/>
              <a:t>Zaručená čistota ( významné vměstky)</a:t>
            </a:r>
          </a:p>
          <a:p>
            <a:r>
              <a:rPr lang="cs-CZ" sz="2400" dirty="0"/>
              <a:t>Řídíme velikost zrna – TZ normalizace</a:t>
            </a:r>
          </a:p>
          <a:p>
            <a:r>
              <a:rPr lang="cs-CZ" sz="2400" dirty="0"/>
              <a:t>Typická </a:t>
            </a:r>
            <a:r>
              <a:rPr lang="cs-CZ" sz="2400" dirty="0" err="1"/>
              <a:t>řádkovitost</a:t>
            </a:r>
            <a:r>
              <a:rPr lang="cs-CZ" sz="2400" dirty="0"/>
              <a:t> od válcování - anisotropie </a:t>
            </a:r>
          </a:p>
          <a:p>
            <a:r>
              <a:rPr lang="cs-CZ" sz="2400" dirty="0"/>
              <a:t>zástupci: </a:t>
            </a: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S235–S355–S460;  všechny C ≈ 0,2 % max., ale Re je 235 až 460 vlivem struktury</a:t>
            </a:r>
            <a:endParaRPr lang="cs-CZ" sz="24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FAE1974-85B7-4973-B451-C7FB872A5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05592702-C679-42AF-9B82-06E57A9B9B42}"/>
              </a:ext>
            </a:extLst>
          </p:cNvPr>
          <p:cNvCxnSpPr/>
          <p:nvPr/>
        </p:nvCxnSpPr>
        <p:spPr>
          <a:xfrm>
            <a:off x="306387" y="1225645"/>
            <a:ext cx="8531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Obrázek 8">
            <a:extLst>
              <a:ext uri="{FF2B5EF4-FFF2-40B4-BE49-F238E27FC236}">
                <a16:creationId xmlns:a16="http://schemas.microsoft.com/office/drawing/2014/main" id="{59E78E89-1F2D-430B-976D-0F44509007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144" y="1605224"/>
            <a:ext cx="3239345" cy="2429509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421A5DF1-654A-4BAC-B0A2-B4D65D165DA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536" y="2132856"/>
            <a:ext cx="3239770" cy="2429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AD4D999C-1CA3-464A-B3AD-D7A8F79530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1652" y="4236572"/>
            <a:ext cx="3742713" cy="2488172"/>
          </a:xfrm>
          <a:prstGeom prst="rect">
            <a:avLst/>
          </a:prstGeom>
        </p:spPr>
      </p:pic>
      <p:sp>
        <p:nvSpPr>
          <p:cNvPr id="14" name="TextovéPole 13">
            <a:extLst>
              <a:ext uri="{FF2B5EF4-FFF2-40B4-BE49-F238E27FC236}">
                <a16:creationId xmlns:a16="http://schemas.microsoft.com/office/drawing/2014/main" id="{5EE51348-B69D-430C-B859-0E07393C1EBD}"/>
              </a:ext>
            </a:extLst>
          </p:cNvPr>
          <p:cNvSpPr txBox="1"/>
          <p:nvPr/>
        </p:nvSpPr>
        <p:spPr>
          <a:xfrm>
            <a:off x="7740352" y="1613489"/>
            <a:ext cx="12331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S235JRG1 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860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>
            <a:extLst>
              <a:ext uri="{FF2B5EF4-FFF2-40B4-BE49-F238E27FC236}">
                <a16:creationId xmlns:a16="http://schemas.microsoft.com/office/drawing/2014/main" id="{9C0B9307-A3AB-4AB4-BC56-31578C95B5B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03238" y="1484313"/>
            <a:ext cx="7993062" cy="4319587"/>
          </a:xfrm>
        </p:spPr>
        <p:txBody>
          <a:bodyPr lIns="0" tIns="36000" rIns="0" bIns="36000" rtlCol="0">
            <a:normAutofit/>
          </a:bodyPr>
          <a:lstStyle/>
          <a:p>
            <a:pPr marL="541338" indent="-541338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cs-CZ" sz="2800" dirty="0">
                <a:solidFill>
                  <a:schemeClr val="tx1"/>
                </a:solidFill>
              </a:rPr>
              <a:t>Požadavky</a:t>
            </a:r>
          </a:p>
          <a:p>
            <a:pPr marL="541338" indent="-541338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defRPr/>
            </a:pPr>
            <a:endParaRPr lang="cs-CZ" sz="2400" b="1" dirty="0">
              <a:solidFill>
                <a:schemeClr val="tx1"/>
              </a:solidFill>
            </a:endParaRPr>
          </a:p>
          <a:p>
            <a:pPr marL="541338" indent="-541338" algn="l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80000"/>
              <a:buFont typeface="Wingdings" pitchFamily="2" charset="2"/>
              <a:buChar char="Ø"/>
              <a:defRPr/>
            </a:pPr>
            <a:r>
              <a:rPr lang="cs-CZ" sz="2400" dirty="0">
                <a:solidFill>
                  <a:schemeClr val="tx1"/>
                </a:solidFill>
                <a:latin typeface="+mj-lt"/>
              </a:rPr>
              <a:t>vysoká </a:t>
            </a:r>
            <a:r>
              <a:rPr lang="cs-CZ" sz="2400" i="1" dirty="0">
                <a:solidFill>
                  <a:schemeClr val="tx1"/>
                </a:solidFill>
                <a:latin typeface="+mj-lt"/>
              </a:rPr>
              <a:t>R</a:t>
            </a:r>
            <a:r>
              <a:rPr lang="cs-CZ" sz="2400" baseline="-25000" dirty="0">
                <a:solidFill>
                  <a:schemeClr val="tx1"/>
                </a:solidFill>
                <a:latin typeface="+mj-lt"/>
              </a:rPr>
              <a:t>e</a:t>
            </a:r>
            <a:r>
              <a:rPr lang="cs-CZ" sz="2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cs-CZ" sz="2400" i="1" dirty="0">
                <a:solidFill>
                  <a:schemeClr val="tx1"/>
                </a:solidFill>
                <a:latin typeface="+mj-lt"/>
              </a:rPr>
              <a:t>R</a:t>
            </a:r>
            <a:r>
              <a:rPr lang="cs-CZ" sz="2400" baseline="-25000" dirty="0">
                <a:solidFill>
                  <a:schemeClr val="tx1"/>
                </a:solidFill>
                <a:latin typeface="+mj-lt"/>
              </a:rPr>
              <a:t>p</a:t>
            </a:r>
            <a:r>
              <a:rPr lang="cs-CZ" sz="2400" dirty="0">
                <a:solidFill>
                  <a:schemeClr val="tx1"/>
                </a:solidFill>
                <a:latin typeface="+mj-lt"/>
              </a:rPr>
              <a:t>0,2 - úspora materiálu</a:t>
            </a:r>
            <a:endParaRPr lang="cs-CZ" sz="2400" i="1" dirty="0">
              <a:solidFill>
                <a:schemeClr val="tx1"/>
              </a:solidFill>
              <a:latin typeface="+mj-lt"/>
            </a:endParaRPr>
          </a:p>
          <a:p>
            <a:pPr marL="541338" indent="-541338" algn="l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80000"/>
              <a:buFont typeface="Wingdings" pitchFamily="2" charset="2"/>
              <a:buChar char="Ø"/>
              <a:defRPr/>
            </a:pPr>
            <a:r>
              <a:rPr lang="cs-CZ" sz="2400" i="1" dirty="0" err="1">
                <a:solidFill>
                  <a:schemeClr val="tx1"/>
                </a:solidFill>
                <a:latin typeface="+mj-lt"/>
              </a:rPr>
              <a:t>R</a:t>
            </a:r>
            <a:r>
              <a:rPr lang="cs-CZ" sz="2400" dirty="0" err="1">
                <a:solidFill>
                  <a:schemeClr val="tx1"/>
                </a:solidFill>
                <a:latin typeface="+mj-lt"/>
              </a:rPr>
              <a:t>m</a:t>
            </a:r>
            <a:r>
              <a:rPr lang="cs-CZ" sz="2400" dirty="0">
                <a:solidFill>
                  <a:schemeClr val="tx1"/>
                </a:solidFill>
                <a:latin typeface="+mj-lt"/>
              </a:rPr>
              <a:t> - méně vyžadováno</a:t>
            </a:r>
          </a:p>
          <a:p>
            <a:pPr marL="541338" indent="-541338" algn="l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80000"/>
              <a:buFont typeface="Wingdings" pitchFamily="2" charset="2"/>
              <a:buChar char="Ø"/>
              <a:defRPr/>
            </a:pPr>
            <a:r>
              <a:rPr lang="cs-CZ" sz="2400" dirty="0">
                <a:solidFill>
                  <a:schemeClr val="tx1"/>
                </a:solidFill>
                <a:latin typeface="+mj-lt"/>
              </a:rPr>
              <a:t>vysoký modul pružnosti </a:t>
            </a:r>
            <a:r>
              <a:rPr lang="cs-CZ" sz="2400" i="1" dirty="0">
                <a:solidFill>
                  <a:schemeClr val="tx1"/>
                </a:solidFill>
                <a:latin typeface="+mj-lt"/>
              </a:rPr>
              <a:t>E</a:t>
            </a:r>
            <a:endParaRPr lang="cs-CZ" sz="2400" dirty="0">
              <a:solidFill>
                <a:schemeClr val="tx1"/>
              </a:solidFill>
              <a:latin typeface="+mj-lt"/>
            </a:endParaRPr>
          </a:p>
          <a:p>
            <a:pPr marL="541338" indent="-541338" algn="l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80000"/>
              <a:buFont typeface="Wingdings" pitchFamily="2" charset="2"/>
              <a:buChar char="Ø"/>
              <a:defRPr/>
            </a:pPr>
            <a:r>
              <a:rPr lang="cs-CZ" sz="2400" dirty="0">
                <a:solidFill>
                  <a:schemeClr val="tx1"/>
                </a:solidFill>
                <a:latin typeface="+mj-lt"/>
              </a:rPr>
              <a:t>dobré plastické vlastnosti </a:t>
            </a:r>
            <a:r>
              <a:rPr lang="cs-CZ" sz="2400" i="1" dirty="0">
                <a:solidFill>
                  <a:schemeClr val="tx1"/>
                </a:solidFill>
                <a:latin typeface="+mj-lt"/>
              </a:rPr>
              <a:t>A</a:t>
            </a:r>
            <a:r>
              <a:rPr lang="cs-CZ" sz="2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cs-CZ" sz="2400" i="1" dirty="0">
                <a:solidFill>
                  <a:schemeClr val="tx1"/>
                </a:solidFill>
                <a:latin typeface="+mj-lt"/>
              </a:rPr>
              <a:t>Z</a:t>
            </a:r>
            <a:endParaRPr lang="cs-CZ" sz="2400" dirty="0">
              <a:solidFill>
                <a:schemeClr val="tx1"/>
              </a:solidFill>
              <a:latin typeface="+mj-lt"/>
            </a:endParaRPr>
          </a:p>
          <a:p>
            <a:pPr marL="541338" indent="-541338" algn="l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80000"/>
              <a:buFont typeface="Wingdings" pitchFamily="2" charset="2"/>
              <a:buChar char="Ø"/>
              <a:defRPr/>
            </a:pPr>
            <a:r>
              <a:rPr lang="cs-CZ" sz="2400" dirty="0">
                <a:solidFill>
                  <a:schemeClr val="tx1"/>
                </a:solidFill>
                <a:latin typeface="+mj-lt"/>
              </a:rPr>
              <a:t>dobrá houževnatost - nárazová práce </a:t>
            </a:r>
            <a:r>
              <a:rPr lang="cs-CZ" sz="2400" i="1" dirty="0">
                <a:solidFill>
                  <a:schemeClr val="tx1"/>
                </a:solidFill>
                <a:latin typeface="+mj-lt"/>
              </a:rPr>
              <a:t>KV</a:t>
            </a:r>
            <a:r>
              <a:rPr lang="cs-CZ" sz="2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cs-CZ" sz="2400" i="1" dirty="0">
                <a:solidFill>
                  <a:schemeClr val="tx1"/>
                </a:solidFill>
                <a:latin typeface="+mj-lt"/>
              </a:rPr>
              <a:t>KU</a:t>
            </a:r>
            <a:endParaRPr lang="cs-CZ" sz="2400" dirty="0">
              <a:solidFill>
                <a:schemeClr val="tx1"/>
              </a:solidFill>
              <a:latin typeface="+mj-lt"/>
            </a:endParaRPr>
          </a:p>
          <a:p>
            <a:pPr marL="541338" indent="-541338" algn="l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80000"/>
              <a:buFont typeface="Wingdings" pitchFamily="2" charset="2"/>
              <a:buChar char="Ø"/>
              <a:defRPr/>
            </a:pPr>
            <a:r>
              <a:rPr lang="cs-CZ" sz="2400" dirty="0">
                <a:solidFill>
                  <a:schemeClr val="tx1"/>
                </a:solidFill>
                <a:latin typeface="+mj-lt"/>
              </a:rPr>
              <a:t>mez únavy </a:t>
            </a:r>
            <a:r>
              <a:rPr lang="cs-CZ" sz="2400" i="1" dirty="0" err="1">
                <a:solidFill>
                  <a:schemeClr val="tx1"/>
                </a:solidFill>
                <a:latin typeface="+mj-lt"/>
              </a:rPr>
              <a:t>s</a:t>
            </a:r>
            <a:r>
              <a:rPr lang="cs-CZ" sz="2400" baseline="-25000" dirty="0" err="1">
                <a:solidFill>
                  <a:schemeClr val="tx1"/>
                </a:solidFill>
                <a:latin typeface="+mj-lt"/>
              </a:rPr>
              <a:t>C</a:t>
            </a:r>
            <a:endParaRPr lang="cs-CZ" sz="2400" baseline="-25000" dirty="0">
              <a:solidFill>
                <a:schemeClr val="tx1"/>
              </a:solidFill>
              <a:latin typeface="+mj-lt"/>
            </a:endParaRPr>
          </a:p>
          <a:p>
            <a:pPr marL="541338" indent="-541338" algn="l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80000"/>
              <a:buFont typeface="Wingdings" pitchFamily="2" charset="2"/>
              <a:buChar char="Ø"/>
              <a:defRPr/>
            </a:pPr>
            <a:r>
              <a:rPr lang="cs-CZ" sz="2400" dirty="0">
                <a:solidFill>
                  <a:schemeClr val="tx1"/>
                </a:solidFill>
                <a:latin typeface="+mj-lt"/>
              </a:rPr>
              <a:t>odolnost proti porušení křehkým lomem - tranzitní teplota</a:t>
            </a:r>
          </a:p>
          <a:p>
            <a:pPr marL="541338" indent="-541338" algn="l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80000"/>
              <a:buFont typeface="Wingdings" pitchFamily="2" charset="2"/>
              <a:buChar char="Ø"/>
              <a:defRPr/>
            </a:pPr>
            <a:r>
              <a:rPr lang="cs-CZ" sz="2400" dirty="0">
                <a:solidFill>
                  <a:schemeClr val="tx1"/>
                </a:solidFill>
                <a:latin typeface="+mj-lt"/>
              </a:rPr>
              <a:t>odolnost proti opotřebení</a:t>
            </a:r>
          </a:p>
          <a:p>
            <a:pPr marL="541338" indent="-541338" algn="l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80000"/>
              <a:buFont typeface="Wingdings" pitchFamily="2" charset="2"/>
              <a:buChar char="Ø"/>
              <a:defRPr/>
            </a:pPr>
            <a:r>
              <a:rPr lang="cs-CZ" sz="2400" dirty="0">
                <a:solidFill>
                  <a:schemeClr val="tx1"/>
                </a:solidFill>
                <a:latin typeface="+mj-lt"/>
              </a:rPr>
              <a:t>dobré kluzné vlastnosti</a:t>
            </a:r>
          </a:p>
          <a:p>
            <a:pPr marL="541338" indent="-541338" algn="l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80000"/>
              <a:buFont typeface="Wingdings" pitchFamily="2" charset="2"/>
              <a:buChar char="Ø"/>
              <a:defRPr/>
            </a:pPr>
            <a:r>
              <a:rPr lang="cs-CZ" sz="2400" dirty="0">
                <a:solidFill>
                  <a:schemeClr val="tx1"/>
                </a:solidFill>
                <a:latin typeface="+mj-lt"/>
              </a:rPr>
              <a:t>odolnost proti korozi</a:t>
            </a:r>
          </a:p>
          <a:p>
            <a:pPr marL="541338" indent="-541338" algn="l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80000"/>
              <a:buFont typeface="Wingdings" pitchFamily="2" charset="2"/>
              <a:buChar char="Ø"/>
              <a:defRPr/>
            </a:pPr>
            <a:r>
              <a:rPr lang="cs-CZ" sz="2400" dirty="0">
                <a:solidFill>
                  <a:schemeClr val="tx1"/>
                </a:solidFill>
                <a:latin typeface="+mj-lt"/>
              </a:rPr>
              <a:t>nízká hmotnost aj.</a:t>
            </a:r>
          </a:p>
        </p:txBody>
      </p:sp>
      <p:sp>
        <p:nvSpPr>
          <p:cNvPr id="16388" name="Zástupný symbol pro číslo snímku 5">
            <a:extLst>
              <a:ext uri="{FF2B5EF4-FFF2-40B4-BE49-F238E27FC236}">
                <a16:creationId xmlns:a16="http://schemas.microsoft.com/office/drawing/2014/main" id="{6C2E3ABE-B530-4EFD-9E71-C49BBE905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9A0094-590A-42EB-9093-2C84FD1BEB3D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1EB84C41-948E-4225-B399-04C19E80A74F}"/>
              </a:ext>
            </a:extLst>
          </p:cNvPr>
          <p:cNvCxnSpPr/>
          <p:nvPr/>
        </p:nvCxnSpPr>
        <p:spPr>
          <a:xfrm>
            <a:off x="307181" y="1167112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Nadpis 1">
            <a:extLst>
              <a:ext uri="{FF2B5EF4-FFF2-40B4-BE49-F238E27FC236}">
                <a16:creationId xmlns:a16="http://schemas.microsoft.com/office/drawing/2014/main" id="{AFFDC5E3-5E89-44A1-BCF6-E6F156253D08}"/>
              </a:ext>
            </a:extLst>
          </p:cNvPr>
          <p:cNvSpPr txBox="1">
            <a:spLocks/>
          </p:cNvSpPr>
          <p:nvPr/>
        </p:nvSpPr>
        <p:spPr bwMode="auto">
          <a:xfrm>
            <a:off x="426241" y="104932"/>
            <a:ext cx="8229600" cy="104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Konstrukční nelegované oceli </a:t>
            </a:r>
            <a:br>
              <a:rPr kumimoji="0" lang="cs-CZ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– „S“ dle EN 10025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58533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6E800E-1386-4AD1-9E30-3C93E7DB7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134" y="192341"/>
            <a:ext cx="8229600" cy="693675"/>
          </a:xfrm>
        </p:spPr>
        <p:txBody>
          <a:bodyPr/>
          <a:lstStyle/>
          <a:p>
            <a:r>
              <a:rPr lang="cs-CZ" sz="3200" dirty="0"/>
              <a:t>Podmínka svařitelnosti oceli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8AFF792-D42A-4FA8-BBEC-105E500FA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61" y="1188719"/>
            <a:ext cx="8957275" cy="4525963"/>
          </a:xfrm>
        </p:spPr>
        <p:txBody>
          <a:bodyPr/>
          <a:lstStyle/>
          <a:p>
            <a:pPr marL="0" indent="0">
              <a:buNone/>
            </a:pPr>
            <a:r>
              <a:rPr lang="cs-CZ" sz="2400" i="1" dirty="0"/>
              <a:t>Ocel nesmí při ohřevu a následném volném ochlazování vytvořit křehké mikrostruktury = nesmí vzniknout martenzit (rozhoduje HV350)</a:t>
            </a:r>
          </a:p>
          <a:p>
            <a:pPr marL="0" indent="0">
              <a:buNone/>
            </a:pPr>
            <a:r>
              <a:rPr lang="cs-CZ" sz="2000" i="1" dirty="0"/>
              <a:t>Dále je dobré vyhnout se hrubnutí zrna a vzniku </a:t>
            </a:r>
            <a:r>
              <a:rPr lang="cs-CZ" sz="2000" i="1" dirty="0" err="1"/>
              <a:t>Widmanstattenovy</a:t>
            </a:r>
            <a:r>
              <a:rPr lang="cs-CZ" sz="2000" i="1" dirty="0"/>
              <a:t> morfologie.</a:t>
            </a:r>
          </a:p>
          <a:p>
            <a:pPr marL="0" indent="0">
              <a:buNone/>
            </a:pPr>
            <a:endParaRPr lang="cs-CZ" sz="700" i="1" dirty="0"/>
          </a:p>
          <a:p>
            <a:pPr marL="0" indent="0">
              <a:buNone/>
            </a:pPr>
            <a:r>
              <a:rPr lang="cs-CZ" sz="2400" dirty="0"/>
              <a:t>Martenzit= přesycený ITR C v Feα, </a:t>
            </a:r>
            <a:r>
              <a:rPr lang="cs-CZ" sz="2400" dirty="0">
                <a:solidFill>
                  <a:srgbClr val="C00000"/>
                </a:solidFill>
              </a:rPr>
              <a:t>musíme omezit obsah uhlíku</a:t>
            </a:r>
            <a:endParaRPr lang="cs-CZ" sz="18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cs-CZ" sz="2400" dirty="0"/>
              <a:t>U legovaných ocelí nutno počítat </a:t>
            </a:r>
            <a:r>
              <a:rPr lang="cs-CZ" sz="2400" dirty="0">
                <a:solidFill>
                  <a:srgbClr val="C00000"/>
                </a:solidFill>
              </a:rPr>
              <a:t>uhlíkový ekvivalent</a:t>
            </a:r>
            <a:r>
              <a:rPr lang="cs-CZ" sz="2400" dirty="0"/>
              <a:t>.</a:t>
            </a:r>
          </a:p>
          <a:p>
            <a:pPr marL="0" indent="0">
              <a:buNone/>
            </a:pPr>
            <a:endParaRPr lang="cs-CZ" sz="24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56607BB-FF82-4CA5-AF55-26C3D68B3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47164145-A199-4821-818B-9EE400BD8370}"/>
              </a:ext>
            </a:extLst>
          </p:cNvPr>
          <p:cNvSpPr txBox="1"/>
          <p:nvPr/>
        </p:nvSpPr>
        <p:spPr>
          <a:xfrm>
            <a:off x="1209034" y="4506218"/>
            <a:ext cx="6027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nelegované oceli svařitelné do 0,2 </a:t>
            </a:r>
            <a:r>
              <a:rPr kumimoji="0" lang="cs-CZ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hm%C</a:t>
            </a: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(!0,25)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legované oceli  </a:t>
            </a:r>
            <a:r>
              <a:rPr kumimoji="0" lang="cs-CZ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cs-CZ" sz="2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ekv</a:t>
            </a: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do 0,45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(!0,50)</a:t>
            </a: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A5532CF5-39F2-4A39-ADEC-411BB4CC5F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8693"/>
          <a:stretch/>
        </p:blipFill>
        <p:spPr>
          <a:xfrm>
            <a:off x="175994" y="3505464"/>
            <a:ext cx="7597175" cy="798432"/>
          </a:xfrm>
          <a:prstGeom prst="rect">
            <a:avLst/>
          </a:prstGeom>
          <a:ln>
            <a:solidFill>
              <a:srgbClr val="C00000"/>
            </a:solidFill>
          </a:ln>
        </p:spPr>
      </p:pic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EA722F81-912E-42A7-844B-0EE9DC59A6F7}"/>
              </a:ext>
            </a:extLst>
          </p:cNvPr>
          <p:cNvCxnSpPr/>
          <p:nvPr/>
        </p:nvCxnSpPr>
        <p:spPr>
          <a:xfrm>
            <a:off x="306387" y="967312"/>
            <a:ext cx="8531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ovéPole 4">
            <a:extLst>
              <a:ext uri="{FF2B5EF4-FFF2-40B4-BE49-F238E27FC236}">
                <a16:creationId xmlns:a16="http://schemas.microsoft.com/office/drawing/2014/main" id="{E755A0FC-4A77-4B0B-A1F6-3F64C6A58BEB}"/>
              </a:ext>
            </a:extLst>
          </p:cNvPr>
          <p:cNvSpPr txBox="1"/>
          <p:nvPr/>
        </p:nvSpPr>
        <p:spPr>
          <a:xfrm>
            <a:off x="7855802" y="3429000"/>
            <a:ext cx="16096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Dosazujeme v hmotnostních procentech a tloušťku v mm</a:t>
            </a:r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2D4FAAF7-CA81-4EDB-BD5A-855A67A36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5805488"/>
            <a:ext cx="864235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Vztah platí do obsahu prvků: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 hm.%]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0,22 % C; 1,6 %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Mn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; 1,0 %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; 3,0 % Ni; 0,14 % V; 0,3 %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692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>
            <a:extLst>
              <a:ext uri="{FF2B5EF4-FFF2-40B4-BE49-F238E27FC236}">
                <a16:creationId xmlns:a16="http://schemas.microsoft.com/office/drawing/2014/main" id="{D125FB97-8A17-4F81-9958-CFB2F003F9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7584" y="281839"/>
            <a:ext cx="7632700" cy="3889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/>
              <a:t>Tepelně ovlivněná oblast svaru (TOO = HAZ)</a:t>
            </a:r>
          </a:p>
        </p:txBody>
      </p:sp>
      <p:pic>
        <p:nvPicPr>
          <p:cNvPr id="28676" name="Picture 4">
            <a:extLst>
              <a:ext uri="{FF2B5EF4-FFF2-40B4-BE49-F238E27FC236}">
                <a16:creationId xmlns:a16="http://schemas.microsoft.com/office/drawing/2014/main" id="{50D311EA-D8A2-48AB-8513-BA94DDD1E4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2"/>
          <a:stretch/>
        </p:blipFill>
        <p:spPr bwMode="auto">
          <a:xfrm>
            <a:off x="1403648" y="1534136"/>
            <a:ext cx="5976664" cy="422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5">
            <a:extLst>
              <a:ext uri="{FF2B5EF4-FFF2-40B4-BE49-F238E27FC236}">
                <a16:creationId xmlns:a16="http://schemas.microsoft.com/office/drawing/2014/main" id="{AF5DF669-C25C-4E79-84AC-E900D06C9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778" y="952013"/>
            <a:ext cx="79208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Charakteristická pásma v tepelně ovlivněné oblasti při svařování ocelí s polymorfní přeměnou </a:t>
            </a:r>
            <a:r>
              <a:rPr kumimoji="0" lang="cs-CZ" alt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cs-CZ" alt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→</a:t>
            </a:r>
            <a:r>
              <a:rPr kumimoji="0" lang="cs-CZ" alt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cs-CZ" alt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a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80D7D403-52B4-47E1-9B31-9CAFE3A38AC4}"/>
              </a:ext>
            </a:extLst>
          </p:cNvPr>
          <p:cNvCxnSpPr/>
          <p:nvPr/>
        </p:nvCxnSpPr>
        <p:spPr>
          <a:xfrm>
            <a:off x="198075" y="908720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ovéPole 7">
            <a:extLst>
              <a:ext uri="{FF2B5EF4-FFF2-40B4-BE49-F238E27FC236}">
                <a16:creationId xmlns:a16="http://schemas.microsoft.com/office/drawing/2014/main" id="{6E9D2043-0E18-484F-8996-078F7BBE8301}"/>
              </a:ext>
            </a:extLst>
          </p:cNvPr>
          <p:cNvSpPr txBox="1"/>
          <p:nvPr/>
        </p:nvSpPr>
        <p:spPr>
          <a:xfrm>
            <a:off x="683494" y="6041357"/>
            <a:ext cx="8244274" cy="34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TOO </a:t>
            </a: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může zhrubnout, může změknout ale může i zkřehnout a ztvrdnout</a:t>
            </a:r>
            <a:endParaRPr kumimoji="0" lang="cs-CZ" altLang="cs-CZ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2DA75B9-E19B-4128-A13E-6F1EE2B88D86}"/>
              </a:ext>
            </a:extLst>
          </p:cNvPr>
          <p:cNvSpPr txBox="1"/>
          <p:nvPr/>
        </p:nvSpPr>
        <p:spPr>
          <a:xfrm rot="16200000">
            <a:off x="6193121" y="3506363"/>
            <a:ext cx="27929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g_d0_f1"/>
              </a:rPr>
              <a:t>Upraveno z : </a:t>
            </a:r>
            <a:r>
              <a:rPr lang="en-US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g_d0_f1"/>
              </a:rPr>
              <a:t>Easterling, Kenneth (1992). </a:t>
            </a:r>
            <a:r>
              <a:rPr lang="en-US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g_d0_f5"/>
              </a:rPr>
              <a:t>Introduction to the physical metallurgy of welding</a:t>
            </a:r>
            <a:endParaRPr lang="cs-CZ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127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/>
              <a:t>Svar s patrnou TOO a také tepelným ovlivněním mezi jednotlivými housenkami uvnitř svarového kovu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98" y="1647825"/>
            <a:ext cx="7156004" cy="478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634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>
            <a:extLst>
              <a:ext uri="{FF2B5EF4-FFF2-40B4-BE49-F238E27FC236}">
                <a16:creationId xmlns:a16="http://schemas.microsoft.com/office/drawing/2014/main" id="{0F4762F9-966F-4A40-AE37-9156A66D36E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262209"/>
            <a:ext cx="8856662" cy="3889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/>
              <a:t>Svařitelné oceli jsou široká specifická skupina</a:t>
            </a:r>
          </a:p>
        </p:txBody>
      </p:sp>
      <p:sp>
        <p:nvSpPr>
          <p:cNvPr id="26627" name="Zástupný symbol pro číslo snímku 5">
            <a:extLst>
              <a:ext uri="{FF2B5EF4-FFF2-40B4-BE49-F238E27FC236}">
                <a16:creationId xmlns:a16="http://schemas.microsoft.com/office/drawing/2014/main" id="{D435A850-444D-4081-90F9-25BB69041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51711E-8721-475E-B3B3-29471889ED0C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316" name="Text Box 24">
            <a:extLst>
              <a:ext uri="{FF2B5EF4-FFF2-40B4-BE49-F238E27FC236}">
                <a16:creationId xmlns:a16="http://schemas.microsoft.com/office/drawing/2014/main" id="{213E96EF-1578-48FA-A814-53AAE7E1B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58" y="2118241"/>
            <a:ext cx="8974741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9875" indent="-269875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Vlastnosti svařitelných oceli</a:t>
            </a:r>
          </a:p>
          <a:p>
            <a:pPr marL="182563" marR="0" lvl="0" indent="-182563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požadovaná hodnota meze kluzu</a:t>
            </a:r>
          </a:p>
          <a:p>
            <a:pPr marL="182563" marR="0" lvl="0" indent="-1825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houževnatost i za teplot -20°C až -30 °C → odolnost proti porušení křehkým lomem</a:t>
            </a:r>
          </a:p>
          <a:p>
            <a:pPr marL="182563" marR="0" lvl="0" indent="-18256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odolnost proti změnám vlastností za provozu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→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stárnutí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Zvýšení </a:t>
            </a:r>
            <a:r>
              <a:rPr kumimoji="0" lang="cs-CZ" sz="2000" b="0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cs-CZ" sz="2000" b="0" i="0" u="sng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cs-CZ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nad 350 MPa se dosahuje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náhradou intersticiálního  zpevnění C - substitučním zpevněním feritu (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Mn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Si)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mikropřísadami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Al,Mo,Nb,V,Ti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 setiny%)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→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precipitační zpevnění + vázání C a N (karbidy, nitridy) 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→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potlačení stárnutí, zábrana růstu zrna + snížení </a:t>
            </a:r>
            <a:r>
              <a:rPr kumimoji="0" lang="cs-CZ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cs-CZ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ekv</a:t>
            </a:r>
            <a:r>
              <a:rPr kumimoji="0" lang="cs-CZ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řízeným válcováním (precipitáty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Nb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zpomalují rekrystalizaci austenitu v průběhu válcování, Al, Ti brání růstu zrna)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termomechanickým zpracováním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zpevněním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bainitickou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nebo martenzitickou přeměnou (komplexně legované oceli  </a:t>
            </a:r>
            <a:r>
              <a: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∑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Mn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Ti, Nb, V, B) do 3 až 4%, matrice obvykle dvoufázová ferit + bainit nebo martenzit), </a:t>
            </a:r>
            <a:r>
              <a:rPr kumimoji="0" lang="cs-CZ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cs-CZ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nad 500 MPa 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402D226A-3DFC-4C70-9376-1B960A8FAC10}"/>
              </a:ext>
            </a:extLst>
          </p:cNvPr>
          <p:cNvCxnSpPr/>
          <p:nvPr/>
        </p:nvCxnSpPr>
        <p:spPr>
          <a:xfrm>
            <a:off x="234950" y="80168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ovéPole 5">
            <a:extLst>
              <a:ext uri="{FF2B5EF4-FFF2-40B4-BE49-F238E27FC236}">
                <a16:creationId xmlns:a16="http://schemas.microsoft.com/office/drawing/2014/main" id="{064F0FF7-3CF2-4896-AE7C-83DE006D03C1}"/>
              </a:ext>
            </a:extLst>
          </p:cNvPr>
          <p:cNvSpPr txBox="1"/>
          <p:nvPr/>
        </p:nvSpPr>
        <p:spPr>
          <a:xfrm>
            <a:off x="184719" y="801688"/>
            <a:ext cx="850208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Mezi svařitelnými ocelemi najdeme mnoho materiálů od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obvyklých jakostí: Jako je S235 (Re235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MPa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F-P), jemnozrnnou F-P 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S355, nebo i vysokopevnostní legované s tepelně zpracovanou mikrostrukturou (S690; 1,5Cr, Re690MPa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až i například austenitické vysokolegované korozivzdorné </a:t>
            </a:r>
          </a:p>
        </p:txBody>
      </p:sp>
    </p:spTree>
    <p:extLst>
      <p:ext uri="{BB962C8B-B14F-4D97-AF65-F5344CB8AC3E}">
        <p14:creationId xmlns:p14="http://schemas.microsoft.com/office/powerpoint/2010/main" val="3675542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A8386A-1DAC-47F1-A0DB-1B5DA96CB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581" y="239196"/>
            <a:ext cx="8229600" cy="677486"/>
          </a:xfrm>
        </p:spPr>
        <p:txBody>
          <a:bodyPr/>
          <a:lstStyle/>
          <a:p>
            <a:r>
              <a:rPr lang="cs-CZ" sz="2800" dirty="0"/>
              <a:t>Oceli pro tváření za studena / hlubokotažné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38C5D0B-FC07-4897-BCEB-34344638F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D8184DC5-FA19-439F-B7BC-863FABC54961}"/>
              </a:ext>
            </a:extLst>
          </p:cNvPr>
          <p:cNvCxnSpPr/>
          <p:nvPr/>
        </p:nvCxnSpPr>
        <p:spPr>
          <a:xfrm>
            <a:off x="307181" y="98072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 Box 3">
            <a:extLst>
              <a:ext uri="{FF2B5EF4-FFF2-40B4-BE49-F238E27FC236}">
                <a16:creationId xmlns:a16="http://schemas.microsoft.com/office/drawing/2014/main" id="{9A34D4F5-79CB-4B73-90B2-CEE3F137E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93" y="1044773"/>
            <a:ext cx="8928100" cy="3817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9875" indent="-269875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None/>
              <a:tabLst/>
              <a:defRPr/>
            </a:pP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Hlavní vlastností zde je plasticita a její zachování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None/>
              <a:tabLst/>
              <a:defRPr/>
            </a:pPr>
            <a:endParaRPr kumimoji="0" lang="cs-CZ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 hlubokotažných ocelí se požaduje co nejnižší mez kluzu, poměr (</a:t>
            </a:r>
            <a:r>
              <a:rPr kumimoji="0" lang="cs-CZ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cs-CZ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r>
              <a:rPr kumimoji="0" lang="cs-CZ" sz="2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cs-CZ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·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≈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60%, tažnost min. 45% (nejjakostnější oceli mají </a:t>
            </a:r>
            <a:r>
              <a:rPr kumimoji="0" lang="cs-CZ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cs-CZ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max. 160MPa)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Velmi nízký obsah C 0,01-0,1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matrici tvoři ferit s malým množstvím perlitu bez vyloučeného Fe</a:t>
            </a:r>
            <a:r>
              <a:rPr kumimoji="0" lang="cs-CZ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cs-CZ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III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 hranicích (snižuje plastické vlastnosti)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 požadována odolnost proti stárnutí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 této skupiny patří i tzv IF –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Interstitial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Free  oceli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Oceli označené BH –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Bake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Hardening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automotive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oceli vytvrzují velmi malým obsahem N nebo C , které při vypalování laku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nadifundují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na dislokace a zablokují je. =Nárůst Re o 30-80MPa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86C142E6-1471-4579-ADE1-E19896A27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610" y="4232068"/>
            <a:ext cx="2694440" cy="2212356"/>
          </a:xfrm>
          <a:prstGeom prst="rect">
            <a:avLst/>
          </a:prstGeom>
        </p:spPr>
      </p:pic>
      <p:pic>
        <p:nvPicPr>
          <p:cNvPr id="4098" name="Picture 2" descr="Microstructure of IF steel sheet material. | Download Scientific Diagram">
            <a:extLst>
              <a:ext uri="{FF2B5EF4-FFF2-40B4-BE49-F238E27FC236}">
                <a16:creationId xmlns:a16="http://schemas.microsoft.com/office/drawing/2014/main" id="{BD6253F7-1387-4AD0-A684-6BDEFFDF8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555" y="4204384"/>
            <a:ext cx="2729209" cy="206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075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59A64C1B-B252-4A98-AAB1-1038370168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284163"/>
            <a:ext cx="8856662" cy="552550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/>
              <a:t>Stárnutí feritických ocelí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78EAB7F-7DDA-45AE-A19B-986B2421ECDB}"/>
              </a:ext>
            </a:extLst>
          </p:cNvPr>
          <p:cNvCxnSpPr/>
          <p:nvPr/>
        </p:nvCxnSpPr>
        <p:spPr>
          <a:xfrm>
            <a:off x="179388" y="98072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883D3CBF-5006-4DF7-A40C-0F035E4EB439}"/>
              </a:ext>
            </a:extLst>
          </p:cNvPr>
          <p:cNvSpPr txBox="1"/>
          <p:nvPr/>
        </p:nvSpPr>
        <p:spPr>
          <a:xfrm>
            <a:off x="179387" y="1124744"/>
            <a:ext cx="6237444" cy="5147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Nastává u všech ocelí s intersticiálními atomy( C a N) u nízkouhlíkových je zvláště patrné na výsledných měchenických vlastnostech.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Dochází k rozpadu feritu přesyceného intersticiálními atomy C a N.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Intersticiální atomy k dislokacím (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Cottrelovy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atmosféry)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Již při pokojové a velmi efektivně při mírně zvýšené teplotě.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57188" marR="0" lvl="0" indent="-3571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Tepelné stárnutí po ochlazení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 z oblasti okolo A1 přes křivku rozpustnosti C ve Feritu</a:t>
            </a:r>
          </a:p>
          <a:p>
            <a:pPr marL="896938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(Terciální cementit vzniká pomalu, přesycení se dosáhne i při ochlazení na vzduchu)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deformační stárnutí po tváření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za studena nastane pokud přesycený ferit deformujeme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61CDD0D1-0EAE-4751-B1B9-522776492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4524" y="1052736"/>
            <a:ext cx="3041526" cy="2876999"/>
          </a:xfrm>
          <a:prstGeom prst="rect">
            <a:avLst/>
          </a:prstGeom>
        </p:spPr>
      </p:pic>
      <p:sp>
        <p:nvSpPr>
          <p:cNvPr id="17" name="TextovéPole 16">
            <a:extLst>
              <a:ext uri="{FF2B5EF4-FFF2-40B4-BE49-F238E27FC236}">
                <a16:creationId xmlns:a16="http://schemas.microsoft.com/office/drawing/2014/main" id="{A94994DE-4C96-445C-84CA-9CF6588F499B}"/>
              </a:ext>
            </a:extLst>
          </p:cNvPr>
          <p:cNvSpPr txBox="1"/>
          <p:nvPr/>
        </p:nvSpPr>
        <p:spPr>
          <a:xfrm>
            <a:off x="6416831" y="4001742"/>
            <a:ext cx="2408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Detail Fe-Fe3C diagramu v oblasti křivky změny rozpustnosti uhlíku ve feritu</a:t>
            </a:r>
          </a:p>
        </p:txBody>
      </p:sp>
      <p:pic>
        <p:nvPicPr>
          <p:cNvPr id="26" name="Obrázek 25">
            <a:extLst>
              <a:ext uri="{FF2B5EF4-FFF2-40B4-BE49-F238E27FC236}">
                <a16:creationId xmlns:a16="http://schemas.microsoft.com/office/drawing/2014/main" id="{9DC2CC32-8054-4B7D-A431-A99CF03A8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1001" y="4846199"/>
            <a:ext cx="1568572" cy="122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2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467544" y="4908003"/>
            <a:ext cx="3603513" cy="431800"/>
          </a:xfrm>
        </p:spPr>
        <p:txBody>
          <a:bodyPr/>
          <a:lstStyle/>
          <a:p>
            <a:r>
              <a:rPr lang="cs-CZ" dirty="0"/>
              <a:t>Autor: doc. Ing. Vít Jan, Ph.D.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/>
              <a:t>20. 10 2025</a:t>
            </a: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2060848"/>
            <a:ext cx="7128792" cy="2131976"/>
          </a:xfrm>
        </p:spPr>
        <p:txBody>
          <a:bodyPr/>
          <a:lstStyle/>
          <a:p>
            <a:r>
              <a:rPr lang="cs-CZ" altLang="cs-CZ" dirty="0"/>
              <a:t>3SV Struktura a vlastnosti materiálů</a:t>
            </a:r>
            <a:br>
              <a:rPr lang="cs-CZ" altLang="cs-CZ" sz="2800" dirty="0"/>
            </a:br>
            <a:br>
              <a:rPr lang="cs-CZ" altLang="cs-CZ" sz="3600" dirty="0"/>
            </a:br>
            <a:r>
              <a:rPr lang="cs-CZ" cap="small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Konstrukční oceli</a:t>
            </a:r>
            <a:endParaRPr lang="cs-CZ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18DCBE-3ECF-5D3E-65C4-D4AEBA829F89}"/>
              </a:ext>
            </a:extLst>
          </p:cNvPr>
          <p:cNvSpPr txBox="1"/>
          <p:nvPr/>
        </p:nvSpPr>
        <p:spPr>
          <a:xfrm>
            <a:off x="2460905" y="6170845"/>
            <a:ext cx="5108234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100" dirty="0">
                <a:cs typeface="Arial"/>
              </a:rPr>
              <a:t>Projekt </a:t>
            </a:r>
            <a:r>
              <a:rPr lang="en-US" sz="1100" err="1">
                <a:cs typeface="Arial"/>
              </a:rPr>
              <a:t>Akcelerace</a:t>
            </a:r>
            <a:r>
              <a:rPr lang="en-US" sz="1100" dirty="0">
                <a:cs typeface="Arial"/>
              </a:rPr>
              <a:t> </a:t>
            </a:r>
            <a:r>
              <a:rPr lang="en-US" sz="1100" err="1">
                <a:cs typeface="Arial"/>
              </a:rPr>
              <a:t>zelených</a:t>
            </a:r>
            <a:r>
              <a:rPr lang="en-US" sz="1100" dirty="0">
                <a:cs typeface="Arial"/>
              </a:rPr>
              <a:t> </a:t>
            </a:r>
            <a:r>
              <a:rPr lang="en-US" sz="1100" err="1">
                <a:cs typeface="Arial"/>
              </a:rPr>
              <a:t>dovedností</a:t>
            </a:r>
            <a:r>
              <a:rPr lang="en-US" sz="1100" dirty="0">
                <a:cs typeface="Arial"/>
              </a:rPr>
              <a:t> a </a:t>
            </a:r>
            <a:r>
              <a:rPr lang="en-US" sz="1100" err="1">
                <a:cs typeface="Arial"/>
              </a:rPr>
              <a:t>udržitelnosti</a:t>
            </a:r>
            <a:r>
              <a:rPr lang="en-US" sz="1100" dirty="0">
                <a:cs typeface="Arial"/>
              </a:rPr>
              <a:t> </a:t>
            </a:r>
            <a:r>
              <a:rPr lang="en-US" sz="1100" err="1">
                <a:cs typeface="Arial"/>
              </a:rPr>
              <a:t>na</a:t>
            </a:r>
            <a:r>
              <a:rPr lang="en-US" sz="1100" dirty="0">
                <a:cs typeface="Arial"/>
              </a:rPr>
              <a:t> VUT v </a:t>
            </a:r>
            <a:r>
              <a:rPr lang="en-US" sz="1100" err="1">
                <a:cs typeface="Arial"/>
              </a:rPr>
              <a:t>Brně</a:t>
            </a:r>
            <a:r>
              <a:rPr lang="en-US" sz="1100" dirty="0">
                <a:cs typeface="Arial"/>
              </a:rPr>
              <a:t>  </a:t>
            </a:r>
          </a:p>
          <a:p>
            <a:pPr algn="just"/>
            <a:r>
              <a:rPr lang="en-US" sz="1100" dirty="0">
                <a:cs typeface="Arial"/>
              </a:rPr>
              <a:t>Reg. č.  NPO_VUT_MSMT-2143/2024-5</a:t>
            </a:r>
          </a:p>
        </p:txBody>
      </p:sp>
    </p:spTree>
    <p:extLst>
      <p:ext uri="{BB962C8B-B14F-4D97-AF65-F5344CB8AC3E}">
        <p14:creationId xmlns:p14="http://schemas.microsoft.com/office/powerpoint/2010/main" val="3388467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59A64C1B-B252-4A98-AAB1-1038370168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43669" y="439871"/>
            <a:ext cx="8856662" cy="388937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/>
              <a:t>Stárnutí feritických ocelí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78EAB7F-7DDA-45AE-A19B-986B2421ECDB}"/>
              </a:ext>
            </a:extLst>
          </p:cNvPr>
          <p:cNvCxnSpPr/>
          <p:nvPr/>
        </p:nvCxnSpPr>
        <p:spPr>
          <a:xfrm>
            <a:off x="179388" y="98072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Obrázek 2">
            <a:extLst>
              <a:ext uri="{FF2B5EF4-FFF2-40B4-BE49-F238E27FC236}">
                <a16:creationId xmlns:a16="http://schemas.microsoft.com/office/drawing/2014/main" id="{25C058E2-58FD-47AB-B4E9-56CC087F4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613" y="4017052"/>
            <a:ext cx="3334007" cy="2589937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4712ED1A-F196-4DDB-A28F-A5FD4BAFBD9D}"/>
              </a:ext>
            </a:extLst>
          </p:cNvPr>
          <p:cNvSpPr txBox="1"/>
          <p:nvPr/>
        </p:nvSpPr>
        <p:spPr>
          <a:xfrm>
            <a:off x="1389128" y="5292497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Zpevnění BH oceli po deformaci 0-10% a TZ 170°C/20min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07F9386B-9A4E-49A6-8C7F-445DA694D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1344" y="358980"/>
            <a:ext cx="2343268" cy="2685351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id="{EF42B30F-3752-4DEE-A41F-739F6C7FB7ED}"/>
              </a:ext>
            </a:extLst>
          </p:cNvPr>
          <p:cNvSpPr txBox="1"/>
          <p:nvPr/>
        </p:nvSpPr>
        <p:spPr>
          <a:xfrm>
            <a:off x="195116" y="1071919"/>
            <a:ext cx="5227041" cy="3734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Způsobeno přítomností intersticiálních atomů. Obecně považováno za nežádoucí jev – omezuje plasticitu, zvyšuje silovou náročnost na tvářecím nářadí.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vznik výrazné meze kluzu , růst Re,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Rm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pokles deformační charakteristik (A,Z)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Pokles nárazové práce, růst tranzitní teploty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Ludersova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deformace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Výjimka – BH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Bake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Hardening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oceli, kde se efektu využije po ukončeném tváření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7B63BE7D-CEA3-4B00-9BA6-BEB5ABF5764C}"/>
              </a:ext>
            </a:extLst>
          </p:cNvPr>
          <p:cNvSpPr txBox="1"/>
          <p:nvPr/>
        </p:nvSpPr>
        <p:spPr>
          <a:xfrm>
            <a:off x="6228184" y="3119148"/>
            <a:ext cx="33340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Efekt stárnutí po různých časech stárnutí na pokojové teplotě po ukončeném válcování za tepla</a:t>
            </a:r>
          </a:p>
        </p:txBody>
      </p:sp>
    </p:spTree>
    <p:extLst>
      <p:ext uri="{BB962C8B-B14F-4D97-AF65-F5344CB8AC3E}">
        <p14:creationId xmlns:p14="http://schemas.microsoft.com/office/powerpoint/2010/main" val="7071332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59A64C1B-B252-4A98-AAB1-1038370168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08394" y="491798"/>
            <a:ext cx="8856662" cy="388937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/>
              <a:t>Vodík v nízkouhlíkových ocelích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78EAB7F-7DDA-45AE-A19B-986B2421ECDB}"/>
              </a:ext>
            </a:extLst>
          </p:cNvPr>
          <p:cNvCxnSpPr/>
          <p:nvPr/>
        </p:nvCxnSpPr>
        <p:spPr>
          <a:xfrm>
            <a:off x="179388" y="98072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694E77F5-51CA-43E6-98D6-EE9396F90E29}"/>
              </a:ext>
            </a:extLst>
          </p:cNvPr>
          <p:cNvSpPr txBox="1"/>
          <p:nvPr/>
        </p:nvSpPr>
        <p:spPr>
          <a:xfrm>
            <a:off x="69392" y="1204559"/>
            <a:ext cx="615879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Zdroje H: svařování (vlhkost, přídavné), povrchové procesy (moření/</a:t>
            </a:r>
            <a:r>
              <a:rPr kumimoji="0" lang="cs-CZ" alt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galvanika</a:t>
            </a: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provoz (H₂/H₂S), </a:t>
            </a:r>
            <a:r>
              <a:rPr kumimoji="0" lang="cs-CZ" alt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H₂ energetika</a:t>
            </a: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(P2G, potrubí).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Důsledky: </a:t>
            </a:r>
            <a:r>
              <a:rPr kumimoji="0" lang="cs-CZ" alt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vodíkové křehnutí</a:t>
            </a: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/ zpožděné trhliny, pokles </a:t>
            </a:r>
            <a:r>
              <a:rPr kumimoji="0" lang="cs-CZ" alt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KV</a:t>
            </a: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zkrácení únavové životnosti.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Citlivé: vysokopevnostní </a:t>
            </a:r>
            <a:r>
              <a:rPr kumimoji="0" lang="cs-CZ" alt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Q&amp;T</a:t>
            </a: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martenzitické/AHSS; tlusté plechy s tahy v Z; HAZ.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Kontext nových požadavků na vodíkovou energetiku: nové </a:t>
            </a:r>
            <a:r>
              <a:rPr kumimoji="0" lang="cs-CZ" alt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H₂ aplikace</a:t>
            </a: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+ tlak na </a:t>
            </a:r>
            <a:r>
              <a:rPr kumimoji="0" lang="cs-CZ" altLang="cs-CZ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lehčí konstrukce</a:t>
            </a:r>
            <a:r>
              <a:rPr kumimoji="0" lang="cs-CZ" alt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→ vyšší rizikový profil.</a:t>
            </a:r>
          </a:p>
        </p:txBody>
      </p:sp>
      <p:pic>
        <p:nvPicPr>
          <p:cNvPr id="1027" name="Picture 3" descr="Hydrogen Embrittlement Diagram">
            <a:extLst>
              <a:ext uri="{FF2B5EF4-FFF2-40B4-BE49-F238E27FC236}">
                <a16:creationId xmlns:a16="http://schemas.microsoft.com/office/drawing/2014/main" id="{1BE3A977-F006-4A43-A3AA-BF3762D89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27" y="4598488"/>
            <a:ext cx="7812360" cy="168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ydrogen-enhanced Decohesion">
            <a:extLst>
              <a:ext uri="{FF2B5EF4-FFF2-40B4-BE49-F238E27FC236}">
                <a16:creationId xmlns:a16="http://schemas.microsoft.com/office/drawing/2014/main" id="{2D75BFC8-9FE5-4CBF-B787-46EAC750B3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82"/>
          <a:stretch/>
        </p:blipFill>
        <p:spPr bwMode="auto">
          <a:xfrm>
            <a:off x="6420236" y="1818337"/>
            <a:ext cx="2288790" cy="200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0108FB96-7A3D-4508-AB58-FA39D02A4292}"/>
              </a:ext>
            </a:extLst>
          </p:cNvPr>
          <p:cNvSpPr txBox="1"/>
          <p:nvPr/>
        </p:nvSpPr>
        <p:spPr>
          <a:xfrm>
            <a:off x="4651938" y="6162630"/>
            <a:ext cx="457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000" dirty="0">
                <a:solidFill>
                  <a:schemeClr val="bg1">
                    <a:lumMod val="50000"/>
                  </a:schemeClr>
                </a:solidFill>
              </a:rPr>
              <a:t>https://h2tools.org/bestpractices/material-compatibility/hydrogen-embrittlement</a:t>
            </a:r>
          </a:p>
        </p:txBody>
      </p:sp>
    </p:spTree>
    <p:extLst>
      <p:ext uri="{BB962C8B-B14F-4D97-AF65-F5344CB8AC3E}">
        <p14:creationId xmlns:p14="http://schemas.microsoft.com/office/powerpoint/2010/main" val="3517038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9D296D52-B52A-41C0-8D55-B0F0F104A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9618" y="2881156"/>
            <a:ext cx="6012160" cy="3497354"/>
          </a:xfrm>
          <a:prstGeom prst="rect">
            <a:avLst/>
          </a:prstGeom>
        </p:spPr>
      </p:pic>
      <p:sp>
        <p:nvSpPr>
          <p:cNvPr id="37890" name="Rectangle 2">
            <a:extLst>
              <a:ext uri="{FF2B5EF4-FFF2-40B4-BE49-F238E27FC236}">
                <a16:creationId xmlns:a16="http://schemas.microsoft.com/office/drawing/2014/main" id="{59A64C1B-B252-4A98-AAB1-1038370168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4182" y="440081"/>
            <a:ext cx="8856662" cy="388937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/>
              <a:t>Vodíková křehkost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78EAB7F-7DDA-45AE-A19B-986B2421ECDB}"/>
              </a:ext>
            </a:extLst>
          </p:cNvPr>
          <p:cNvCxnSpPr/>
          <p:nvPr/>
        </p:nvCxnSpPr>
        <p:spPr>
          <a:xfrm>
            <a:off x="179388" y="98072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076" name="Picture 4">
            <a:extLst>
              <a:ext uri="{FF2B5EF4-FFF2-40B4-BE49-F238E27FC236}">
                <a16:creationId xmlns:a16="http://schemas.microsoft.com/office/drawing/2014/main" id="{91D53444-D588-492A-B8CB-28CD12FB7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29" y="2128899"/>
            <a:ext cx="4376884" cy="240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id="{EF42B30F-3752-4DEE-A41F-739F6C7FB7ED}"/>
              </a:ext>
            </a:extLst>
          </p:cNvPr>
          <p:cNvSpPr txBox="1"/>
          <p:nvPr/>
        </p:nvSpPr>
        <p:spPr>
          <a:xfrm>
            <a:off x="195116" y="1071918"/>
            <a:ext cx="85296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Mechanismy (zjednodušeně): HELP, HEDE, HID;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„Difúzní“ vs. „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trapped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 H; význam čistoty a pastí.  praxi: hlídat HV HAZ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(typ. ≤ 250–275 HV pro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sour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critical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zbytková napětí. Zkoušky: HIC/SSC, mapy tvrdosti, NDT v uzlech.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F76610E2-4E59-463E-A4AA-690E8509BF81}"/>
              </a:ext>
            </a:extLst>
          </p:cNvPr>
          <p:cNvSpPr txBox="1"/>
          <p:nvPr/>
        </p:nvSpPr>
        <p:spPr>
          <a:xfrm>
            <a:off x="11156" y="5824512"/>
            <a:ext cx="308223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000" b="0" i="0" dirty="0" err="1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Brück</a:t>
            </a:r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, S et al:. (2018). Hydrogen Embrittlement </a:t>
            </a:r>
            <a:r>
              <a:rPr lang="cs-CZ" sz="1000" b="0" i="0" dirty="0" err="1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Mechanism</a:t>
            </a:r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 in </a:t>
            </a:r>
            <a:r>
              <a:rPr lang="cs-CZ" sz="1000" b="0" i="0" dirty="0" err="1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Fatigue</a:t>
            </a:r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 </a:t>
            </a:r>
            <a:r>
              <a:rPr lang="cs-CZ" sz="1000" b="0" i="0" dirty="0" err="1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Behavior</a:t>
            </a:r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 </a:t>
            </a:r>
            <a:r>
              <a:rPr lang="cs-CZ" sz="1000" b="0" i="0" dirty="0" err="1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of</a:t>
            </a:r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 </a:t>
            </a:r>
            <a:r>
              <a:rPr lang="cs-CZ" sz="1000" b="0" i="0" dirty="0" err="1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Austenitic</a:t>
            </a:r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 and </a:t>
            </a:r>
            <a:r>
              <a:rPr lang="cs-CZ" sz="1000" b="0" i="0" dirty="0" err="1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Martensitic</a:t>
            </a:r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 </a:t>
            </a:r>
            <a:r>
              <a:rPr lang="cs-CZ" sz="1000" b="0" i="0" dirty="0" err="1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Stainless</a:t>
            </a:r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 </a:t>
            </a:r>
            <a:r>
              <a:rPr lang="cs-CZ" sz="1000" b="0" i="0" dirty="0" err="1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Steels</a:t>
            </a:r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. </a:t>
            </a:r>
            <a:r>
              <a:rPr lang="cs-CZ" sz="1000" b="0" i="1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Metals</a:t>
            </a:r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, </a:t>
            </a:r>
            <a:r>
              <a:rPr lang="cs-CZ" sz="1000" b="0" i="1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8</a:t>
            </a:r>
            <a:r>
              <a:rPr lang="cs-CZ" sz="1000" b="0" i="0" dirty="0">
                <a:solidFill>
                  <a:schemeClr val="bg1">
                    <a:lumMod val="50000"/>
                  </a:schemeClr>
                </a:solidFill>
                <a:effectLst/>
                <a:latin typeface="Helvetica Neue"/>
              </a:rPr>
              <a:t>(5), 339</a:t>
            </a:r>
            <a:endParaRPr lang="cs-CZ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503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59A64C1B-B252-4A98-AAB1-1038370168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8539" y="365176"/>
            <a:ext cx="8856662" cy="554189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/>
              <a:t>Vodík při svařování ocelí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78EAB7F-7DDA-45AE-A19B-986B2421ECDB}"/>
              </a:ext>
            </a:extLst>
          </p:cNvPr>
          <p:cNvCxnSpPr/>
          <p:nvPr/>
        </p:nvCxnSpPr>
        <p:spPr>
          <a:xfrm>
            <a:off x="179388" y="98072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EF42B30F-3752-4DEE-A41F-739F6C7FB7ED}"/>
              </a:ext>
            </a:extLst>
          </p:cNvPr>
          <p:cNvSpPr txBox="1"/>
          <p:nvPr/>
        </p:nvSpPr>
        <p:spPr>
          <a:xfrm>
            <a:off x="195116" y="1071919"/>
            <a:ext cx="86973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Nízkovodíkové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postupy (LH), předsušení přídavných materiálů, suché povrchy.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Preheat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interpass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t8/5; u GI AHSS řízení LME (režimy RSW).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Bake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-out po svařování u citlivých dílů; HV limity v HAZ; WPS/PQR s kontrolou H.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F4FCA11-79E5-4EB5-9247-2B79A0CA9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52278"/>
            <a:ext cx="4813028" cy="361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A7AE322F-83AD-4678-8720-7077FE000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028" y="2636912"/>
            <a:ext cx="3876134" cy="294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7955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59A64C1B-B252-4A98-AAB1-1038370168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284163"/>
            <a:ext cx="8856662" cy="388937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/>
              <a:t>Materiálové strategie proti vodíkové křehkosti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78EAB7F-7DDA-45AE-A19B-986B2421ECDB}"/>
              </a:ext>
            </a:extLst>
          </p:cNvPr>
          <p:cNvCxnSpPr/>
          <p:nvPr/>
        </p:nvCxnSpPr>
        <p:spPr>
          <a:xfrm>
            <a:off x="179388" y="98072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EF42B30F-3752-4DEE-A41F-739F6C7FB7ED}"/>
              </a:ext>
            </a:extLst>
          </p:cNvPr>
          <p:cNvSpPr txBox="1"/>
          <p:nvPr/>
        </p:nvSpPr>
        <p:spPr>
          <a:xfrm>
            <a:off x="195116" y="1071919"/>
            <a:ext cx="52270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HSLA/TMCP: nízký C + jemné zrno ⇒ pevnost se svařitelností a nižší HE-citlivostí.Q&amp;T: volba Ni/Mo pro prokalitelnost, temperování &gt; ~550 °C (mimo embrittlement).AHSS: preferuj TRIP/Q&amp;P (RA-engineering) pro lepší edge ductility; hlídej HAZ softening/hardening.Povrchy: nitridace (tvrdý povrch, malé zkřivení) vs. cementace (řešit RA/brušení).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8865A711-C988-426B-AFDA-916DF8DB7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2157" y="1772816"/>
            <a:ext cx="3076575" cy="230505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3E1D7E50-7F5B-4DAA-B75F-204A0AE69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4089216"/>
            <a:ext cx="4030786" cy="234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351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507412" cy="706090"/>
          </a:xfrm>
        </p:spPr>
        <p:txBody>
          <a:bodyPr/>
          <a:lstStyle/>
          <a:p>
            <a:r>
              <a:rPr lang="cs-CZ" sz="3200" dirty="0"/>
              <a:t>Termomechanicky zpracované a dvoufázové oceli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68760"/>
            <a:ext cx="5122912" cy="5184576"/>
          </a:xfrm>
        </p:spPr>
        <p:txBody>
          <a:bodyPr/>
          <a:lstStyle/>
          <a:p>
            <a:pPr marL="165100" indent="-165100"/>
            <a:r>
              <a:rPr lang="cs-CZ" sz="2000" b="1" dirty="0"/>
              <a:t>HSLA</a:t>
            </a:r>
            <a:r>
              <a:rPr lang="cs-CZ" sz="2000" dirty="0"/>
              <a:t> – </a:t>
            </a:r>
            <a:r>
              <a:rPr lang="cs-CZ" sz="2000" dirty="0" err="1"/>
              <a:t>high</a:t>
            </a:r>
            <a:r>
              <a:rPr lang="cs-CZ" sz="2000" dirty="0"/>
              <a:t> </a:t>
            </a:r>
            <a:r>
              <a:rPr lang="cs-CZ" sz="2000" dirty="0" err="1"/>
              <a:t>strength</a:t>
            </a:r>
            <a:r>
              <a:rPr lang="cs-CZ" sz="2000" dirty="0"/>
              <a:t> </a:t>
            </a:r>
            <a:r>
              <a:rPr lang="cs-CZ" sz="2000" dirty="0" err="1"/>
              <a:t>low</a:t>
            </a:r>
            <a:r>
              <a:rPr lang="cs-CZ" sz="2000" dirty="0"/>
              <a:t> </a:t>
            </a:r>
            <a:r>
              <a:rPr lang="cs-CZ" sz="2000" dirty="0" err="1"/>
              <a:t>alloyed</a:t>
            </a:r>
            <a:r>
              <a:rPr lang="cs-CZ" sz="2000" dirty="0"/>
              <a:t> </a:t>
            </a:r>
            <a:r>
              <a:rPr lang="cs-CZ" sz="2000" dirty="0" err="1"/>
              <a:t>steels</a:t>
            </a:r>
            <a:endParaRPr lang="cs-CZ" sz="2000" dirty="0"/>
          </a:p>
          <a:p>
            <a:pPr marL="565150" lvl="1" indent="-165100"/>
            <a:r>
              <a:rPr lang="cs-CZ" sz="1600" dirty="0"/>
              <a:t> pracují s zjemněním zrna, přítomností jemných precipitátů (Nb, V –N) a deformačním zpevněním</a:t>
            </a:r>
          </a:p>
          <a:p>
            <a:pPr marL="565150" lvl="1" indent="-165100"/>
            <a:endParaRPr lang="cs-CZ" sz="1600" dirty="0"/>
          </a:p>
          <a:p>
            <a:pPr marL="165100" indent="-165100"/>
            <a:r>
              <a:rPr lang="cs-CZ" sz="2000" b="1" dirty="0"/>
              <a:t>Dvoufázové oceli </a:t>
            </a:r>
            <a:r>
              <a:rPr lang="cs-CZ" sz="2000" dirty="0"/>
              <a:t>pracují s mikrostrukturou ve které došlo je k částečné transformaci</a:t>
            </a:r>
          </a:p>
          <a:p>
            <a:pPr marL="565150" lvl="1" indent="-165100"/>
            <a:r>
              <a:rPr lang="cs-CZ" sz="1600" b="1" dirty="0" err="1"/>
              <a:t>dual</a:t>
            </a:r>
            <a:r>
              <a:rPr lang="cs-CZ" sz="1600" b="1" dirty="0"/>
              <a:t> </a:t>
            </a:r>
            <a:r>
              <a:rPr lang="cs-CZ" sz="1600" b="1" dirty="0" err="1"/>
              <a:t>phase</a:t>
            </a:r>
            <a:r>
              <a:rPr lang="cs-CZ" sz="1600" b="1" dirty="0"/>
              <a:t> (</a:t>
            </a:r>
            <a:r>
              <a:rPr lang="cs-CZ" sz="1600" dirty="0"/>
              <a:t>M+F)</a:t>
            </a:r>
            <a:r>
              <a:rPr lang="cs-CZ" sz="1600" b="1" dirty="0"/>
              <a:t> </a:t>
            </a:r>
            <a:r>
              <a:rPr lang="cs-CZ" sz="1600" dirty="0"/>
              <a:t>mají nízkou Re, výrazné zpevnění, pevnost a plasticitu</a:t>
            </a:r>
          </a:p>
          <a:p>
            <a:pPr marL="565150" lvl="1" indent="-165100"/>
            <a:r>
              <a:rPr lang="cs-CZ" sz="1600" b="1" dirty="0"/>
              <a:t>TRIP</a:t>
            </a:r>
            <a:r>
              <a:rPr lang="cs-CZ" sz="1600" dirty="0"/>
              <a:t>  -(F+B+A) Zbytkový austenit transformuje na M a dodává plasticitu a zároveň pevný</a:t>
            </a:r>
          </a:p>
          <a:p>
            <a:pPr marL="565150" lvl="1" indent="-165100"/>
            <a:r>
              <a:rPr lang="cs-CZ" sz="1600" b="1" dirty="0"/>
              <a:t>TWIP</a:t>
            </a:r>
            <a:r>
              <a:rPr lang="cs-CZ" sz="1600" dirty="0"/>
              <a:t> – (A) Mn stabilizovaný austenit </a:t>
            </a:r>
            <a:r>
              <a:rPr lang="cs-CZ" sz="1600" dirty="0" err="1"/>
              <a:t>dvojčatuje</a:t>
            </a:r>
            <a:r>
              <a:rPr lang="cs-CZ" sz="1600" dirty="0"/>
              <a:t>, dosahuje </a:t>
            </a:r>
            <a:r>
              <a:rPr lang="cs-CZ" sz="1600" dirty="0" err="1"/>
              <a:t>Rm</a:t>
            </a:r>
            <a:r>
              <a:rPr lang="cs-CZ" sz="1600" dirty="0"/>
              <a:t> 1100MPa a </a:t>
            </a:r>
            <a:r>
              <a:rPr lang="cs-CZ" sz="1600" dirty="0" err="1"/>
              <a:t>A</a:t>
            </a:r>
            <a:r>
              <a:rPr lang="cs-CZ" sz="1600" dirty="0"/>
              <a:t> 95%</a:t>
            </a:r>
          </a:p>
          <a:p>
            <a:pPr marL="565150" lvl="1" indent="-165100"/>
            <a:r>
              <a:rPr lang="cs-CZ" sz="1600" b="1" dirty="0"/>
              <a:t>QP</a:t>
            </a:r>
            <a:r>
              <a:rPr lang="cs-CZ" sz="1600" dirty="0"/>
              <a:t> – (M+A)  Zbytkový austenit nasycený uhlíkem dodává plasticitu, pevná ocel a stále významná tažnost</a:t>
            </a:r>
          </a:p>
          <a:p>
            <a:pPr marL="565150" lvl="1" indent="-165100"/>
            <a:r>
              <a:rPr lang="cs-CZ" sz="1600" dirty="0"/>
              <a:t> +Asi šest dalších, různě složitě kombinujících stabilní/metastabilní Fe fáze</a:t>
            </a:r>
          </a:p>
          <a:p>
            <a:pPr marL="565150" lvl="1" indent="-165100"/>
            <a:endParaRPr lang="cs-CZ" sz="1600" dirty="0"/>
          </a:p>
          <a:p>
            <a:pPr marL="565150" lvl="1" indent="-165100"/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3151" t="4864" r="20930" b="9834"/>
          <a:stretch/>
        </p:blipFill>
        <p:spPr>
          <a:xfrm>
            <a:off x="5508104" y="1057612"/>
            <a:ext cx="3312368" cy="2610926"/>
          </a:xfrm>
          <a:prstGeom prst="rect">
            <a:avLst/>
          </a:prstGeom>
        </p:spPr>
      </p:pic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178EAB7F-7DDA-45AE-A19B-986B2421ECDB}"/>
              </a:ext>
            </a:extLst>
          </p:cNvPr>
          <p:cNvCxnSpPr/>
          <p:nvPr/>
        </p:nvCxnSpPr>
        <p:spPr>
          <a:xfrm>
            <a:off x="179388" y="98072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Obrázek 6">
            <a:extLst>
              <a:ext uri="{FF2B5EF4-FFF2-40B4-BE49-F238E27FC236}">
                <a16:creationId xmlns:a16="http://schemas.microsoft.com/office/drawing/2014/main" id="{7B858750-2E88-477B-BA1F-2A296AFD2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0289" y="4149080"/>
            <a:ext cx="3607998" cy="2072443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695AA21D-6657-4FD1-8CEF-0FE7E0D54201}"/>
              </a:ext>
            </a:extLst>
          </p:cNvPr>
          <p:cNvSpPr txBox="1"/>
          <p:nvPr/>
        </p:nvSpPr>
        <p:spPr>
          <a:xfrm>
            <a:off x="6012160" y="3620001"/>
            <a:ext cx="33123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TAMURA, </a:t>
            </a:r>
            <a:r>
              <a:rPr lang="cs-CZ" sz="800" b="0" i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eta</a:t>
            </a:r>
            <a:r>
              <a:rPr lang="cs-CZ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al  </a:t>
            </a:r>
            <a:r>
              <a:rPr lang="cs-CZ" sz="800" b="0" i="1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Thermomechanical</a:t>
            </a:r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sz="800" b="0" i="1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processing</a:t>
            </a:r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sz="800" b="0" i="1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of</a:t>
            </a:r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sz="800" b="0" i="1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high-strength</a:t>
            </a:r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sz="800" b="0" i="1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low-alloy</a:t>
            </a:r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sz="800" b="0" i="1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steels</a:t>
            </a:r>
            <a:r>
              <a:rPr lang="cs-CZ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cs-CZ" sz="800" b="0" i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Butterworth-Heinemann</a:t>
            </a:r>
            <a:r>
              <a:rPr lang="cs-CZ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, 2013.</a:t>
            </a:r>
            <a:endParaRPr lang="cs-CZ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6932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>
            <a:extLst>
              <a:ext uri="{FF2B5EF4-FFF2-40B4-BE49-F238E27FC236}">
                <a16:creationId xmlns:a16="http://schemas.microsoft.com/office/drawing/2014/main" id="{3F903A1A-C875-4A78-87CB-F0F582C766E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06375" y="296863"/>
            <a:ext cx="8856663" cy="3889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2800" dirty="0"/>
              <a:t>Skupiny konstrukčních ocelí dle použití </a:t>
            </a:r>
          </a:p>
        </p:txBody>
      </p:sp>
      <p:sp>
        <p:nvSpPr>
          <p:cNvPr id="24579" name="Zástupný symbol pro číslo snímku 5">
            <a:extLst>
              <a:ext uri="{FF2B5EF4-FFF2-40B4-BE49-F238E27FC236}">
                <a16:creationId xmlns:a16="http://schemas.microsoft.com/office/drawing/2014/main" id="{7D508B9D-3DC7-4313-9323-43C8D4EB2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53105-6910-4C9C-874D-0640C47413A0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AE113890-A1DE-4EEA-B695-E1306AE6CF07}"/>
              </a:ext>
            </a:extLst>
          </p:cNvPr>
          <p:cNvCxnSpPr/>
          <p:nvPr/>
        </p:nvCxnSpPr>
        <p:spPr>
          <a:xfrm>
            <a:off x="234950" y="80168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Obrázek 7">
            <a:extLst>
              <a:ext uri="{FF2B5EF4-FFF2-40B4-BE49-F238E27FC236}">
                <a16:creationId xmlns:a16="http://schemas.microsoft.com/office/drawing/2014/main" id="{65F09CD4-AD8F-48BC-BC1D-1B382FE6C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700808"/>
            <a:ext cx="6768752" cy="405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6649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907208A4-3C1D-4C2B-A45B-4A76CC389BC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4313" y="303213"/>
            <a:ext cx="8856662" cy="38893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4000" dirty="0"/>
              <a:t>Oceli k cementování </a:t>
            </a:r>
            <a:r>
              <a:rPr lang="cs-CZ" altLang="cs-CZ" sz="3200" dirty="0"/>
              <a:t>(ČSN EN 10 084)</a:t>
            </a:r>
          </a:p>
        </p:txBody>
      </p:sp>
      <p:sp>
        <p:nvSpPr>
          <p:cNvPr id="36867" name="Zástupný symbol pro číslo snímku 5">
            <a:extLst>
              <a:ext uri="{FF2B5EF4-FFF2-40B4-BE49-F238E27FC236}">
                <a16:creationId xmlns:a16="http://schemas.microsoft.com/office/drawing/2014/main" id="{88BC30CA-26D2-4ACA-95F5-6E7707190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B3A339-ADBA-430C-BB34-8230A5B0D8CB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8436" name="Text Box 3">
            <a:extLst>
              <a:ext uri="{FF2B5EF4-FFF2-40B4-BE49-F238E27FC236}">
                <a16:creationId xmlns:a16="http://schemas.microsoft.com/office/drawing/2014/main" id="{FBC1790A-E854-4BE6-95B6-2E787D4A2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88" y="962025"/>
            <a:ext cx="885507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61950" marR="0" lvl="0" indent="-361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Charakteristika ocelí</a:t>
            </a:r>
          </a:p>
          <a:p>
            <a:pPr marL="361950" marR="0" lvl="0" indent="-36195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jsou určeny k výrobě strojních součástí nebo součástí dopravních prostředků s cementovanými činnými plochami</a:t>
            </a:r>
          </a:p>
          <a:p>
            <a:pPr marL="361950" marR="0" lvl="0" indent="-361950" algn="just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mají nízký obsah uhlíku</a:t>
            </a:r>
          </a:p>
          <a:p>
            <a:pPr marL="361950" marR="0" lvl="0" indent="-361950" algn="just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 cementování se kalí a nízkoteplotně popouští</a:t>
            </a:r>
          </a:p>
          <a:p>
            <a:pPr marL="361950" marR="0" lvl="0" indent="-361950" algn="just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 TZ mají díly vysokou tvrdost povrchové vrstvy a houževnaté jádro</a:t>
            </a:r>
          </a:p>
          <a:p>
            <a:pPr marL="361950" marR="0" lvl="0" indent="-361950" algn="l" defTabSz="914400" rtl="0" eaLnBrk="1" fontAlgn="base" latinLnBrk="0" hangingPunct="1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Prokalitelnost</a:t>
            </a:r>
          </a:p>
          <a:p>
            <a:pPr marL="361950" marR="0" lvl="0" indent="-36195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 uhlíkových ocelí se prokalitelnost nezaručuje</a:t>
            </a:r>
          </a:p>
          <a:p>
            <a:pPr marL="361950" marR="0" lvl="0" indent="-36195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legované oceli se dodávají bez nebo se zárukou prokalitelnosti</a:t>
            </a:r>
          </a:p>
          <a:p>
            <a:pPr marL="361950" marR="0" lvl="0" indent="-36195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None/>
              <a:tabLst/>
              <a:defRPr/>
            </a:pPr>
            <a:r>
              <a:rPr kumimoji="0" lang="cs-CZ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(uvádí se minimální a maximální zaručované hodnoty tvrdosti v jednotkách HRC v závislosti na vzdálenosti od plochy kaleného čela čelní zkoušky prokalitelnosti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zkouška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Jominiho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</a:p>
          <a:p>
            <a:pPr marL="361950" marR="0" lvl="0" indent="-361950" algn="l" defTabSz="914400" rtl="0" eaLnBrk="1" fontAlgn="base" latinLnBrk="0" hangingPunct="1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Velikost zrna</a:t>
            </a:r>
          </a:p>
          <a:p>
            <a:pPr marL="361950" marR="0" lvl="0" indent="-36195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oceli musí být jemnozrnné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361950" marR="0" lvl="0" indent="-361950" algn="l" defTabSz="914400" rtl="0" eaLnBrk="1" fontAlgn="base" latinLnBrk="0" hangingPunct="1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Čistota oceli : </a:t>
            </a:r>
          </a:p>
          <a:p>
            <a:pPr marL="361950" marR="0" lvl="0" indent="-36195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ocel musí vykazovat stupeň čistoty odpovídající jakosti ušlechtilé oceli (přítomnost sulfidů, oxidů, silikátů, nitridů po př. hlinitanů) </a:t>
            </a: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282D413D-66EA-47D6-AEA2-5FF0C8148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5727700"/>
            <a:ext cx="83518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Volba oceli je závislá na požadované tvrdosti cementační  vrstvy a pevnosti a houževnatosti jádra součásti po tepelném zpracování</a:t>
            </a:r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81E81D65-8710-4062-9AA5-979AB49BF987}"/>
              </a:ext>
            </a:extLst>
          </p:cNvPr>
          <p:cNvCxnSpPr/>
          <p:nvPr/>
        </p:nvCxnSpPr>
        <p:spPr>
          <a:xfrm>
            <a:off x="234950" y="80168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41D9AE15-AE42-4978-91F8-ABA58A9539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80975" y="412750"/>
            <a:ext cx="8856663" cy="38893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2400" b="1"/>
              <a:t>Oceli k cementování</a:t>
            </a:r>
            <a:endParaRPr lang="cs-CZ" altLang="cs-CZ" sz="1800"/>
          </a:p>
        </p:txBody>
      </p:sp>
      <p:sp>
        <p:nvSpPr>
          <p:cNvPr id="38915" name="Zástupný symbol pro číslo snímku 5">
            <a:extLst>
              <a:ext uri="{FF2B5EF4-FFF2-40B4-BE49-F238E27FC236}">
                <a16:creationId xmlns:a16="http://schemas.microsoft.com/office/drawing/2014/main" id="{7A46F674-DFA2-40BC-A4C1-B8047C537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597C90-B8B7-43FE-9411-A567B0BF526F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B1C57B91-13E3-40A9-9DC7-0C43A1DB0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1" y="814467"/>
            <a:ext cx="878522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9875" indent="-269875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Nelegované (uhlíkové) oceli</a:t>
            </a:r>
          </a:p>
          <a:p>
            <a:pPr marL="269875" marR="0" lvl="0" indent="-269875" algn="l" defTabSz="914400" rtl="0" eaLnBrk="1" fontAlgn="base" latinLnBrk="0" hangingPunct="1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cs-CZ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max</a:t>
            </a:r>
            <a:r>
              <a:rPr kumimoji="0" lang="cs-CZ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od 0,14 do 0,24%</a:t>
            </a:r>
          </a:p>
          <a:p>
            <a:pPr marL="269875" marR="0" lvl="0" indent="-269875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použitelné pro méně namáhané a méně rozměrné součásti</a:t>
            </a:r>
          </a:p>
          <a:p>
            <a:pPr marL="269875" marR="0" lvl="0" indent="-269875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malá prokalitelnost, nižší </a:t>
            </a:r>
            <a:r>
              <a:rPr kumimoji="0" lang="cs-CZ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cs-CZ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jádra, nesnáší větší měrné tlaky</a:t>
            </a:r>
          </a:p>
          <a:p>
            <a:pPr marL="269875" marR="0" lvl="0" indent="-269875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kalí se do vody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→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velké vnitřní pnutí, nerovnoměrná tvrdost povrchové vrstvy</a:t>
            </a:r>
          </a:p>
        </p:txBody>
      </p:sp>
      <p:sp>
        <p:nvSpPr>
          <p:cNvPr id="19461" name="Rectangle 4">
            <a:extLst>
              <a:ext uri="{FF2B5EF4-FFF2-40B4-BE49-F238E27FC236}">
                <a16:creationId xmlns:a16="http://schemas.microsoft.com/office/drawing/2014/main" id="{B59E6F97-9F19-4019-BAE7-6AA97379F3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200354"/>
            <a:ext cx="8770938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Legované cementační oceli</a:t>
            </a:r>
          </a:p>
          <a:p>
            <a:pPr marL="360363" marR="0" lvl="0" indent="-360363" algn="l" defTabSz="914400" rtl="0" eaLnBrk="1" fontAlgn="base" latinLnBrk="0" hangingPunct="1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vyšší pevnost a houževnatost jádra</a:t>
            </a:r>
          </a:p>
          <a:p>
            <a:pPr marL="360363" marR="0" lvl="0" indent="-360363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větší prokalitelnost, větší tvrdost a odolnost proti opotřebení</a:t>
            </a:r>
          </a:p>
          <a:p>
            <a:pPr marL="360363" marR="0" lvl="0" indent="-360363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používají se pro součásti větších průřezů a pro součásti tvarově složité</a:t>
            </a:r>
          </a:p>
          <a:p>
            <a:pPr marL="360363" marR="0" lvl="0" indent="-360363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kalí se převážně do oleje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→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nižší vnitřní pnutí</a:t>
            </a:r>
          </a:p>
        </p:txBody>
      </p:sp>
      <p:sp>
        <p:nvSpPr>
          <p:cNvPr id="19462" name="Text Box 5">
            <a:extLst>
              <a:ext uri="{FF2B5EF4-FFF2-40B4-BE49-F238E27FC236}">
                <a16:creationId xmlns:a16="http://schemas.microsoft.com/office/drawing/2014/main" id="{38CE2A81-31B7-4F07-8768-5F7B51D9C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894" y="3568392"/>
            <a:ext cx="866775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Oceli </a:t>
            </a:r>
            <a:r>
              <a:rPr kumimoji="0" lang="cs-CZ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</a:t>
            </a:r>
            <a:r>
              <a:rPr kumimoji="0" lang="cs-CZ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 </a:t>
            </a:r>
            <a:r>
              <a:rPr kumimoji="0" lang="cs-CZ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</a:t>
            </a:r>
            <a:r>
              <a:rPr kumimoji="0" lang="cs-CZ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 </a:t>
            </a:r>
            <a:r>
              <a:rPr kumimoji="0" lang="cs-CZ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Mn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 středně namáhané cementované součásti;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Cr-Mn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oceli patří  k nejpoužívanějším a nejúsporněji legovaným; jsou citlivé na přehřátí (hrubnutí zrna) a oba typy jsou náchylné k popouštěcí křehkosti; kalí se do vody  nebo do oleje</a:t>
            </a:r>
          </a:p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Oceli </a:t>
            </a:r>
            <a:r>
              <a:rPr kumimoji="0" lang="cs-CZ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</a:t>
            </a:r>
            <a:r>
              <a:rPr kumimoji="0" lang="cs-CZ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cs-CZ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Mn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mikrolegované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 nebo Ti +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Zr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jsou jemnozrnné cementační oceli</a:t>
            </a:r>
          </a:p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Oceli </a:t>
            </a:r>
            <a:r>
              <a:rPr kumimoji="0" lang="cs-CZ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</a:t>
            </a:r>
            <a:r>
              <a:rPr kumimoji="0" lang="cs-CZ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Ni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přísada Ni výrazně zvyšuje prokalitelnost, (kalí se do oleje nebo i na vzduchu); necitlivé na přehřátí; přidání 0,5%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vede k potlačení sklonu k popouštěcí křehkosti; použití: čepy řízení, křížové klouby motorových vozidel</a:t>
            </a:r>
          </a:p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Oceli </a:t>
            </a:r>
            <a:r>
              <a:rPr kumimoji="0" lang="cs-CZ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 – </a:t>
            </a:r>
            <a:r>
              <a:rPr kumimoji="0" lang="cs-CZ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</a:t>
            </a:r>
            <a:r>
              <a:rPr kumimoji="0" lang="cs-CZ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 </a:t>
            </a:r>
            <a:r>
              <a:rPr kumimoji="0" lang="cs-CZ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příp.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 – </a:t>
            </a:r>
            <a:r>
              <a:rPr kumimoji="0" lang="cs-CZ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</a:t>
            </a:r>
            <a:r>
              <a:rPr kumimoji="0" lang="cs-CZ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W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jsou nejjakostnější cementační oceli, kalí se na vzduchu nebo do oleje, </a:t>
            </a:r>
            <a:r>
              <a:rPr kumimoji="0" lang="cs-CZ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cs-CZ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cs-CZ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jádra až 1300 MPa, nárazová práce až 100 J, vhodná i k zušlechťování</a:t>
            </a:r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8C03BA07-40B8-4573-AAC1-D55628026841}"/>
              </a:ext>
            </a:extLst>
          </p:cNvPr>
          <p:cNvCxnSpPr/>
          <p:nvPr/>
        </p:nvCxnSpPr>
        <p:spPr>
          <a:xfrm>
            <a:off x="234950" y="80168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0FD35577-7554-40CC-9CC4-C5888766C08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188913"/>
            <a:ext cx="8713787" cy="388937"/>
          </a:xfrm>
          <a:solidFill>
            <a:srgbClr val="DDDDDD"/>
          </a:solidFill>
        </p:spPr>
        <p:txBody>
          <a:bodyPr lIns="0" tIns="0" rIns="0" bIns="0"/>
          <a:lstStyle/>
          <a:p>
            <a:pPr eaLnBrk="1" hangingPunct="1"/>
            <a:r>
              <a:rPr lang="cs-CZ" altLang="cs-CZ" sz="2400" b="1"/>
              <a:t>Ukázka materiálového listu oceli </a:t>
            </a:r>
            <a:r>
              <a:rPr lang="cs-CZ" altLang="cs-CZ" sz="2400" b="1">
                <a:solidFill>
                  <a:schemeClr val="accent2"/>
                </a:solidFill>
              </a:rPr>
              <a:t>C15E</a:t>
            </a:r>
            <a:r>
              <a:rPr lang="cs-CZ" altLang="cs-CZ" sz="2400" b="1"/>
              <a:t> (12 023)</a:t>
            </a:r>
          </a:p>
        </p:txBody>
      </p:sp>
      <p:sp>
        <p:nvSpPr>
          <p:cNvPr id="43011" name="Zástupný symbol pro číslo snímku 5">
            <a:extLst>
              <a:ext uri="{FF2B5EF4-FFF2-40B4-BE49-F238E27FC236}">
                <a16:creationId xmlns:a16="http://schemas.microsoft.com/office/drawing/2014/main" id="{C41A6507-EFDE-439C-9A02-A506BCB15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E934C4-DDF6-4FFC-8E57-A97C84495D97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012" name="Text Box 3">
            <a:extLst>
              <a:ext uri="{FF2B5EF4-FFF2-40B4-BE49-F238E27FC236}">
                <a16:creationId xmlns:a16="http://schemas.microsoft.com/office/drawing/2014/main" id="{A6FDEED2-0818-43EF-9E43-B41E0F049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08050"/>
            <a:ext cx="79930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3013" name="Picture 4">
            <a:extLst>
              <a:ext uri="{FF2B5EF4-FFF2-40B4-BE49-F238E27FC236}">
                <a16:creationId xmlns:a16="http://schemas.microsoft.com/office/drawing/2014/main" id="{CC5F93C5-DA09-443A-9FCF-2858EF247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4505325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5">
            <a:extLst>
              <a:ext uri="{FF2B5EF4-FFF2-40B4-BE49-F238E27FC236}">
                <a16:creationId xmlns:a16="http://schemas.microsoft.com/office/drawing/2014/main" id="{0F38F635-98ED-4D2B-B863-474A7BD4F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692150"/>
            <a:ext cx="4608512" cy="573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D0E5D4-DA9F-4C3E-ACD0-476FD24C8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3"/>
          </a:xfrm>
        </p:spPr>
        <p:txBody>
          <a:bodyPr/>
          <a:lstStyle/>
          <a:p>
            <a:r>
              <a:rPr lang="cs-CZ" sz="4000" dirty="0"/>
              <a:t>Obsah přednášky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076EF4A-BE93-449E-972C-DBD842150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Požadavky na konstrukční oceli, jejich konflikty, řešení konfliktů</a:t>
            </a:r>
          </a:p>
          <a:p>
            <a:r>
              <a:rPr lang="cs-CZ" dirty="0"/>
              <a:t>Potenciální degradační jevy na konstrukčních ocelích a jejich eliminace</a:t>
            </a:r>
          </a:p>
          <a:p>
            <a:r>
              <a:rPr lang="cs-CZ" dirty="0"/>
              <a:t>Jednotlivé významné skupiny konstrukčních ocelí, jejich typické složení, tepelné zpracování a mikrostruktura a dosahované vlastnosti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EAD7ACB-DFC4-4009-96D3-566A762F4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A800312F-131F-4B92-BD85-5ADD7CDAC790}"/>
              </a:ext>
            </a:extLst>
          </p:cNvPr>
          <p:cNvCxnSpPr/>
          <p:nvPr/>
        </p:nvCxnSpPr>
        <p:spPr>
          <a:xfrm>
            <a:off x="250825" y="1125538"/>
            <a:ext cx="8531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Rectangle 3">
            <a:extLst>
              <a:ext uri="{FF2B5EF4-FFF2-40B4-BE49-F238E27FC236}">
                <a16:creationId xmlns:a16="http://schemas.microsoft.com/office/drawing/2014/main" id="{AB790B6E-F33A-4FB2-8392-674A5B93D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029" y="4149080"/>
            <a:ext cx="7921625" cy="14763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63" indent="-271463" algn="l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cs-CZ" altLang="cs-CZ" sz="14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Základní literatura</a:t>
            </a:r>
          </a:p>
          <a:p>
            <a:pPr marL="271463" indent="-271463" algn="l" eaLnBrk="1" hangingPunct="1">
              <a:spcBef>
                <a:spcPts val="0"/>
              </a:spcBef>
              <a:defRPr/>
            </a:pPr>
            <a:r>
              <a:rPr lang="cs-CZ" altLang="cs-CZ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Ptáček, L. a kol.: Nauka o materiálu II</a:t>
            </a:r>
          </a:p>
          <a:p>
            <a:pPr marL="271463" indent="-271463" algn="l" eaLnBrk="1" hangingPunct="1">
              <a:spcBef>
                <a:spcPts val="0"/>
              </a:spcBef>
              <a:defRPr/>
            </a:pPr>
            <a:endParaRPr lang="cs-CZ" altLang="cs-CZ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1463" indent="-271463" algn="l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cs-CZ" altLang="cs-CZ" sz="14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Doporučené :</a:t>
            </a:r>
          </a:p>
          <a:p>
            <a:pPr marL="271463" indent="-271463" algn="l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cs-CZ" altLang="cs-CZ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Bhadeshhia</a:t>
            </a:r>
            <a:r>
              <a:rPr lang="cs-CZ" altLang="cs-CZ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cs-CZ" altLang="cs-CZ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Steels</a:t>
            </a:r>
            <a:r>
              <a:rPr lang="cs-CZ" altLang="cs-CZ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cs-CZ" altLang="cs-CZ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Microstructure</a:t>
            </a:r>
            <a:r>
              <a:rPr lang="cs-CZ" altLang="cs-CZ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cs-CZ" altLang="cs-CZ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properties</a:t>
            </a:r>
            <a:endParaRPr lang="cs-CZ" altLang="cs-CZ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1463" indent="-271463" algn="l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cs-CZ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Krauss</a:t>
            </a:r>
            <a:r>
              <a:rPr lang="cs-CZ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S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eels</a:t>
            </a:r>
            <a:r>
              <a:rPr lang="cs-CZ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processing, structure, and performance</a:t>
            </a:r>
            <a:endParaRPr lang="cs-CZ" altLang="cs-CZ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1463" indent="-271463" algn="l" eaLnBrk="1" hangingPunct="1">
              <a:spcBef>
                <a:spcPts val="0"/>
              </a:spcBef>
              <a:defRPr/>
            </a:pPr>
            <a:r>
              <a:rPr lang="cs-CZ" altLang="cs-CZ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Callister</a:t>
            </a:r>
            <a:r>
              <a:rPr lang="cs-CZ" altLang="cs-CZ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cs-CZ" altLang="cs-CZ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Materials</a:t>
            </a:r>
            <a:r>
              <a:rPr lang="cs-CZ" altLang="cs-CZ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Science and </a:t>
            </a:r>
            <a:r>
              <a:rPr lang="cs-CZ" altLang="cs-CZ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Engineering</a:t>
            </a:r>
            <a:r>
              <a:rPr lang="cs-CZ" altLang="cs-CZ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 An </a:t>
            </a:r>
            <a:r>
              <a:rPr lang="cs-CZ" altLang="cs-CZ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Introduction</a:t>
            </a:r>
            <a:endParaRPr lang="cs-CZ" altLang="cs-CZ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115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E7788002-F3B5-4650-A950-F77EC5E3731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188913"/>
            <a:ext cx="8856662" cy="388937"/>
          </a:xfrm>
          <a:solidFill>
            <a:srgbClr val="DDDDDD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2400" b="1"/>
              <a:t>Ukázka materiálového listu oceli </a:t>
            </a:r>
            <a:r>
              <a:rPr lang="cs-CZ" altLang="cs-CZ" sz="2400" b="1">
                <a:solidFill>
                  <a:schemeClr val="accent2"/>
                </a:solidFill>
              </a:rPr>
              <a:t>16MnCr5</a:t>
            </a:r>
            <a:r>
              <a:rPr lang="cs-CZ" altLang="cs-CZ" sz="2400" b="1"/>
              <a:t> (14 220)</a:t>
            </a:r>
          </a:p>
        </p:txBody>
      </p:sp>
      <p:sp>
        <p:nvSpPr>
          <p:cNvPr id="45059" name="Zástupný symbol pro číslo snímku 5">
            <a:extLst>
              <a:ext uri="{FF2B5EF4-FFF2-40B4-BE49-F238E27FC236}">
                <a16:creationId xmlns:a16="http://schemas.microsoft.com/office/drawing/2014/main" id="{1CFE8D4A-7F2C-44C8-9FDB-1207C533B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417BC3-B4BE-42F8-8819-4382EAC6A3B1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060" name="Text Box 3">
            <a:extLst>
              <a:ext uri="{FF2B5EF4-FFF2-40B4-BE49-F238E27FC236}">
                <a16:creationId xmlns:a16="http://schemas.microsoft.com/office/drawing/2014/main" id="{78A2E1B7-8E80-462D-93FE-19E7446D4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908050"/>
            <a:ext cx="79930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5061" name="Picture 4">
            <a:extLst>
              <a:ext uri="{FF2B5EF4-FFF2-40B4-BE49-F238E27FC236}">
                <a16:creationId xmlns:a16="http://schemas.microsoft.com/office/drawing/2014/main" id="{F9498AB3-1FB2-4642-B68E-4A489962B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4589463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5">
            <a:extLst>
              <a:ext uri="{FF2B5EF4-FFF2-40B4-BE49-F238E27FC236}">
                <a16:creationId xmlns:a16="http://schemas.microsoft.com/office/drawing/2014/main" id="{8D333118-1688-4A41-841C-166BE9323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0" y="692150"/>
            <a:ext cx="4584700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A05864F3-83F8-406A-86A7-56F004A39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/>
              <a:t>Cementování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E0C3E8B9-CEF1-4D75-8C18-7D4147B6E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8800"/>
            <a:ext cx="836295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cs-CZ" sz="2800"/>
              <a:t>Difúzní sycení povrchu uhlíkem za zvýšené teploty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cs-CZ" sz="2800"/>
              <a:t>K cementov</a:t>
            </a:r>
            <a:r>
              <a:rPr lang="cs-CZ" altLang="cs-CZ" sz="2800"/>
              <a:t>ání se používají oceli s nízkým obsahem uhlíku (</a:t>
            </a:r>
            <a:r>
              <a:rPr lang="en-US" altLang="cs-CZ" sz="2800">
                <a:cs typeface="Times New Roman" panose="02020603050405020304" pitchFamily="18" charset="0"/>
              </a:rPr>
              <a:t>&lt;</a:t>
            </a:r>
            <a:r>
              <a:rPr lang="cs-CZ" altLang="cs-CZ" sz="2800">
                <a:cs typeface="Times New Roman" panose="02020603050405020304" pitchFamily="18" charset="0"/>
              </a:rPr>
              <a:t> </a:t>
            </a:r>
            <a:r>
              <a:rPr lang="cs-CZ" altLang="cs-CZ" sz="2800"/>
              <a:t>0,25</a:t>
            </a:r>
            <a:r>
              <a:rPr lang="en-US" altLang="cs-CZ" sz="2800"/>
              <a:t> hm. %</a:t>
            </a:r>
            <a:r>
              <a:rPr lang="cs-CZ" altLang="cs-CZ" sz="280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cs-CZ" sz="2800"/>
              <a:t>Obvyklý rozsah cementačních teplot je 850 – 950 °C</a:t>
            </a:r>
          </a:p>
          <a:p>
            <a:pPr eaLnBrk="1" hangingPunct="1">
              <a:lnSpc>
                <a:spcPct val="90000"/>
              </a:lnSpc>
            </a:pPr>
            <a:r>
              <a:rPr lang="cs-CZ" altLang="cs-CZ" sz="2800"/>
              <a:t>Požadované vlastnosti cementované součásti se získají až tepelným zpracováním</a:t>
            </a:r>
            <a:endParaRPr lang="en-US" altLang="cs-CZ" sz="2800"/>
          </a:p>
          <a:p>
            <a:pPr eaLnBrk="1" hangingPunct="1">
              <a:lnSpc>
                <a:spcPct val="90000"/>
              </a:lnSpc>
            </a:pPr>
            <a:r>
              <a:rPr lang="en-US" altLang="cs-CZ" sz="2800"/>
              <a:t>Tvrdost </a:t>
            </a:r>
            <a:r>
              <a:rPr lang="cs-CZ" altLang="cs-CZ" sz="2800"/>
              <a:t>povrchu po cementaci dosahuje až 800 HV</a:t>
            </a:r>
          </a:p>
          <a:p>
            <a:pPr eaLnBrk="1" hangingPunct="1">
              <a:lnSpc>
                <a:spcPct val="90000"/>
              </a:lnSpc>
            </a:pPr>
            <a:r>
              <a:rPr lang="cs-CZ" altLang="cs-CZ" sz="2800"/>
              <a:t>Tloušťka cementované vrstvy se nejčastěji pohybuje v rozmezí 0,5 – 1,5 mm</a:t>
            </a:r>
          </a:p>
        </p:txBody>
      </p:sp>
      <p:cxnSp>
        <p:nvCxnSpPr>
          <p:cNvPr id="4" name="Přímá spojovací čára 6">
            <a:extLst>
              <a:ext uri="{FF2B5EF4-FFF2-40B4-BE49-F238E27FC236}">
                <a16:creationId xmlns:a16="http://schemas.microsoft.com/office/drawing/2014/main" id="{744D2A47-082C-4E96-BFFD-F7CF3A868F99}"/>
              </a:ext>
            </a:extLst>
          </p:cNvPr>
          <p:cNvCxnSpPr/>
          <p:nvPr/>
        </p:nvCxnSpPr>
        <p:spPr>
          <a:xfrm>
            <a:off x="179388" y="1196975"/>
            <a:ext cx="8785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3866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0A12FCDC-108B-4836-B447-3F53FC22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75642"/>
          </a:xfrm>
        </p:spPr>
        <p:txBody>
          <a:bodyPr>
            <a:normAutofit/>
          </a:bodyPr>
          <a:lstStyle/>
          <a:p>
            <a:pPr eaLnBrk="1" hangingPunct="1"/>
            <a:r>
              <a:rPr lang="cs-CZ" altLang="cs-CZ" sz="3600" dirty="0"/>
              <a:t>Schéma cementace v diagramu Fe-Fe</a:t>
            </a:r>
            <a:r>
              <a:rPr lang="cs-CZ" altLang="cs-CZ" sz="3600" baseline="-25000" dirty="0"/>
              <a:t>3</a:t>
            </a:r>
            <a:r>
              <a:rPr lang="cs-CZ" altLang="cs-CZ" sz="3600" dirty="0"/>
              <a:t>C</a:t>
            </a:r>
          </a:p>
        </p:txBody>
      </p:sp>
      <p:pic>
        <p:nvPicPr>
          <p:cNvPr id="32771" name="Picture 4" descr="img138">
            <a:extLst>
              <a:ext uri="{FF2B5EF4-FFF2-40B4-BE49-F238E27FC236}">
                <a16:creationId xmlns:a16="http://schemas.microsoft.com/office/drawing/2014/main" id="{DC983B59-49C6-4E0E-BD63-26DE4E7F043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664" y="1196975"/>
            <a:ext cx="5664200" cy="5053012"/>
          </a:xfrm>
          <a:noFill/>
        </p:spPr>
      </p:pic>
      <p:cxnSp>
        <p:nvCxnSpPr>
          <p:cNvPr id="4" name="Přímá spojovací čára 6">
            <a:extLst>
              <a:ext uri="{FF2B5EF4-FFF2-40B4-BE49-F238E27FC236}">
                <a16:creationId xmlns:a16="http://schemas.microsoft.com/office/drawing/2014/main" id="{ED7622F1-6D81-4940-B7F4-9D76D6DD30EF}"/>
              </a:ext>
            </a:extLst>
          </p:cNvPr>
          <p:cNvCxnSpPr/>
          <p:nvPr/>
        </p:nvCxnSpPr>
        <p:spPr>
          <a:xfrm>
            <a:off x="179388" y="1196975"/>
            <a:ext cx="8785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7891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F9387BCA-75A0-4879-BCDB-977141433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/>
              <a:t>Cementační prostředí</a:t>
            </a: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6295C728-3D39-47C1-AAEB-58E33DBFA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cs-CZ"/>
              <a:t>Pevné – sypké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cs-CZ"/>
              <a:t>dřevěné uhlí + 7 až 20% BaCO</a:t>
            </a:r>
            <a:r>
              <a:rPr lang="cs-CZ" altLang="cs-CZ" baseline="-25000"/>
              <a:t>3</a:t>
            </a:r>
            <a:r>
              <a:rPr lang="cs-CZ" altLang="cs-CZ"/>
              <a:t> 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800"/>
              <a:t>			    (NaCO</a:t>
            </a:r>
            <a:r>
              <a:rPr lang="cs-CZ" altLang="cs-CZ" sz="2800" baseline="-25000"/>
              <a:t>3</a:t>
            </a:r>
            <a:r>
              <a:rPr lang="cs-CZ" altLang="cs-CZ" sz="2800"/>
              <a:t>, CaCO</a:t>
            </a:r>
            <a:r>
              <a:rPr lang="cs-CZ" altLang="cs-CZ" sz="2800" baseline="-25000"/>
              <a:t>3</a:t>
            </a:r>
            <a:r>
              <a:rPr lang="cs-CZ" altLang="cs-CZ" sz="2800"/>
              <a:t>)</a:t>
            </a:r>
            <a:endParaRPr lang="cs-CZ" altLang="cs-CZ" sz="2800" baseline="-25000"/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cs-CZ" altLang="cs-CZ"/>
              <a:t>Kapalné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cs-CZ"/>
              <a:t>roztavené solné lázně NaCN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cs-CZ"/>
              <a:t>nebo KCN + NaCl nebo KCl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cs-CZ" altLang="cs-CZ"/>
              <a:t>Plynné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cs-CZ"/>
              <a:t>plyn CO, příp. CH</a:t>
            </a:r>
            <a:r>
              <a:rPr lang="cs-CZ" altLang="cs-CZ" baseline="-25000"/>
              <a:t>4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cs-CZ"/>
              <a:t>pece typu Monocarb</a:t>
            </a:r>
          </a:p>
        </p:txBody>
      </p:sp>
      <p:cxnSp>
        <p:nvCxnSpPr>
          <p:cNvPr id="4" name="Přímá spojovací čára 6">
            <a:extLst>
              <a:ext uri="{FF2B5EF4-FFF2-40B4-BE49-F238E27FC236}">
                <a16:creationId xmlns:a16="http://schemas.microsoft.com/office/drawing/2014/main" id="{29D068FC-F988-47AC-BF9E-A7F9E723BD62}"/>
              </a:ext>
            </a:extLst>
          </p:cNvPr>
          <p:cNvCxnSpPr/>
          <p:nvPr/>
        </p:nvCxnSpPr>
        <p:spPr>
          <a:xfrm>
            <a:off x="179388" y="1196975"/>
            <a:ext cx="8785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53154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46067CB1-A60E-4858-9086-FF7EFDCDC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/>
              <a:t>Hloubka cementované vrstvy</a:t>
            </a:r>
          </a:p>
        </p:txBody>
      </p:sp>
      <p:pic>
        <p:nvPicPr>
          <p:cNvPr id="34819" name="Picture 3" descr="img164">
            <a:extLst>
              <a:ext uri="{FF2B5EF4-FFF2-40B4-BE49-F238E27FC236}">
                <a16:creationId xmlns:a16="http://schemas.microsoft.com/office/drawing/2014/main" id="{34A17F14-9668-4C1A-9B25-BB1AFBD4C63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535" y="1656009"/>
            <a:ext cx="5422900" cy="4422775"/>
          </a:xfrm>
          <a:noFill/>
        </p:spPr>
      </p:pic>
      <p:sp>
        <p:nvSpPr>
          <p:cNvPr id="34820" name="Text Box 4">
            <a:extLst>
              <a:ext uri="{FF2B5EF4-FFF2-40B4-BE49-F238E27FC236}">
                <a16:creationId xmlns:a16="http://schemas.microsoft.com/office/drawing/2014/main" id="{B084D4DB-42E2-4098-B892-638FD1CE4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2349500"/>
            <a:ext cx="2663825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při cementování: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– v lázni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 – v plynu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 – v prášku</a:t>
            </a:r>
          </a:p>
        </p:txBody>
      </p:sp>
      <p:cxnSp>
        <p:nvCxnSpPr>
          <p:cNvPr id="5" name="Přímá spojovací čára 6">
            <a:extLst>
              <a:ext uri="{FF2B5EF4-FFF2-40B4-BE49-F238E27FC236}">
                <a16:creationId xmlns:a16="http://schemas.microsoft.com/office/drawing/2014/main" id="{3139718A-C9C8-48D1-A484-707DA88F8627}"/>
              </a:ext>
            </a:extLst>
          </p:cNvPr>
          <p:cNvCxnSpPr/>
          <p:nvPr/>
        </p:nvCxnSpPr>
        <p:spPr>
          <a:xfrm>
            <a:off x="179388" y="1196975"/>
            <a:ext cx="8785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3673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3167A2DC-4935-4566-9EBF-3756DC3E2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/>
              <a:t>Tepelné zpracování po nauhličení</a:t>
            </a:r>
          </a:p>
        </p:txBody>
      </p:sp>
      <p:pic>
        <p:nvPicPr>
          <p:cNvPr id="35843" name="Picture 3" descr="img153">
            <a:extLst>
              <a:ext uri="{FF2B5EF4-FFF2-40B4-BE49-F238E27FC236}">
                <a16:creationId xmlns:a16="http://schemas.microsoft.com/office/drawing/2014/main" id="{E08022D3-CBF1-4ED9-8CF4-F2691114282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412875"/>
            <a:ext cx="8078787" cy="3008313"/>
          </a:xfrm>
          <a:noFill/>
        </p:spPr>
      </p:pic>
      <p:sp>
        <p:nvSpPr>
          <p:cNvPr id="35844" name="Text Box 4">
            <a:extLst>
              <a:ext uri="{FF2B5EF4-FFF2-40B4-BE49-F238E27FC236}">
                <a16:creationId xmlns:a16="http://schemas.microsoft.com/office/drawing/2014/main" id="{3FBD2A9F-6E23-4775-A79B-E6070CE64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4437063"/>
            <a:ext cx="8280400" cy="168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– kalení přímo z cementační teploty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 – kalení s přichlazením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 – kalení s podchlazením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 – kalení po ochlazení z cementační teploty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 – dvojité kalení, a – kalení na jádro, b – kalení na vrstvu</a:t>
            </a:r>
          </a:p>
        </p:txBody>
      </p:sp>
      <p:sp>
        <p:nvSpPr>
          <p:cNvPr id="35845" name="Text Box 5">
            <a:extLst>
              <a:ext uri="{FF2B5EF4-FFF2-40B4-BE49-F238E27FC236}">
                <a16:creationId xmlns:a16="http://schemas.microsoft.com/office/drawing/2014/main" id="{57864A86-8DA9-49BC-89D2-85D8098303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237288"/>
            <a:ext cx="8820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Po zakalení musí vždy následovat ještě nízkoteplotní popouštění</a:t>
            </a:r>
          </a:p>
        </p:txBody>
      </p:sp>
      <p:cxnSp>
        <p:nvCxnSpPr>
          <p:cNvPr id="6" name="Přímá spojovací čára 6">
            <a:extLst>
              <a:ext uri="{FF2B5EF4-FFF2-40B4-BE49-F238E27FC236}">
                <a16:creationId xmlns:a16="http://schemas.microsoft.com/office/drawing/2014/main" id="{BE3C8BC0-E890-4F38-9EB3-5F737BC55B05}"/>
              </a:ext>
            </a:extLst>
          </p:cNvPr>
          <p:cNvCxnSpPr/>
          <p:nvPr/>
        </p:nvCxnSpPr>
        <p:spPr>
          <a:xfrm>
            <a:off x="179388" y="1196975"/>
            <a:ext cx="8785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7702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>
            <a:extLst>
              <a:ext uri="{FF2B5EF4-FFF2-40B4-BE49-F238E27FC236}">
                <a16:creationId xmlns:a16="http://schemas.microsoft.com/office/drawing/2014/main" id="{CBD7CA50-9C00-4C2E-9428-389A149CE1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539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4000" dirty="0"/>
              <a:t>Makrostruktura řezu cementovaným ozubeným kolem</a:t>
            </a:r>
          </a:p>
        </p:txBody>
      </p:sp>
      <p:pic>
        <p:nvPicPr>
          <p:cNvPr id="36867" name="Picture 2" descr="img154">
            <a:extLst>
              <a:ext uri="{FF2B5EF4-FFF2-40B4-BE49-F238E27FC236}">
                <a16:creationId xmlns:a16="http://schemas.microsoft.com/office/drawing/2014/main" id="{A3FEC58B-3988-400B-A442-C193C60A49E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590631"/>
            <a:ext cx="3886200" cy="2821326"/>
          </a:xfrm>
          <a:noFill/>
        </p:spPr>
      </p:pic>
      <p:pic>
        <p:nvPicPr>
          <p:cNvPr id="36868" name="Picture 5" descr="img00013">
            <a:extLst>
              <a:ext uri="{FF2B5EF4-FFF2-40B4-BE49-F238E27FC236}">
                <a16:creationId xmlns:a16="http://schemas.microsoft.com/office/drawing/2014/main" id="{4A2B70CB-1210-4536-B069-BB51BC2256A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2060575"/>
            <a:ext cx="3784600" cy="4302125"/>
          </a:xfrm>
          <a:noFill/>
        </p:spPr>
      </p:pic>
      <p:cxnSp>
        <p:nvCxnSpPr>
          <p:cNvPr id="5" name="Přímá spojovací čára 6">
            <a:extLst>
              <a:ext uri="{FF2B5EF4-FFF2-40B4-BE49-F238E27FC236}">
                <a16:creationId xmlns:a16="http://schemas.microsoft.com/office/drawing/2014/main" id="{1ADEF604-51E6-4A77-96DA-9B09E1DA6766}"/>
              </a:ext>
            </a:extLst>
          </p:cNvPr>
          <p:cNvCxnSpPr/>
          <p:nvPr/>
        </p:nvCxnSpPr>
        <p:spPr>
          <a:xfrm>
            <a:off x="179388" y="1196975"/>
            <a:ext cx="8785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1367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E4765E09-05A3-4605-A93B-85665C8C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/>
              <a:t>Nitridování</a:t>
            </a:r>
          </a:p>
        </p:txBody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E988C48F-CEB4-4AC9-A684-AF5C2726BD6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002588" cy="43021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2800" dirty="0"/>
              <a:t>Difuzní sycení povrchu dusíkem za zvýšené teploty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2800" dirty="0"/>
              <a:t>Nitridují se oceli s obsahem uhlíku 0,3 – 0,4 </a:t>
            </a:r>
            <a:r>
              <a:rPr lang="en-US" sz="2800" dirty="0"/>
              <a:t>hm. %</a:t>
            </a:r>
            <a:endParaRPr lang="cs-CZ" sz="28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2800" dirty="0"/>
              <a:t>Obvyklý rozsah nitridačních teplot je 500 – 550 °C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2800" dirty="0"/>
              <a:t>Doba nitridace bývá relativně dlouhá (až 60 hodin)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cs-CZ" sz="2800" dirty="0"/>
              <a:t>Tvrdost nitridované vrstvy se zpravidla pohybuje v rozmezí 1000 – 1200 HV. Je závislá na obsahu legujících prvků v oceli tvořících tvrdé nitridy (Cr, Al, Mo, V, W).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sz="2800" dirty="0"/>
              <a:t>Tloušťka nitridované vrstvy bývá 0,2 – 0,6 mm</a:t>
            </a:r>
          </a:p>
        </p:txBody>
      </p:sp>
      <p:cxnSp>
        <p:nvCxnSpPr>
          <p:cNvPr id="4" name="Přímá spojovací čára 6">
            <a:extLst>
              <a:ext uri="{FF2B5EF4-FFF2-40B4-BE49-F238E27FC236}">
                <a16:creationId xmlns:a16="http://schemas.microsoft.com/office/drawing/2014/main" id="{D57B24A7-F1C9-4C3C-A6AF-3BD47EDEDE46}"/>
              </a:ext>
            </a:extLst>
          </p:cNvPr>
          <p:cNvCxnSpPr/>
          <p:nvPr/>
        </p:nvCxnSpPr>
        <p:spPr>
          <a:xfrm>
            <a:off x="179388" y="1196975"/>
            <a:ext cx="8785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4619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2D8BD166-7332-4258-8979-7DA3593E6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638" y="188913"/>
            <a:ext cx="8435975" cy="1143000"/>
          </a:xfrm>
        </p:spPr>
        <p:txBody>
          <a:bodyPr/>
          <a:lstStyle/>
          <a:p>
            <a:pPr eaLnBrk="1" hangingPunct="1"/>
            <a:r>
              <a:rPr lang="cs-CZ" altLang="cs-CZ" sz="4000"/>
              <a:t>Způsoby nitridace</a:t>
            </a:r>
          </a:p>
        </p:txBody>
      </p:sp>
      <p:sp>
        <p:nvSpPr>
          <p:cNvPr id="95240" name="Rectangle 8">
            <a:extLst>
              <a:ext uri="{FF2B5EF4-FFF2-40B4-BE49-F238E27FC236}">
                <a16:creationId xmlns:a16="http://schemas.microsoft.com/office/drawing/2014/main" id="{11AF81E9-CF1A-49DC-ACA8-9A946811C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484313"/>
            <a:ext cx="793115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marR="0" lvl="0" indent="-469900" algn="just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EEECE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Nitridace v plynném prostředí</a:t>
            </a:r>
          </a:p>
          <a:p>
            <a:pPr marL="908050" marR="0" lvl="1" indent="-436563" algn="just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C0504D"/>
              </a:buClr>
              <a:buSzPct val="75000"/>
              <a:buFont typeface="Arial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Provádí se v plynotěsných zvonových, šachtových nebo komorových pecích, zdrojem plynu je čpavek NH</a:t>
            </a:r>
            <a:r>
              <a:rPr kumimoji="0" lang="cs-CZ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469900" marR="0" lvl="0" indent="-469900" algn="just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EEECE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 kapalném prostředí</a:t>
            </a:r>
          </a:p>
          <a:p>
            <a:pPr marL="908050" marR="0" lvl="1" indent="-436563" algn="just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C0504D"/>
              </a:buClr>
              <a:buSzPct val="75000"/>
              <a:buFont typeface="Arial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Provádí se v roztavených kyanidech</a:t>
            </a:r>
          </a:p>
          <a:p>
            <a:pPr marL="469900" marR="0" lvl="0" indent="-469900" algn="just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EEECE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Iontová (plazmová) nitridace</a:t>
            </a:r>
          </a:p>
          <a:p>
            <a:pPr marL="908050" marR="0" lvl="1" indent="-436563" algn="just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C0504D"/>
              </a:buClr>
              <a:buSzPct val="75000"/>
              <a:buFont typeface="Arial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Součásti jsou uloženy izolovaně ve vakuové nádobě a zapojeny jako katoda. Nádoba tvoří anodu a udržuje se v ní snížený tlak zředěné směsi plynů (směs N a H). Po připojení vysokého napětí proběhne ionizace dusíku a vzniklé elektrické pole pohybuje anionty dusíku k součástkám.</a:t>
            </a:r>
          </a:p>
          <a:p>
            <a:pPr marL="908050" marR="0" lvl="1" indent="-436563" algn="just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C0504D"/>
              </a:buClr>
              <a:buSzPct val="75000"/>
              <a:buFont typeface="Arial" pitchFamily="34" charset="0"/>
              <a:buChar char="•"/>
              <a:tabLst/>
              <a:defRPr/>
            </a:pP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" name="Přímá spojovací čára 6">
            <a:extLst>
              <a:ext uri="{FF2B5EF4-FFF2-40B4-BE49-F238E27FC236}">
                <a16:creationId xmlns:a16="http://schemas.microsoft.com/office/drawing/2014/main" id="{3B6992E6-CE74-409C-A341-4C46F288D6BD}"/>
              </a:ext>
            </a:extLst>
          </p:cNvPr>
          <p:cNvCxnSpPr/>
          <p:nvPr/>
        </p:nvCxnSpPr>
        <p:spPr>
          <a:xfrm>
            <a:off x="179388" y="1196975"/>
            <a:ext cx="8785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6416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>
            <a:extLst>
              <a:ext uri="{FF2B5EF4-FFF2-40B4-BE49-F238E27FC236}">
                <a16:creationId xmlns:a16="http://schemas.microsoft.com/office/drawing/2014/main" id="{0C6FF386-F548-4CAB-A6FE-F14A7C64E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/>
              <a:t>Iontová nitridace</a:t>
            </a:r>
          </a:p>
        </p:txBody>
      </p:sp>
      <p:pic>
        <p:nvPicPr>
          <p:cNvPr id="41987" name="Picture 4" descr="nitride">
            <a:extLst>
              <a:ext uri="{FF2B5EF4-FFF2-40B4-BE49-F238E27FC236}">
                <a16:creationId xmlns:a16="http://schemas.microsoft.com/office/drawing/2014/main" id="{B18541D3-E533-4729-A564-F4AD76427903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612" y="2634532"/>
            <a:ext cx="3886200" cy="3886200"/>
          </a:xfrm>
          <a:noFill/>
        </p:spPr>
      </p:pic>
      <p:pic>
        <p:nvPicPr>
          <p:cNvPr id="41988" name="Picture 7" descr="Iontová nitridace - zarizeni">
            <a:extLst>
              <a:ext uri="{FF2B5EF4-FFF2-40B4-BE49-F238E27FC236}">
                <a16:creationId xmlns:a16="http://schemas.microsoft.com/office/drawing/2014/main" id="{AE58D5C8-99D7-4A37-8284-2E4780D6B2E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815" y="1665587"/>
            <a:ext cx="4070350" cy="3409950"/>
          </a:xfrm>
          <a:noFill/>
        </p:spPr>
      </p:pic>
      <p:sp>
        <p:nvSpPr>
          <p:cNvPr id="41989" name="Text Box 9">
            <a:extLst>
              <a:ext uri="{FF2B5EF4-FFF2-40B4-BE49-F238E27FC236}">
                <a16:creationId xmlns:a16="http://schemas.microsoft.com/office/drawing/2014/main" id="{C89648D9-13AA-460B-87A0-BB637E543B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5229225"/>
            <a:ext cx="29527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 – součástky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 – vakuovaná komora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3 – zásobník se směsí H a 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4 – zdroj vysokého napětí</a:t>
            </a:r>
          </a:p>
        </p:txBody>
      </p:sp>
      <p:sp>
        <p:nvSpPr>
          <p:cNvPr id="41990" name="Line 10">
            <a:extLst>
              <a:ext uri="{FF2B5EF4-FFF2-40B4-BE49-F238E27FC236}">
                <a16:creationId xmlns:a16="http://schemas.microsoft.com/office/drawing/2014/main" id="{3230302D-3490-4C33-BE95-06D435A73494}"/>
              </a:ext>
            </a:extLst>
          </p:cNvPr>
          <p:cNvSpPr>
            <a:spLocks noChangeShapeType="1"/>
          </p:cNvSpPr>
          <p:nvPr/>
        </p:nvSpPr>
        <p:spPr bwMode="auto">
          <a:xfrm>
            <a:off x="2916238" y="3933825"/>
            <a:ext cx="1511300" cy="5032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991" name="Oval 11">
            <a:extLst>
              <a:ext uri="{FF2B5EF4-FFF2-40B4-BE49-F238E27FC236}">
                <a16:creationId xmlns:a16="http://schemas.microsoft.com/office/drawing/2014/main" id="{FCFB70B3-6EF9-4E69-9825-A51DDC998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573463"/>
            <a:ext cx="503237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cxnSp>
        <p:nvCxnSpPr>
          <p:cNvPr id="8" name="Přímá spojovací čára 6">
            <a:extLst>
              <a:ext uri="{FF2B5EF4-FFF2-40B4-BE49-F238E27FC236}">
                <a16:creationId xmlns:a16="http://schemas.microsoft.com/office/drawing/2014/main" id="{9A70DED9-270E-4F09-B51D-CF79057A0507}"/>
              </a:ext>
            </a:extLst>
          </p:cNvPr>
          <p:cNvCxnSpPr/>
          <p:nvPr/>
        </p:nvCxnSpPr>
        <p:spPr>
          <a:xfrm>
            <a:off x="179388" y="1196975"/>
            <a:ext cx="8785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885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F9CD16-F031-4322-A8AF-5E8E5AA10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6546"/>
            <a:ext cx="8229600" cy="1143000"/>
          </a:xfrm>
        </p:spPr>
        <p:txBody>
          <a:bodyPr/>
          <a:lstStyle/>
          <a:p>
            <a:r>
              <a:rPr lang="cs-CZ" sz="3200" b="1" i="1" dirty="0"/>
              <a:t>Konstrukční oceli </a:t>
            </a:r>
            <a:r>
              <a:rPr lang="cs-CZ" sz="3200" i="1" dirty="0"/>
              <a:t>-představují překvapivě rozmanitou a materiálově zajímavou skupinu.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CA861FA-C3B3-451B-8B5B-DFFFE1544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37" y="1412776"/>
            <a:ext cx="8229600" cy="1584176"/>
          </a:xfrm>
        </p:spPr>
        <p:txBody>
          <a:bodyPr/>
          <a:lstStyle/>
          <a:p>
            <a:pPr marL="0" indent="0">
              <a:buNone/>
            </a:pPr>
            <a:r>
              <a:rPr lang="cs-CZ" sz="2800" dirty="0"/>
              <a:t>To vychází z výrazně </a:t>
            </a:r>
            <a:r>
              <a:rPr lang="cs-CZ" sz="2800" dirty="0">
                <a:solidFill>
                  <a:srgbClr val="C00000"/>
                </a:solidFill>
              </a:rPr>
              <a:t>protichůdných požadavků</a:t>
            </a:r>
            <a:r>
              <a:rPr lang="cs-CZ" sz="2800" dirty="0"/>
              <a:t>, které typicky </a:t>
            </a:r>
            <a:r>
              <a:rPr lang="cs-CZ" sz="2800" dirty="0">
                <a:solidFill>
                  <a:srgbClr val="C00000"/>
                </a:solidFill>
              </a:rPr>
              <a:t>nelze splnit </a:t>
            </a:r>
            <a:r>
              <a:rPr lang="cs-CZ" sz="2800" dirty="0"/>
              <a:t>najednou ale vždy je snaha </a:t>
            </a:r>
            <a:r>
              <a:rPr lang="cs-CZ" sz="2800" dirty="0">
                <a:solidFill>
                  <a:srgbClr val="C00000"/>
                </a:solidFill>
              </a:rPr>
              <a:t>splnit alespoň některé</a:t>
            </a:r>
            <a:r>
              <a:rPr lang="cs-CZ" sz="2800" dirty="0"/>
              <a:t>. </a:t>
            </a:r>
          </a:p>
          <a:p>
            <a:pPr marL="0" indent="0">
              <a:buNone/>
            </a:pPr>
            <a:endParaRPr lang="cs-CZ" sz="28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52D7DE7-23AD-4085-9BE9-575A34DA6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51A9FB38-025D-4C60-BEC5-1F52B6DAE043}"/>
              </a:ext>
            </a:extLst>
          </p:cNvPr>
          <p:cNvSpPr txBox="1"/>
          <p:nvPr/>
        </p:nvSpPr>
        <p:spPr>
          <a:xfrm>
            <a:off x="322512" y="3092475"/>
            <a:ext cx="8821488" cy="2862322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Pevnost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Plasticita /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tvařitelnost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Houževnatost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Odolnost proti opotřebení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Tvrdost / povrchová tvrdost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Zakalitelnost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/ prokalitelnost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Svařitelnost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Snadná obrobitelnost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Nízká cena (žádné drahé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legury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Nízká hustota/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vysoká specifická pevnost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Odolnost proti korozi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Nízkoteplotní houževnatost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Únavová životnost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Odolnost proti Vodíku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Rozměrová stabilita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Pozinkovatelnost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8FCF0899-F910-4CCC-9AF9-AFEDBD43BD52}"/>
              </a:ext>
            </a:extLst>
          </p:cNvPr>
          <p:cNvCxnSpPr/>
          <p:nvPr/>
        </p:nvCxnSpPr>
        <p:spPr>
          <a:xfrm>
            <a:off x="155575" y="1289546"/>
            <a:ext cx="8531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099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>
            <a:extLst>
              <a:ext uri="{FF2B5EF4-FFF2-40B4-BE49-F238E27FC236}">
                <a16:creationId xmlns:a16="http://schemas.microsoft.com/office/drawing/2014/main" id="{B03D6821-6787-4D46-9556-07D81DB461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57150"/>
            <a:ext cx="8964612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600" dirty="0"/>
              <a:t>Porovnání tvrdosti a hloubky povrchové vrstvy po různém chemicko-tepelném zpracování</a:t>
            </a:r>
          </a:p>
        </p:txBody>
      </p:sp>
      <p:pic>
        <p:nvPicPr>
          <p:cNvPr id="43011" name="Picture 2" descr="img161">
            <a:extLst>
              <a:ext uri="{FF2B5EF4-FFF2-40B4-BE49-F238E27FC236}">
                <a16:creationId xmlns:a16="http://schemas.microsoft.com/office/drawing/2014/main" id="{707049A6-7B94-409A-9C88-DD6A5AF044D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3688" y="1600200"/>
            <a:ext cx="4202112" cy="4708525"/>
          </a:xfrm>
          <a:noFill/>
        </p:spPr>
      </p:pic>
      <p:sp>
        <p:nvSpPr>
          <p:cNvPr id="43012" name="Text Box 4">
            <a:extLst>
              <a:ext uri="{FF2B5EF4-FFF2-40B4-BE49-F238E27FC236}">
                <a16:creationId xmlns:a16="http://schemas.microsoft.com/office/drawing/2014/main" id="{C41262E5-5C72-40D7-8AFA-5069B77D8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2420938"/>
            <a:ext cx="2663825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– nitridované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 – karbonitridované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 – nitrocementované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 – cementované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 – povrchově kalené</a:t>
            </a:r>
          </a:p>
        </p:txBody>
      </p:sp>
      <p:cxnSp>
        <p:nvCxnSpPr>
          <p:cNvPr id="5" name="Přímá spojovací čára 6">
            <a:extLst>
              <a:ext uri="{FF2B5EF4-FFF2-40B4-BE49-F238E27FC236}">
                <a16:creationId xmlns:a16="http://schemas.microsoft.com/office/drawing/2014/main" id="{F1CEEE15-CB6C-402A-AC5B-6ECB0F67DD27}"/>
              </a:ext>
            </a:extLst>
          </p:cNvPr>
          <p:cNvCxnSpPr/>
          <p:nvPr/>
        </p:nvCxnSpPr>
        <p:spPr>
          <a:xfrm>
            <a:off x="179388" y="1196975"/>
            <a:ext cx="8785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5827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>
            <a:extLst>
              <a:ext uri="{FF2B5EF4-FFF2-40B4-BE49-F238E27FC236}">
                <a16:creationId xmlns:a16="http://schemas.microsoft.com/office/drawing/2014/main" id="{31D96863-4495-4126-A0AB-EF8C619C6C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302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4000" dirty="0"/>
              <a:t>Přehled metod chemicko-tepelného zpracování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7F17FEC6-FDC6-44DC-A470-47757678CAE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619625" cy="43021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cs-CZ" altLang="cs-CZ" sz="2800"/>
              <a:t>Cementování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2800"/>
              <a:t>Nitridování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2800"/>
              <a:t>Nitrocementování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2800"/>
              <a:t>Karbonitridování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2800"/>
              <a:t>Sulfonitridování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2800"/>
              <a:t>Tvrdé chromování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2800"/>
              <a:t>Alitování (hliníkování)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2800"/>
              <a:t>Silitování (křemíkování)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2800"/>
              <a:t>Boridování (bórování)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2800"/>
              <a:t>a další</a:t>
            </a:r>
          </a:p>
        </p:txBody>
      </p:sp>
      <p:pic>
        <p:nvPicPr>
          <p:cNvPr id="30724" name="Picture 4" descr="A4wormge">
            <a:extLst>
              <a:ext uri="{FF2B5EF4-FFF2-40B4-BE49-F238E27FC236}">
                <a16:creationId xmlns:a16="http://schemas.microsoft.com/office/drawing/2014/main" id="{8C072324-C5F8-4DC5-BA8D-79746461511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48"/>
          <a:stretch>
            <a:fillRect/>
          </a:stretch>
        </p:blipFill>
        <p:spPr>
          <a:xfrm>
            <a:off x="5076825" y="2060848"/>
            <a:ext cx="3002137" cy="3240460"/>
          </a:xfrm>
          <a:noFill/>
        </p:spPr>
      </p:pic>
      <p:cxnSp>
        <p:nvCxnSpPr>
          <p:cNvPr id="5" name="Přímá spojovací čára 6">
            <a:extLst>
              <a:ext uri="{FF2B5EF4-FFF2-40B4-BE49-F238E27FC236}">
                <a16:creationId xmlns:a16="http://schemas.microsoft.com/office/drawing/2014/main" id="{B3388801-4A7D-47C7-960F-B11D59A8D565}"/>
              </a:ext>
            </a:extLst>
          </p:cNvPr>
          <p:cNvCxnSpPr/>
          <p:nvPr/>
        </p:nvCxnSpPr>
        <p:spPr>
          <a:xfrm>
            <a:off x="179388" y="1196975"/>
            <a:ext cx="8785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F333FB7B-F39E-4303-80AB-8EB3651E95D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1199" y="266256"/>
            <a:ext cx="8856662" cy="38893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dirty="0">
                <a:latin typeface="+mn-lt"/>
              </a:rPr>
              <a:t>Oceli  k  zušlechťování </a:t>
            </a:r>
            <a:r>
              <a:rPr lang="cs-CZ" altLang="cs-CZ" sz="3600" dirty="0">
                <a:latin typeface="+mn-lt"/>
              </a:rPr>
              <a:t>(ČSN EN 10 083)</a:t>
            </a:r>
          </a:p>
        </p:txBody>
      </p:sp>
      <p:sp>
        <p:nvSpPr>
          <p:cNvPr id="47107" name="Zástupný symbol pro číslo snímku 5">
            <a:extLst>
              <a:ext uri="{FF2B5EF4-FFF2-40B4-BE49-F238E27FC236}">
                <a16:creationId xmlns:a16="http://schemas.microsoft.com/office/drawing/2014/main" id="{FCA5E19E-97C4-4EA2-A4FC-5F6F40AEC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B74AC6-80EA-46C1-8CD6-5EF1B08495D6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3556" name="Text Box 3">
            <a:extLst>
              <a:ext uri="{FF2B5EF4-FFF2-40B4-BE49-F238E27FC236}">
                <a16:creationId xmlns:a16="http://schemas.microsoft.com/office/drawing/2014/main" id="{3C2BA96D-E14D-43ED-9E1E-36BB29C50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00" y="1128713"/>
            <a:ext cx="87852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9875" indent="-269875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jsou určeny k výrobě strojních součástí, které se tepelně zpracovávají zušlechťováním 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některé izotermickým zušlechtěním (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bainit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Mohou být používány i ve stavu normalizačně žíhaném</a:t>
            </a:r>
          </a:p>
          <a:p>
            <a:pPr marL="269875" marR="0" lvl="0" indent="-269875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(mechanické vlastnosti oceli dány převážně obsahem uhlíku, legování se projeví málo výrazně)</a:t>
            </a:r>
          </a:p>
          <a:p>
            <a:pPr marL="269875" marR="0" lvl="0" indent="-269875" algn="just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základní požadovaná vlastnost -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prokalitelnost</a:t>
            </a:r>
          </a:p>
        </p:txBody>
      </p:sp>
      <p:sp>
        <p:nvSpPr>
          <p:cNvPr id="23557" name="Text Box 154">
            <a:extLst>
              <a:ext uri="{FF2B5EF4-FFF2-40B4-BE49-F238E27FC236}">
                <a16:creationId xmlns:a16="http://schemas.microsoft.com/office/drawing/2014/main" id="{E607B289-4355-47F8-BAB8-58CC2023C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794000"/>
            <a:ext cx="8713787" cy="946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 marL="269875" indent="-269875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Nelegované uhlíkové</a:t>
            </a:r>
            <a:r>
              <a:rPr kumimoji="0" lang="cs-CZ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oceli</a:t>
            </a:r>
            <a:r>
              <a:rPr kumimoji="0" lang="cs-CZ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 zušlechtění jsou vhodné jen oceli třídy 12.  Použití je omezeno na méně namáhané součásti (malá prokalitelnost). Kalí se do vody.</a:t>
            </a:r>
          </a:p>
        </p:txBody>
      </p:sp>
      <p:grpSp>
        <p:nvGrpSpPr>
          <p:cNvPr id="23558" name="Group 4">
            <a:extLst>
              <a:ext uri="{FF2B5EF4-FFF2-40B4-BE49-F238E27FC236}">
                <a16:creationId xmlns:a16="http://schemas.microsoft.com/office/drawing/2014/main" id="{7A2DA437-768B-4413-95D5-134407F01216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3836095"/>
            <a:ext cx="8713787" cy="2424113"/>
            <a:chOff x="113" y="2478"/>
            <a:chExt cx="5489" cy="1527"/>
          </a:xfrm>
          <a:solidFill>
            <a:schemeClr val="bg1"/>
          </a:solidFill>
        </p:grpSpPr>
        <p:sp>
          <p:nvSpPr>
            <p:cNvPr id="23559" name="Text Box 155">
              <a:extLst>
                <a:ext uri="{FF2B5EF4-FFF2-40B4-BE49-F238E27FC236}">
                  <a16:creationId xmlns:a16="http://schemas.microsoft.com/office/drawing/2014/main" id="{FE661969-39DF-4E47-8D88-72B27CD676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" y="2478"/>
              <a:ext cx="5489" cy="7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69875" indent="-269875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269875" marR="0" lvl="0" indent="-269875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Legované oceli</a:t>
              </a:r>
              <a:r>
                <a: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  <a:p>
              <a:pPr marL="269875" marR="0" lvl="0" indent="-269875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volí  se především z </a:t>
              </a:r>
              <a:r>
                <a:rPr kumimoji="0" lang="cs-CZ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důvodu prokalitelnosti</a:t>
              </a:r>
            </a:p>
            <a:p>
              <a:pPr marL="269875" marR="0" lvl="0" indent="-269875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oceli jsou legovány komplexně a mají celkový obsah přísad obvykle do ≈ 3%</a:t>
              </a:r>
            </a:p>
            <a:p>
              <a:pPr marL="269875" marR="0" lvl="0" indent="-269875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kumimoji="0" lang="cs-CZ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přísadovými prvky se dosahuje dalších specifických vlastností ocelí:</a:t>
              </a:r>
            </a:p>
          </p:txBody>
        </p:sp>
        <p:sp>
          <p:nvSpPr>
            <p:cNvPr id="23560" name="Text Box 3">
              <a:extLst>
                <a:ext uri="{FF2B5EF4-FFF2-40B4-BE49-F238E27FC236}">
                  <a16:creationId xmlns:a16="http://schemas.microsoft.com/office/drawing/2014/main" id="{56CBFB13-8155-404D-B3D7-93556EF63E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" y="3249"/>
              <a:ext cx="5489" cy="7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992188" indent="-271463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992188" marR="0" lvl="0" indent="-271463" algn="l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cs-CZ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potlačení sklonu k popouštěcí křehkosti (Mo, W)</a:t>
              </a:r>
            </a:p>
            <a:p>
              <a:pPr marL="992188" marR="0" lvl="0" indent="-271463" algn="l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cs-CZ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malé deformace při kalení (Ni)</a:t>
              </a:r>
            </a:p>
            <a:p>
              <a:pPr marL="992188" marR="0" lvl="0" indent="-271463" algn="l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cs-CZ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pozvolný pokles houževnatosti s klesající teplotou (Ni)</a:t>
              </a:r>
            </a:p>
            <a:p>
              <a:pPr marL="992188" marR="0" lvl="0" indent="-271463" algn="l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cs-CZ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snížení přechodové teploty (Ni)</a:t>
              </a:r>
            </a:p>
            <a:p>
              <a:pPr marL="992188" marR="0" lvl="0" indent="-271463" algn="l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cs-CZ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zjemnění zrna a necitlivost na přehřátí při austenitizaci (Ti, Nb, V) apod.</a:t>
              </a:r>
              <a:r>
                <a:rPr kumimoji="0" lang="cs-CZ" sz="1800" b="0" i="0" u="none" strike="noStrike" kern="1200" cap="none" spc="0" normalizeH="0" baseline="0" noProof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</p:txBody>
        </p:sp>
      </p:grp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919333FD-CFE2-434F-9F9B-B68B0EB95C09}"/>
              </a:ext>
            </a:extLst>
          </p:cNvPr>
          <p:cNvCxnSpPr/>
          <p:nvPr/>
        </p:nvCxnSpPr>
        <p:spPr>
          <a:xfrm>
            <a:off x="234950" y="80168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3239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D9418021-99A5-4118-87DA-CAE654E31B0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5900" y="188913"/>
            <a:ext cx="8856663" cy="38893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2400" b="1"/>
              <a:t>Digramy ARA a pásy prokalitelnosti</a:t>
            </a:r>
          </a:p>
        </p:txBody>
      </p:sp>
      <p:sp>
        <p:nvSpPr>
          <p:cNvPr id="59395" name="Zástupný symbol pro číslo snímku 5">
            <a:extLst>
              <a:ext uri="{FF2B5EF4-FFF2-40B4-BE49-F238E27FC236}">
                <a16:creationId xmlns:a16="http://schemas.microsoft.com/office/drawing/2014/main" id="{0B8B10AD-C136-45CE-97AB-BDD0770D9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FBC843-843A-4439-B048-DCAD0E31965D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9396" name="Text Box 15">
            <a:extLst>
              <a:ext uri="{FF2B5EF4-FFF2-40B4-BE49-F238E27FC236}">
                <a16:creationId xmlns:a16="http://schemas.microsoft.com/office/drawing/2014/main" id="{36BF3DB5-BE5F-4A17-BDEA-4127DADB7E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800" y="1057275"/>
            <a:ext cx="367188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0,44%C, 0,22%Si, 0,60%Mn, 0,15%Cr</a:t>
            </a: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nelegovaná ocel</a:t>
            </a:r>
          </a:p>
        </p:txBody>
      </p:sp>
      <p:sp>
        <p:nvSpPr>
          <p:cNvPr id="59397" name="Text Box 16">
            <a:extLst>
              <a:ext uri="{FF2B5EF4-FFF2-40B4-BE49-F238E27FC236}">
                <a16:creationId xmlns:a16="http://schemas.microsoft.com/office/drawing/2014/main" id="{3F4ED3D0-CE0C-40B6-9BD3-9F34D8C9E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1042988"/>
            <a:ext cx="4103687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0,40%C, 0,70%Mn, 1,80%Cr, 0,15%V</a:t>
            </a: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legovaná ocel</a:t>
            </a:r>
          </a:p>
        </p:txBody>
      </p:sp>
      <p:grpSp>
        <p:nvGrpSpPr>
          <p:cNvPr id="59398" name="Group 1032">
            <a:extLst>
              <a:ext uri="{FF2B5EF4-FFF2-40B4-BE49-F238E27FC236}">
                <a16:creationId xmlns:a16="http://schemas.microsoft.com/office/drawing/2014/main" id="{BEBC0B92-E8E0-4BB0-813B-178D04201466}"/>
              </a:ext>
            </a:extLst>
          </p:cNvPr>
          <p:cNvGrpSpPr>
            <a:grpSpLocks/>
          </p:cNvGrpSpPr>
          <p:nvPr/>
        </p:nvGrpSpPr>
        <p:grpSpPr bwMode="auto">
          <a:xfrm>
            <a:off x="305227" y="738188"/>
            <a:ext cx="8458200" cy="6119812"/>
            <a:chOff x="158" y="301"/>
            <a:chExt cx="5328" cy="3855"/>
          </a:xfrm>
        </p:grpSpPr>
        <p:grpSp>
          <p:nvGrpSpPr>
            <p:cNvPr id="59400" name="Group 1030">
              <a:extLst>
                <a:ext uri="{FF2B5EF4-FFF2-40B4-BE49-F238E27FC236}">
                  <a16:creationId xmlns:a16="http://schemas.microsoft.com/office/drawing/2014/main" id="{DEFB9E33-26C1-41AE-B5C5-46DEAD6F02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" y="301"/>
              <a:ext cx="2541" cy="3855"/>
              <a:chOff x="158" y="301"/>
              <a:chExt cx="2541" cy="3855"/>
            </a:xfrm>
          </p:grpSpPr>
          <p:grpSp>
            <p:nvGrpSpPr>
              <p:cNvPr id="59405" name="Group 1029">
                <a:extLst>
                  <a:ext uri="{FF2B5EF4-FFF2-40B4-BE49-F238E27FC236}">
                    <a16:creationId xmlns:a16="http://schemas.microsoft.com/office/drawing/2014/main" id="{D9462238-A577-4997-9C60-950CE13066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" y="803"/>
                <a:ext cx="2541" cy="3353"/>
                <a:chOff x="158" y="803"/>
                <a:chExt cx="2541" cy="3353"/>
              </a:xfrm>
            </p:grpSpPr>
            <p:pic>
              <p:nvPicPr>
                <p:cNvPr id="59407" name="Picture 12">
                  <a:extLst>
                    <a:ext uri="{FF2B5EF4-FFF2-40B4-BE49-F238E27FC236}">
                      <a16:creationId xmlns:a16="http://schemas.microsoft.com/office/drawing/2014/main" id="{21B2A3FA-5787-49A1-964E-7DF06162BB6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8" y="803"/>
                  <a:ext cx="2541" cy="17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9408" name="Picture 13">
                  <a:extLst>
                    <a:ext uri="{FF2B5EF4-FFF2-40B4-BE49-F238E27FC236}">
                      <a16:creationId xmlns:a16="http://schemas.microsoft.com/office/drawing/2014/main" id="{2B4090F3-043D-4FF1-9300-80EC32DAA80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9" y="2568"/>
                  <a:ext cx="1407" cy="15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59406" name="Text Box 17">
                <a:extLst>
                  <a:ext uri="{FF2B5EF4-FFF2-40B4-BE49-F238E27FC236}">
                    <a16:creationId xmlns:a16="http://schemas.microsoft.com/office/drawing/2014/main" id="{005F9400-F7D2-479B-B070-D2FDBE0D82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5" y="301"/>
                <a:ext cx="140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t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12 050 … </a:t>
                </a:r>
                <a:r>
                  <a:rPr kumimoji="0" lang="cs-CZ" altLang="cs-CZ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C0504D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C45E</a:t>
                </a:r>
              </a:p>
            </p:txBody>
          </p:sp>
        </p:grpSp>
        <p:grpSp>
          <p:nvGrpSpPr>
            <p:cNvPr id="59401" name="Group 1031">
              <a:extLst>
                <a:ext uri="{FF2B5EF4-FFF2-40B4-BE49-F238E27FC236}">
                  <a16:creationId xmlns:a16="http://schemas.microsoft.com/office/drawing/2014/main" id="{E45989FF-59C5-4177-AB1F-802B0E4015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5" y="309"/>
              <a:ext cx="2651" cy="3701"/>
              <a:chOff x="2835" y="309"/>
              <a:chExt cx="2651" cy="3701"/>
            </a:xfrm>
          </p:grpSpPr>
          <p:pic>
            <p:nvPicPr>
              <p:cNvPr id="59402" name="Picture 11">
                <a:extLst>
                  <a:ext uri="{FF2B5EF4-FFF2-40B4-BE49-F238E27FC236}">
                    <a16:creationId xmlns:a16="http://schemas.microsoft.com/office/drawing/2014/main" id="{D8467CB1-6BFF-4347-BEE8-C1D0C9DB218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5" y="799"/>
                <a:ext cx="2651" cy="1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403" name="Picture 14">
                <a:extLst>
                  <a:ext uri="{FF2B5EF4-FFF2-40B4-BE49-F238E27FC236}">
                    <a16:creationId xmlns:a16="http://schemas.microsoft.com/office/drawing/2014/main" id="{E76B0B40-4FFE-4F3E-9996-3C2E4BFCAE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0" y="2704"/>
                <a:ext cx="1679" cy="1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9404" name="Text Box 18">
                <a:extLst>
                  <a:ext uri="{FF2B5EF4-FFF2-40B4-BE49-F238E27FC236}">
                    <a16:creationId xmlns:a16="http://schemas.microsoft.com/office/drawing/2014/main" id="{842FFD40-69AD-4D86-8EB2-0C3EB9ABB2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69" y="309"/>
                <a:ext cx="149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t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15 241 … </a:t>
                </a:r>
                <a:r>
                  <a:rPr kumimoji="0" lang="cs-CZ" altLang="cs-CZ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42CrV6</a:t>
                </a:r>
              </a:p>
            </p:txBody>
          </p:sp>
        </p:grpSp>
      </p:grp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8CA15915-F1C3-498C-8753-552240D9A80C}"/>
              </a:ext>
            </a:extLst>
          </p:cNvPr>
          <p:cNvCxnSpPr/>
          <p:nvPr/>
        </p:nvCxnSpPr>
        <p:spPr>
          <a:xfrm>
            <a:off x="236538" y="577850"/>
            <a:ext cx="8529637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1171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37D1975E-E0D0-46EC-B818-AF57C26A601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44463" y="188913"/>
            <a:ext cx="8855075" cy="38893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2400" b="1"/>
              <a:t>Zušlechťovací diagramy </a:t>
            </a:r>
          </a:p>
        </p:txBody>
      </p:sp>
      <p:sp>
        <p:nvSpPr>
          <p:cNvPr id="61443" name="Zástupný symbol pro číslo snímku 5">
            <a:extLst>
              <a:ext uri="{FF2B5EF4-FFF2-40B4-BE49-F238E27FC236}">
                <a16:creationId xmlns:a16="http://schemas.microsoft.com/office/drawing/2014/main" id="{5582851D-82A1-4098-AE3E-F192848FD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F3FC76-160E-4D70-89F1-CB3C5E200716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1444" name="Picture 7">
            <a:extLst>
              <a:ext uri="{FF2B5EF4-FFF2-40B4-BE49-F238E27FC236}">
                <a16:creationId xmlns:a16="http://schemas.microsoft.com/office/drawing/2014/main" id="{B57EDCC2-09D4-4D58-A64B-D99A61221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975" y="2112963"/>
            <a:ext cx="4170363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8">
            <a:extLst>
              <a:ext uri="{FF2B5EF4-FFF2-40B4-BE49-F238E27FC236}">
                <a16:creationId xmlns:a16="http://schemas.microsoft.com/office/drawing/2014/main" id="{AAE88C2C-292A-41A4-9A4E-6FB64354F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" y="2444750"/>
            <a:ext cx="3533775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6" name="Text Box 9">
            <a:extLst>
              <a:ext uri="{FF2B5EF4-FFF2-40B4-BE49-F238E27FC236}">
                <a16:creationId xmlns:a16="http://schemas.microsoft.com/office/drawing/2014/main" id="{0462B404-E041-4DC2-A7D1-C2D9DAEF2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13" y="1135063"/>
            <a:ext cx="410527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0,44%C, 0,22%Si, 0,60%Mn, 0,15%Cr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nelegovaná ocel  </a:t>
            </a:r>
          </a:p>
        </p:txBody>
      </p:sp>
      <p:sp>
        <p:nvSpPr>
          <p:cNvPr id="61447" name="Text Box 10">
            <a:extLst>
              <a:ext uri="{FF2B5EF4-FFF2-40B4-BE49-F238E27FC236}">
                <a16:creationId xmlns:a16="http://schemas.microsoft.com/office/drawing/2014/main" id="{8CF36D89-1268-4EA6-B018-D9926EE802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130300"/>
            <a:ext cx="410368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0,40%C, 0,70%Mn, 1,80%Cr, 0,15%V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legovaná ocel</a:t>
            </a:r>
          </a:p>
        </p:txBody>
      </p:sp>
      <p:sp>
        <p:nvSpPr>
          <p:cNvPr id="61448" name="Text Box 2">
            <a:extLst>
              <a:ext uri="{FF2B5EF4-FFF2-40B4-BE49-F238E27FC236}">
                <a16:creationId xmlns:a16="http://schemas.microsoft.com/office/drawing/2014/main" id="{334AADD2-2926-4D9F-8DAC-0903D6762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782638"/>
            <a:ext cx="25209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12 050   </a:t>
            </a: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C45E</a:t>
            </a:r>
          </a:p>
        </p:txBody>
      </p:sp>
      <p:sp>
        <p:nvSpPr>
          <p:cNvPr id="61449" name="Text Box 3">
            <a:extLst>
              <a:ext uri="{FF2B5EF4-FFF2-40B4-BE49-F238E27FC236}">
                <a16:creationId xmlns:a16="http://schemas.microsoft.com/office/drawing/2014/main" id="{2DC21AD2-5854-48E0-9780-5AAF6D255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782638"/>
            <a:ext cx="25923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15 241   </a:t>
            </a:r>
            <a:r>
              <a:rPr kumimoji="0" lang="cs-CZ" altLang="cs-CZ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42CrV6</a:t>
            </a:r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64A2052A-46F5-4C19-8E56-C96EF4F51DCC}"/>
              </a:ext>
            </a:extLst>
          </p:cNvPr>
          <p:cNvCxnSpPr/>
          <p:nvPr/>
        </p:nvCxnSpPr>
        <p:spPr>
          <a:xfrm>
            <a:off x="236538" y="692150"/>
            <a:ext cx="8529637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0766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26">
            <a:extLst>
              <a:ext uri="{FF2B5EF4-FFF2-40B4-BE49-F238E27FC236}">
                <a16:creationId xmlns:a16="http://schemas.microsoft.com/office/drawing/2014/main" id="{876BAE4E-BB42-45F1-840A-54F8736B01D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2310" y="195653"/>
            <a:ext cx="8856662" cy="69656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2400" dirty="0"/>
              <a:t>Chemické složení a Mechanické vlastnosti </a:t>
            </a:r>
            <a:br>
              <a:rPr lang="cs-CZ" altLang="cs-CZ" sz="2400" dirty="0"/>
            </a:br>
            <a:r>
              <a:rPr lang="cs-CZ" altLang="cs-CZ" sz="2400" dirty="0"/>
              <a:t>nelegovaných ocelí k zušlechťování</a:t>
            </a:r>
          </a:p>
        </p:txBody>
      </p:sp>
      <p:sp>
        <p:nvSpPr>
          <p:cNvPr id="49155" name="Zástupný symbol pro číslo snímku 5">
            <a:extLst>
              <a:ext uri="{FF2B5EF4-FFF2-40B4-BE49-F238E27FC236}">
                <a16:creationId xmlns:a16="http://schemas.microsoft.com/office/drawing/2014/main" id="{28D272DE-9FDC-4781-A68E-9EB6A3905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296CB3-8AA6-47B2-A9FB-F3B5E07D392D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728" name="Text Box 1336">
            <a:extLst>
              <a:ext uri="{FF2B5EF4-FFF2-40B4-BE49-F238E27FC236}">
                <a16:creationId xmlns:a16="http://schemas.microsoft.com/office/drawing/2014/main" id="{CDB84F42-1CB1-4323-9DFA-09E157199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63" y="1341438"/>
            <a:ext cx="83518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Nelegované uhlíkové</a:t>
            </a:r>
            <a:r>
              <a:rPr kumimoji="0" lang="cs-CZ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oceli - k zušlechtění jsou vhodné jen oceli třídy 12.  Použití je omezeno na méně namáhané součásti. Kalí se do vody.</a:t>
            </a:r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5189093E-5FD3-4E58-9E05-507B3DA82340}"/>
              </a:ext>
            </a:extLst>
          </p:cNvPr>
          <p:cNvCxnSpPr/>
          <p:nvPr/>
        </p:nvCxnSpPr>
        <p:spPr>
          <a:xfrm>
            <a:off x="357161" y="957213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61" y="2582862"/>
            <a:ext cx="8586960" cy="328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9363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FF7C5B8A-4ACA-42B7-AEAE-3F5E9B8D5F1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188913"/>
            <a:ext cx="8856662" cy="38893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2400" dirty="0"/>
              <a:t>Chemické složení legovaných ocelí k zušlechťování</a:t>
            </a:r>
          </a:p>
        </p:txBody>
      </p:sp>
      <p:sp>
        <p:nvSpPr>
          <p:cNvPr id="53251" name="Zástupný symbol pro číslo snímku 5">
            <a:extLst>
              <a:ext uri="{FF2B5EF4-FFF2-40B4-BE49-F238E27FC236}">
                <a16:creationId xmlns:a16="http://schemas.microsoft.com/office/drawing/2014/main" id="{89057176-E5AE-401E-9E65-523781899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8AE684-3E90-437B-B67D-0E523E4C795C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53252" name="Group 796">
            <a:extLst>
              <a:ext uri="{FF2B5EF4-FFF2-40B4-BE49-F238E27FC236}">
                <a16:creationId xmlns:a16="http://schemas.microsoft.com/office/drawing/2014/main" id="{101F007A-CCA8-4060-A023-50A237D952B0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2133600"/>
            <a:ext cx="8824912" cy="4572000"/>
            <a:chOff x="0" y="845"/>
            <a:chExt cx="5647" cy="2880"/>
          </a:xfrm>
        </p:grpSpPr>
        <p:grpSp>
          <p:nvGrpSpPr>
            <p:cNvPr id="53255" name="Group 795">
              <a:extLst>
                <a:ext uri="{FF2B5EF4-FFF2-40B4-BE49-F238E27FC236}">
                  <a16:creationId xmlns:a16="http://schemas.microsoft.com/office/drawing/2014/main" id="{A7660656-799C-474C-8C57-B501E83DD0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845"/>
              <a:ext cx="5647" cy="372"/>
              <a:chOff x="0" y="845"/>
              <a:chExt cx="5647" cy="372"/>
            </a:xfrm>
          </p:grpSpPr>
          <p:sp>
            <p:nvSpPr>
              <p:cNvPr id="53453" name="Rectangle 28">
                <a:extLst>
                  <a:ext uri="{FF2B5EF4-FFF2-40B4-BE49-F238E27FC236}">
                    <a16:creationId xmlns:a16="http://schemas.microsoft.com/office/drawing/2014/main" id="{A2A2D01E-5DE2-450F-A020-64623D254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988"/>
                <a:ext cx="499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Cr+Mo+Ni</a:t>
                </a:r>
              </a:p>
            </p:txBody>
          </p:sp>
          <p:sp>
            <p:nvSpPr>
              <p:cNvPr id="53454" name="Rectangle 27">
                <a:extLst>
                  <a:ext uri="{FF2B5EF4-FFF2-40B4-BE49-F238E27FC236}">
                    <a16:creationId xmlns:a16="http://schemas.microsoft.com/office/drawing/2014/main" id="{234D4915-BF33-4326-98AF-2A3B1A1C6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8" y="988"/>
                <a:ext cx="530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0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</a:t>
                </a:r>
              </a:p>
            </p:txBody>
          </p:sp>
          <p:sp>
            <p:nvSpPr>
              <p:cNvPr id="53455" name="Rectangle 26">
                <a:extLst>
                  <a:ext uri="{FF2B5EF4-FFF2-40B4-BE49-F238E27FC236}">
                    <a16:creationId xmlns:a16="http://schemas.microsoft.com/office/drawing/2014/main" id="{5ED3E69B-1F2F-4728-83F5-5476B8255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9" y="988"/>
                <a:ext cx="569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0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N</a:t>
                </a: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i</a:t>
                </a:r>
              </a:p>
            </p:txBody>
          </p:sp>
          <p:sp>
            <p:nvSpPr>
              <p:cNvPr id="53456" name="Rectangle 25">
                <a:extLst>
                  <a:ext uri="{FF2B5EF4-FFF2-40B4-BE49-F238E27FC236}">
                    <a16:creationId xmlns:a16="http://schemas.microsoft.com/office/drawing/2014/main" id="{BF414D2A-F30A-4AE9-AD11-240F2EB4B1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5" y="988"/>
                <a:ext cx="474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0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Mo</a:t>
                </a:r>
              </a:p>
            </p:txBody>
          </p:sp>
          <p:sp>
            <p:nvSpPr>
              <p:cNvPr id="53457" name="Rectangle 24">
                <a:extLst>
                  <a:ext uri="{FF2B5EF4-FFF2-40B4-BE49-F238E27FC236}">
                    <a16:creationId xmlns:a16="http://schemas.microsoft.com/office/drawing/2014/main" id="{7C753925-0D2D-4527-9107-B82DFF0D3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2" y="988"/>
                <a:ext cx="503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0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Cr</a:t>
                </a:r>
              </a:p>
            </p:txBody>
          </p:sp>
          <p:sp>
            <p:nvSpPr>
              <p:cNvPr id="53458" name="Rectangle 23">
                <a:extLst>
                  <a:ext uri="{FF2B5EF4-FFF2-40B4-BE49-F238E27FC236}">
                    <a16:creationId xmlns:a16="http://schemas.microsoft.com/office/drawing/2014/main" id="{EB51C74E-5636-43FB-B65E-E27580E43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8" y="988"/>
                <a:ext cx="544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0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</a:t>
                </a:r>
              </a:p>
            </p:txBody>
          </p:sp>
          <p:sp>
            <p:nvSpPr>
              <p:cNvPr id="53459" name="Rectangle 22">
                <a:extLst>
                  <a:ext uri="{FF2B5EF4-FFF2-40B4-BE49-F238E27FC236}">
                    <a16:creationId xmlns:a16="http://schemas.microsoft.com/office/drawing/2014/main" id="{5137C6D2-E5B3-4865-B3C1-FD62C23D49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0" y="988"/>
                <a:ext cx="298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0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P </a:t>
                </a: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</a:t>
                </a:r>
              </a:p>
            </p:txBody>
          </p:sp>
          <p:sp>
            <p:nvSpPr>
              <p:cNvPr id="53460" name="Rectangle 21">
                <a:extLst>
                  <a:ext uri="{FF2B5EF4-FFF2-40B4-BE49-F238E27FC236}">
                    <a16:creationId xmlns:a16="http://schemas.microsoft.com/office/drawing/2014/main" id="{8CAC0160-A8AB-45CD-B5EC-999656053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9" y="988"/>
                <a:ext cx="461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0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Mn</a:t>
                </a:r>
              </a:p>
            </p:txBody>
          </p:sp>
          <p:sp>
            <p:nvSpPr>
              <p:cNvPr id="53461" name="Rectangle 20">
                <a:extLst>
                  <a:ext uri="{FF2B5EF4-FFF2-40B4-BE49-F238E27FC236}">
                    <a16:creationId xmlns:a16="http://schemas.microsoft.com/office/drawing/2014/main" id="{2FDC826B-4FB2-475B-BC1C-94E178542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988"/>
                <a:ext cx="295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0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Si </a:t>
                </a: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</a:t>
                </a:r>
              </a:p>
            </p:txBody>
          </p:sp>
          <p:sp>
            <p:nvSpPr>
              <p:cNvPr id="53462" name="Rectangle 19">
                <a:extLst>
                  <a:ext uri="{FF2B5EF4-FFF2-40B4-BE49-F238E27FC236}">
                    <a16:creationId xmlns:a16="http://schemas.microsoft.com/office/drawing/2014/main" id="{1DAAC113-05BA-4392-956B-389968003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" y="988"/>
                <a:ext cx="484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0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53463" name="Rectangle 18">
                <a:extLst>
                  <a:ext uri="{FF2B5EF4-FFF2-40B4-BE49-F238E27FC236}">
                    <a16:creationId xmlns:a16="http://schemas.microsoft.com/office/drawing/2014/main" id="{31AC5FEB-58D9-4DF6-8394-4F24BBD10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988"/>
                <a:ext cx="423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0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ĆSN</a:t>
                </a:r>
              </a:p>
            </p:txBody>
          </p:sp>
          <p:sp>
            <p:nvSpPr>
              <p:cNvPr id="53464" name="Rectangle 17">
                <a:extLst>
                  <a:ext uri="{FF2B5EF4-FFF2-40B4-BE49-F238E27FC236}">
                    <a16:creationId xmlns:a16="http://schemas.microsoft.com/office/drawing/2014/main" id="{FB31BC22-EEA0-4AC5-84F7-0FEB3791D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988"/>
                <a:ext cx="567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0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EU</a:t>
                </a:r>
              </a:p>
            </p:txBody>
          </p:sp>
          <p:sp>
            <p:nvSpPr>
              <p:cNvPr id="53465" name="Rectangle 7">
                <a:extLst>
                  <a:ext uri="{FF2B5EF4-FFF2-40B4-BE49-F238E27FC236}">
                    <a16:creationId xmlns:a16="http://schemas.microsoft.com/office/drawing/2014/main" id="{8E07934C-4523-4503-98CF-51EA87AF8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" y="845"/>
                <a:ext cx="465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Chemické slo</a:t>
                </a:r>
                <a:r>
                  <a:rPr kumimoji="0" lang="cs-CZ" altLang="cs-CZ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ž</a:t>
                </a: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ení tavby ( hmotnostní podíl v % )</a:t>
                </a:r>
              </a:p>
            </p:txBody>
          </p:sp>
          <p:sp>
            <p:nvSpPr>
              <p:cNvPr id="53466" name="Rectangle 5">
                <a:extLst>
                  <a:ext uri="{FF2B5EF4-FFF2-40B4-BE49-F238E27FC236}">
                    <a16:creationId xmlns:a16="http://schemas.microsoft.com/office/drawing/2014/main" id="{A1B6E80E-129D-4204-A1CD-4D38E5035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845"/>
                <a:ext cx="990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Ozna</a:t>
                </a:r>
                <a:r>
                  <a:rPr kumimoji="0" lang="cs-CZ" altLang="cs-CZ" sz="13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č</a:t>
                </a: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ení oceli</a:t>
                </a:r>
              </a:p>
            </p:txBody>
          </p:sp>
          <p:sp>
            <p:nvSpPr>
              <p:cNvPr id="53467" name="Line 29">
                <a:extLst>
                  <a:ext uri="{FF2B5EF4-FFF2-40B4-BE49-F238E27FC236}">
                    <a16:creationId xmlns:a16="http://schemas.microsoft.com/office/drawing/2014/main" id="{998B1380-0648-48B9-9A52-05A28B1113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845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68" name="Line 30">
                <a:extLst>
                  <a:ext uri="{FF2B5EF4-FFF2-40B4-BE49-F238E27FC236}">
                    <a16:creationId xmlns:a16="http://schemas.microsoft.com/office/drawing/2014/main" id="{FBDF9B3F-633E-484A-93E4-4EDBE875E1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988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69" name="Line 31">
                <a:extLst>
                  <a:ext uri="{FF2B5EF4-FFF2-40B4-BE49-F238E27FC236}">
                    <a16:creationId xmlns:a16="http://schemas.microsoft.com/office/drawing/2014/main" id="{E9898C10-1285-4AA6-8D08-0F3233677E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217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70" name="Line 32">
                <a:extLst>
                  <a:ext uri="{FF2B5EF4-FFF2-40B4-BE49-F238E27FC236}">
                    <a16:creationId xmlns:a16="http://schemas.microsoft.com/office/drawing/2014/main" id="{901EA2E3-FC10-417D-BA8E-F669D379FB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845"/>
                <a:ext cx="0" cy="37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71" name="Line 34">
                <a:extLst>
                  <a:ext uri="{FF2B5EF4-FFF2-40B4-BE49-F238E27FC236}">
                    <a16:creationId xmlns:a16="http://schemas.microsoft.com/office/drawing/2014/main" id="{A081C2D1-0F30-4363-8FD5-B0041AEAE6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0" y="845"/>
                <a:ext cx="0" cy="37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72" name="Line 46">
                <a:extLst>
                  <a:ext uri="{FF2B5EF4-FFF2-40B4-BE49-F238E27FC236}">
                    <a16:creationId xmlns:a16="http://schemas.microsoft.com/office/drawing/2014/main" id="{8DC546BA-1C7E-4319-9956-16116F47F1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" y="988"/>
                <a:ext cx="0" cy="22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73" name="Line 50">
                <a:extLst>
                  <a:ext uri="{FF2B5EF4-FFF2-40B4-BE49-F238E27FC236}">
                    <a16:creationId xmlns:a16="http://schemas.microsoft.com/office/drawing/2014/main" id="{BAA3E53A-D535-4AED-9665-1C6579C295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4" y="988"/>
                <a:ext cx="0" cy="22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74" name="Line 51">
                <a:extLst>
                  <a:ext uri="{FF2B5EF4-FFF2-40B4-BE49-F238E27FC236}">
                    <a16:creationId xmlns:a16="http://schemas.microsoft.com/office/drawing/2014/main" id="{86EFC591-5D35-49E4-B73C-4DAA496196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8" y="982"/>
                <a:ext cx="0" cy="22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75" name="Line 52">
                <a:extLst>
                  <a:ext uri="{FF2B5EF4-FFF2-40B4-BE49-F238E27FC236}">
                    <a16:creationId xmlns:a16="http://schemas.microsoft.com/office/drawing/2014/main" id="{71938740-C51A-42F4-B662-83575B6823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30" y="988"/>
                <a:ext cx="0" cy="22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76" name="Line 53">
                <a:extLst>
                  <a:ext uri="{FF2B5EF4-FFF2-40B4-BE49-F238E27FC236}">
                    <a16:creationId xmlns:a16="http://schemas.microsoft.com/office/drawing/2014/main" id="{4A16041C-91FA-468E-8685-58D904A376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28" y="988"/>
                <a:ext cx="0" cy="22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77" name="Line 54">
                <a:extLst>
                  <a:ext uri="{FF2B5EF4-FFF2-40B4-BE49-F238E27FC236}">
                    <a16:creationId xmlns:a16="http://schemas.microsoft.com/office/drawing/2014/main" id="{E35D158A-0BDB-4E80-91B1-D7BCBA198D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72" y="988"/>
                <a:ext cx="0" cy="22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78" name="Line 55">
                <a:extLst>
                  <a:ext uri="{FF2B5EF4-FFF2-40B4-BE49-F238E27FC236}">
                    <a16:creationId xmlns:a16="http://schemas.microsoft.com/office/drawing/2014/main" id="{E7A61910-A026-4F3E-8328-AE08CF7584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5" y="988"/>
                <a:ext cx="0" cy="22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79" name="Line 56">
                <a:extLst>
                  <a:ext uri="{FF2B5EF4-FFF2-40B4-BE49-F238E27FC236}">
                    <a16:creationId xmlns:a16="http://schemas.microsoft.com/office/drawing/2014/main" id="{37392DC9-D6AF-4F41-9E25-3114E0B7F0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9" y="988"/>
                <a:ext cx="0" cy="22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80" name="Line 57">
                <a:extLst>
                  <a:ext uri="{FF2B5EF4-FFF2-40B4-BE49-F238E27FC236}">
                    <a16:creationId xmlns:a16="http://schemas.microsoft.com/office/drawing/2014/main" id="{65F2A6F7-AF0C-4F42-93D1-63E24E39B7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18" y="988"/>
                <a:ext cx="0" cy="22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81" name="Line 58">
                <a:extLst>
                  <a:ext uri="{FF2B5EF4-FFF2-40B4-BE49-F238E27FC236}">
                    <a16:creationId xmlns:a16="http://schemas.microsoft.com/office/drawing/2014/main" id="{5B9B1D57-727E-486D-9526-39372DBDA0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48" y="988"/>
                <a:ext cx="0" cy="22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82" name="Line 44">
                <a:extLst>
                  <a:ext uri="{FF2B5EF4-FFF2-40B4-BE49-F238E27FC236}">
                    <a16:creationId xmlns:a16="http://schemas.microsoft.com/office/drawing/2014/main" id="{DE9E5845-4276-4FAF-9409-D12E6BDE80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47" y="845"/>
                <a:ext cx="0" cy="37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3256" name="Group 794">
              <a:extLst>
                <a:ext uri="{FF2B5EF4-FFF2-40B4-BE49-F238E27FC236}">
                  <a16:creationId xmlns:a16="http://schemas.microsoft.com/office/drawing/2014/main" id="{A91AE18A-9B11-473B-9DDD-93A1EF902D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1209"/>
              <a:ext cx="5647" cy="2516"/>
              <a:chOff x="0" y="1209"/>
              <a:chExt cx="5647" cy="2516"/>
            </a:xfrm>
          </p:grpSpPr>
          <p:sp>
            <p:nvSpPr>
              <p:cNvPr id="53257" name="Rectangle 526">
                <a:extLst>
                  <a:ext uri="{FF2B5EF4-FFF2-40B4-BE49-F238E27FC236}">
                    <a16:creationId xmlns:a16="http://schemas.microsoft.com/office/drawing/2014/main" id="{8261722C-C3B2-4160-9BC9-6032980704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3582"/>
                <a:ext cx="499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58" name="Rectangle 525">
                <a:extLst>
                  <a:ext uri="{FF2B5EF4-FFF2-40B4-BE49-F238E27FC236}">
                    <a16:creationId xmlns:a16="http://schemas.microsoft.com/office/drawing/2014/main" id="{F0930E17-3A6F-489E-9EEA-56C00AC2F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3582"/>
                <a:ext cx="540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0,10-0,25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59" name="Rectangle 524">
                <a:extLst>
                  <a:ext uri="{FF2B5EF4-FFF2-40B4-BE49-F238E27FC236}">
                    <a16:creationId xmlns:a16="http://schemas.microsoft.com/office/drawing/2014/main" id="{B890C541-302E-45A9-89DB-25040A4BD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3582"/>
                <a:ext cx="55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60" name="Rectangle 523">
                <a:extLst>
                  <a:ext uri="{FF2B5EF4-FFF2-40B4-BE49-F238E27FC236}">
                    <a16:creationId xmlns:a16="http://schemas.microsoft.com/office/drawing/2014/main" id="{85BD0B97-5348-45F9-9F3B-EB021B6988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3582"/>
                <a:ext cx="48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61" name="Rectangle 522">
                <a:extLst>
                  <a:ext uri="{FF2B5EF4-FFF2-40B4-BE49-F238E27FC236}">
                    <a16:creationId xmlns:a16="http://schemas.microsoft.com/office/drawing/2014/main" id="{2306EAA1-13D8-4945-9B59-314C6B0A4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3582"/>
                <a:ext cx="49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0,90 -1,20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62" name="Rectangle 521">
                <a:extLst>
                  <a:ext uri="{FF2B5EF4-FFF2-40B4-BE49-F238E27FC236}">
                    <a16:creationId xmlns:a16="http://schemas.microsoft.com/office/drawing/2014/main" id="{D441DF54-3BE6-46A2-8AFF-87B04081A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3582"/>
                <a:ext cx="54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max. 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63" name="Rectangle 520">
                <a:extLst>
                  <a:ext uri="{FF2B5EF4-FFF2-40B4-BE49-F238E27FC236}">
                    <a16:creationId xmlns:a16="http://schemas.microsoft.com/office/drawing/2014/main" id="{20AF3AEF-6C08-4BFB-8829-D2668BD18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3582"/>
                <a:ext cx="30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64" name="Rectangle 519">
                <a:extLst>
                  <a:ext uri="{FF2B5EF4-FFF2-40B4-BE49-F238E27FC236}">
                    <a16:creationId xmlns:a16="http://schemas.microsoft.com/office/drawing/2014/main" id="{4A4E2970-ABED-4794-A9DF-2233676C9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3582"/>
                <a:ext cx="46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0,70-1,10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65" name="Rectangle 518">
                <a:extLst>
                  <a:ext uri="{FF2B5EF4-FFF2-40B4-BE49-F238E27FC236}">
                    <a16:creationId xmlns:a16="http://schemas.microsoft.com/office/drawing/2014/main" id="{377BB4DF-244F-488B-B8FB-385A96FE4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3582"/>
                <a:ext cx="28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66" name="Rectangle 517">
                <a:extLst>
                  <a:ext uri="{FF2B5EF4-FFF2-40B4-BE49-F238E27FC236}">
                    <a16:creationId xmlns:a16="http://schemas.microsoft.com/office/drawing/2014/main" id="{4D346925-B0CB-4980-984B-1B1B3672B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3582"/>
                <a:ext cx="481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0,47 - 0,55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67" name="Rectangle 516">
                <a:extLst>
                  <a:ext uri="{FF2B5EF4-FFF2-40B4-BE49-F238E27FC236}">
                    <a16:creationId xmlns:a16="http://schemas.microsoft.com/office/drawing/2014/main" id="{54F1595C-D08E-413D-9EA5-5EEA70DCA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582"/>
                <a:ext cx="42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268" name="Rectangle 515">
                <a:extLst>
                  <a:ext uri="{FF2B5EF4-FFF2-40B4-BE49-F238E27FC236}">
                    <a16:creationId xmlns:a16="http://schemas.microsoft.com/office/drawing/2014/main" id="{175FAB68-4D25-464F-8170-DDC8932AA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582"/>
                <a:ext cx="567" cy="143"/>
              </a:xfrm>
              <a:prstGeom prst="rect">
                <a:avLst/>
              </a:pr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51CrV4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69" name="Rectangle 514">
                <a:extLst>
                  <a:ext uri="{FF2B5EF4-FFF2-40B4-BE49-F238E27FC236}">
                    <a16:creationId xmlns:a16="http://schemas.microsoft.com/office/drawing/2014/main" id="{E74EA98D-3087-42BD-91D8-5F71B5BB4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3439"/>
                <a:ext cx="499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70" name="Rectangle 513">
                <a:extLst>
                  <a:ext uri="{FF2B5EF4-FFF2-40B4-BE49-F238E27FC236}">
                    <a16:creationId xmlns:a16="http://schemas.microsoft.com/office/drawing/2014/main" id="{D9B88DFD-CD78-4EAB-B3E1-AEAA63B29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3439"/>
                <a:ext cx="540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71" name="Rectangle 512">
                <a:extLst>
                  <a:ext uri="{FF2B5EF4-FFF2-40B4-BE49-F238E27FC236}">
                    <a16:creationId xmlns:a16="http://schemas.microsoft.com/office/drawing/2014/main" id="{0076FED0-96D9-4104-9089-0C81C3D7D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3439"/>
                <a:ext cx="55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3,60-4,10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72" name="Rectangle 511">
                <a:extLst>
                  <a:ext uri="{FF2B5EF4-FFF2-40B4-BE49-F238E27FC236}">
                    <a16:creationId xmlns:a16="http://schemas.microsoft.com/office/drawing/2014/main" id="{58096925-4694-498C-8BE8-F41022AD2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3439"/>
                <a:ext cx="48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0,25 - 0,45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73" name="Rectangle 510">
                <a:extLst>
                  <a:ext uri="{FF2B5EF4-FFF2-40B4-BE49-F238E27FC236}">
                    <a16:creationId xmlns:a16="http://schemas.microsoft.com/office/drawing/2014/main" id="{D35048B7-5413-44CA-989F-B190753A6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3439"/>
                <a:ext cx="49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1,60 - 2,00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74" name="Rectangle 509">
                <a:extLst>
                  <a:ext uri="{FF2B5EF4-FFF2-40B4-BE49-F238E27FC236}">
                    <a16:creationId xmlns:a16="http://schemas.microsoft.com/office/drawing/2014/main" id="{4FA7C3C1-30A5-4267-9F28-40BA111F9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3439"/>
                <a:ext cx="54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0,025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75" name="Rectangle 508">
                <a:extLst>
                  <a:ext uri="{FF2B5EF4-FFF2-40B4-BE49-F238E27FC236}">
                    <a16:creationId xmlns:a16="http://schemas.microsoft.com/office/drawing/2014/main" id="{36D64E9D-5513-4F1E-B6D2-A612072DC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3439"/>
                <a:ext cx="30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76" name="Rectangle 507">
                <a:extLst>
                  <a:ext uri="{FF2B5EF4-FFF2-40B4-BE49-F238E27FC236}">
                    <a16:creationId xmlns:a16="http://schemas.microsoft.com/office/drawing/2014/main" id="{663A72C8-7335-4D14-8E2D-0B2541A02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3439"/>
                <a:ext cx="46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0,30- 0,60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77" name="Rectangle 506">
                <a:extLst>
                  <a:ext uri="{FF2B5EF4-FFF2-40B4-BE49-F238E27FC236}">
                    <a16:creationId xmlns:a16="http://schemas.microsoft.com/office/drawing/2014/main" id="{4B76D833-7BBF-4567-B895-C4E698FDF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3439"/>
                <a:ext cx="28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78" name="Rectangle 505">
                <a:extLst>
                  <a:ext uri="{FF2B5EF4-FFF2-40B4-BE49-F238E27FC236}">
                    <a16:creationId xmlns:a16="http://schemas.microsoft.com/office/drawing/2014/main" id="{148806FA-C8D1-4742-93F0-381BCFED6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3439"/>
                <a:ext cx="481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0,32 - 0,39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79" name="Rectangle 504">
                <a:extLst>
                  <a:ext uri="{FF2B5EF4-FFF2-40B4-BE49-F238E27FC236}">
                    <a16:creationId xmlns:a16="http://schemas.microsoft.com/office/drawing/2014/main" id="{D5C2F65A-BD36-4382-B394-86CEB3EBE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439"/>
                <a:ext cx="42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280" name="Rectangle 503">
                <a:extLst>
                  <a:ext uri="{FF2B5EF4-FFF2-40B4-BE49-F238E27FC236}">
                    <a16:creationId xmlns:a16="http://schemas.microsoft.com/office/drawing/2014/main" id="{064D1389-D5C4-469D-B674-11B8E42AB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439"/>
                <a:ext cx="56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36CrNiMo16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81" name="Rectangle 490">
                <a:extLst>
                  <a:ext uri="{FF2B5EF4-FFF2-40B4-BE49-F238E27FC236}">
                    <a16:creationId xmlns:a16="http://schemas.microsoft.com/office/drawing/2014/main" id="{0D8FDB78-FD41-40E5-8E2F-24886BFB3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3296"/>
                <a:ext cx="499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82" name="Rectangle 489">
                <a:extLst>
                  <a:ext uri="{FF2B5EF4-FFF2-40B4-BE49-F238E27FC236}">
                    <a16:creationId xmlns:a16="http://schemas.microsoft.com/office/drawing/2014/main" id="{5AB680D3-77F5-4FB4-94D3-8C99B003D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3296"/>
                <a:ext cx="540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83" name="Rectangle 488">
                <a:extLst>
                  <a:ext uri="{FF2B5EF4-FFF2-40B4-BE49-F238E27FC236}">
                    <a16:creationId xmlns:a16="http://schemas.microsoft.com/office/drawing/2014/main" id="{94B2902D-890C-439C-9154-8359B1EC3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3296"/>
                <a:ext cx="55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1,30 -1,70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84" name="Rectangle 487">
                <a:extLst>
                  <a:ext uri="{FF2B5EF4-FFF2-40B4-BE49-F238E27FC236}">
                    <a16:creationId xmlns:a16="http://schemas.microsoft.com/office/drawing/2014/main" id="{3E447D73-2C0B-48CC-87C7-9B6B19D07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3296"/>
                <a:ext cx="48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0,15 - 0,30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85" name="Rectangle 486">
                <a:extLst>
                  <a:ext uri="{FF2B5EF4-FFF2-40B4-BE49-F238E27FC236}">
                    <a16:creationId xmlns:a16="http://schemas.microsoft.com/office/drawing/2014/main" id="{142041F1-7F30-495A-8136-D9228EE4D6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3296"/>
                <a:ext cx="49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1,30-1,70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86" name="Rectangle 485">
                <a:extLst>
                  <a:ext uri="{FF2B5EF4-FFF2-40B4-BE49-F238E27FC236}">
                    <a16:creationId xmlns:a16="http://schemas.microsoft.com/office/drawing/2014/main" id="{B3F87B0D-B4D1-4E63-97CB-F69B493F4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3296"/>
                <a:ext cx="54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max. 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87" name="Rectangle 484">
                <a:extLst>
                  <a:ext uri="{FF2B5EF4-FFF2-40B4-BE49-F238E27FC236}">
                    <a16:creationId xmlns:a16="http://schemas.microsoft.com/office/drawing/2014/main" id="{42614E4A-FA50-43C8-BEA2-A0B367CC7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3296"/>
                <a:ext cx="30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88" name="Rectangle 483">
                <a:extLst>
                  <a:ext uri="{FF2B5EF4-FFF2-40B4-BE49-F238E27FC236}">
                    <a16:creationId xmlns:a16="http://schemas.microsoft.com/office/drawing/2014/main" id="{0A6A4F94-7A2C-4946-9134-7A36C58B1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3296"/>
                <a:ext cx="46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0,50- 0,80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89" name="Rectangle 482">
                <a:extLst>
                  <a:ext uri="{FF2B5EF4-FFF2-40B4-BE49-F238E27FC236}">
                    <a16:creationId xmlns:a16="http://schemas.microsoft.com/office/drawing/2014/main" id="{E89E70B9-5400-46AB-A28E-CFA4E64BE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3296"/>
                <a:ext cx="28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90" name="Rectangle 481">
                <a:extLst>
                  <a:ext uri="{FF2B5EF4-FFF2-40B4-BE49-F238E27FC236}">
                    <a16:creationId xmlns:a16="http://schemas.microsoft.com/office/drawing/2014/main" id="{E16696EA-6570-4410-B01E-E4AE7C3022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3296"/>
                <a:ext cx="481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0,30 - 0,38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91" name="Rectangle 480">
                <a:extLst>
                  <a:ext uri="{FF2B5EF4-FFF2-40B4-BE49-F238E27FC236}">
                    <a16:creationId xmlns:a16="http://schemas.microsoft.com/office/drawing/2014/main" id="{4F7EBB54-E64C-44E9-BD5F-AFE7A3300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296"/>
                <a:ext cx="42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16 343</a:t>
                </a:r>
              </a:p>
            </p:txBody>
          </p:sp>
          <p:sp>
            <p:nvSpPr>
              <p:cNvPr id="53292" name="Rectangle 479">
                <a:extLst>
                  <a:ext uri="{FF2B5EF4-FFF2-40B4-BE49-F238E27FC236}">
                    <a16:creationId xmlns:a16="http://schemas.microsoft.com/office/drawing/2014/main" id="{CE9B7A95-B9A6-4C6C-8692-4A868056A7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296"/>
                <a:ext cx="56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34CrNiMo6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93" name="Rectangle 478">
                <a:extLst>
                  <a:ext uri="{FF2B5EF4-FFF2-40B4-BE49-F238E27FC236}">
                    <a16:creationId xmlns:a16="http://schemas.microsoft.com/office/drawing/2014/main" id="{ADDA69C5-7DA1-43C5-B2F9-BB1B59636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3153"/>
                <a:ext cx="499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94" name="Rectangle 477">
                <a:extLst>
                  <a:ext uri="{FF2B5EF4-FFF2-40B4-BE49-F238E27FC236}">
                    <a16:creationId xmlns:a16="http://schemas.microsoft.com/office/drawing/2014/main" id="{42CCA9E5-4D14-4E95-8C14-4E1A3BA4A7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3153"/>
                <a:ext cx="540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95" name="Rectangle 476">
                <a:extLst>
                  <a:ext uri="{FF2B5EF4-FFF2-40B4-BE49-F238E27FC236}">
                    <a16:creationId xmlns:a16="http://schemas.microsoft.com/office/drawing/2014/main" id="{E7926B1A-EEE6-4603-88D2-2C6A98695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3153"/>
                <a:ext cx="55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0,90-0,20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96" name="Rectangle 475">
                <a:extLst>
                  <a:ext uri="{FF2B5EF4-FFF2-40B4-BE49-F238E27FC236}">
                    <a16:creationId xmlns:a16="http://schemas.microsoft.com/office/drawing/2014/main" id="{1A42EEF7-1CB5-4060-BD02-49097F2E3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3153"/>
                <a:ext cx="48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0,15-0,30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97" name="Rectangle 474">
                <a:extLst>
                  <a:ext uri="{FF2B5EF4-FFF2-40B4-BE49-F238E27FC236}">
                    <a16:creationId xmlns:a16="http://schemas.microsoft.com/office/drawing/2014/main" id="{E9DB02D0-7222-4A7F-8EAB-5BDB1EFF4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3153"/>
                <a:ext cx="49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0,90-1,20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98" name="Rectangle 473">
                <a:extLst>
                  <a:ext uri="{FF2B5EF4-FFF2-40B4-BE49-F238E27FC236}">
                    <a16:creationId xmlns:a16="http://schemas.microsoft.com/office/drawing/2014/main" id="{EEB5F998-70DA-41F0-9BD0-1BF42CAE9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3153"/>
                <a:ext cx="54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99" name="Rectangle 472">
                <a:extLst>
                  <a:ext uri="{FF2B5EF4-FFF2-40B4-BE49-F238E27FC236}">
                    <a16:creationId xmlns:a16="http://schemas.microsoft.com/office/drawing/2014/main" id="{846EB2D5-CF28-4F42-B3DD-7A3E80DAE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3153"/>
                <a:ext cx="30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00" name="Rectangle 471">
                <a:extLst>
                  <a:ext uri="{FF2B5EF4-FFF2-40B4-BE49-F238E27FC236}">
                    <a16:creationId xmlns:a16="http://schemas.microsoft.com/office/drawing/2014/main" id="{759E3F20-742D-4211-892D-0F04476F0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3153"/>
                <a:ext cx="46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0,50- 0,80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01" name="Rectangle 470">
                <a:extLst>
                  <a:ext uri="{FF2B5EF4-FFF2-40B4-BE49-F238E27FC236}">
                    <a16:creationId xmlns:a16="http://schemas.microsoft.com/office/drawing/2014/main" id="{D9F3B3E5-3BC8-4165-A72A-C54C17DFE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3153"/>
                <a:ext cx="28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02" name="Rectangle 469">
                <a:extLst>
                  <a:ext uri="{FF2B5EF4-FFF2-40B4-BE49-F238E27FC236}">
                    <a16:creationId xmlns:a16="http://schemas.microsoft.com/office/drawing/2014/main" id="{88D1414A-3624-4764-83E1-C95B9F8D0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3153"/>
                <a:ext cx="481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0,32 - 0,40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03" name="Rectangle 468">
                <a:extLst>
                  <a:ext uri="{FF2B5EF4-FFF2-40B4-BE49-F238E27FC236}">
                    <a16:creationId xmlns:a16="http://schemas.microsoft.com/office/drawing/2014/main" id="{FDFC97D2-3B5E-4512-B4E4-7E5C6B83FB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153"/>
                <a:ext cx="42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304" name="Rectangle 467">
                <a:extLst>
                  <a:ext uri="{FF2B5EF4-FFF2-40B4-BE49-F238E27FC236}">
                    <a16:creationId xmlns:a16="http://schemas.microsoft.com/office/drawing/2014/main" id="{AA678102-F59D-43E5-BE16-19732DF69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153"/>
                <a:ext cx="56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36CrNiMo4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05" name="Rectangle 466">
                <a:extLst>
                  <a:ext uri="{FF2B5EF4-FFF2-40B4-BE49-F238E27FC236}">
                    <a16:creationId xmlns:a16="http://schemas.microsoft.com/office/drawing/2014/main" id="{222E3086-3B02-4F28-8126-435C5F8EA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3010"/>
                <a:ext cx="499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06" name="Rectangle 465">
                <a:extLst>
                  <a:ext uri="{FF2B5EF4-FFF2-40B4-BE49-F238E27FC236}">
                    <a16:creationId xmlns:a16="http://schemas.microsoft.com/office/drawing/2014/main" id="{FE491E07-4365-4193-97CD-761DAF861F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3010"/>
                <a:ext cx="540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07" name="Rectangle 464">
                <a:extLst>
                  <a:ext uri="{FF2B5EF4-FFF2-40B4-BE49-F238E27FC236}">
                    <a16:creationId xmlns:a16="http://schemas.microsoft.com/office/drawing/2014/main" id="{E35C6C29-253B-47BA-A022-E3060015E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3010"/>
                <a:ext cx="55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08" name="Rectangle 463">
                <a:extLst>
                  <a:ext uri="{FF2B5EF4-FFF2-40B4-BE49-F238E27FC236}">
                    <a16:creationId xmlns:a16="http://schemas.microsoft.com/office/drawing/2014/main" id="{E91EED01-19E2-45DC-ACFA-13B1D305A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3010"/>
                <a:ext cx="48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0,15-0,30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09" name="Rectangle 462">
                <a:extLst>
                  <a:ext uri="{FF2B5EF4-FFF2-40B4-BE49-F238E27FC236}">
                    <a16:creationId xmlns:a16="http://schemas.microsoft.com/office/drawing/2014/main" id="{9A6F85A9-C9EC-4915-B72E-642D3D451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3010"/>
                <a:ext cx="49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0,90-1,20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10" name="Rectangle 461">
                <a:extLst>
                  <a:ext uri="{FF2B5EF4-FFF2-40B4-BE49-F238E27FC236}">
                    <a16:creationId xmlns:a16="http://schemas.microsoft.com/office/drawing/2014/main" id="{067C2D00-56D9-4566-BD42-6F858CF79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3010"/>
                <a:ext cx="54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11" name="Rectangle 460">
                <a:extLst>
                  <a:ext uri="{FF2B5EF4-FFF2-40B4-BE49-F238E27FC236}">
                    <a16:creationId xmlns:a16="http://schemas.microsoft.com/office/drawing/2014/main" id="{088DBEE8-F6CA-4849-9CF8-A0C96CB81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3010"/>
                <a:ext cx="30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12" name="Rectangle 459">
                <a:extLst>
                  <a:ext uri="{FF2B5EF4-FFF2-40B4-BE49-F238E27FC236}">
                    <a16:creationId xmlns:a16="http://schemas.microsoft.com/office/drawing/2014/main" id="{A0BC16BA-3830-46BC-AB42-EA0F90501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3010"/>
                <a:ext cx="46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0,50- 0,80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13" name="Rectangle 458">
                <a:extLst>
                  <a:ext uri="{FF2B5EF4-FFF2-40B4-BE49-F238E27FC236}">
                    <a16:creationId xmlns:a16="http://schemas.microsoft.com/office/drawing/2014/main" id="{1FFC6E5E-8B57-4E70-9FC4-FF5FB1FCB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3010"/>
                <a:ext cx="28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14" name="Rectangle 457">
                <a:extLst>
                  <a:ext uri="{FF2B5EF4-FFF2-40B4-BE49-F238E27FC236}">
                    <a16:creationId xmlns:a16="http://schemas.microsoft.com/office/drawing/2014/main" id="{A0959952-6B38-4AB0-8AA6-8BFF49406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3010"/>
                <a:ext cx="481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0,46 - 0,54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15" name="Rectangle 456">
                <a:extLst>
                  <a:ext uri="{FF2B5EF4-FFF2-40B4-BE49-F238E27FC236}">
                    <a16:creationId xmlns:a16="http://schemas.microsoft.com/office/drawing/2014/main" id="{3C6E54AE-FAC3-4992-89DB-61C7E271F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3010"/>
                <a:ext cx="42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316" name="Rectangle 455">
                <a:extLst>
                  <a:ext uri="{FF2B5EF4-FFF2-40B4-BE49-F238E27FC236}">
                    <a16:creationId xmlns:a16="http://schemas.microsoft.com/office/drawing/2014/main" id="{E8CD71B8-1A39-4197-A417-3FA144494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010"/>
                <a:ext cx="567" cy="143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50CrMo4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17" name="Rectangle 454">
                <a:extLst>
                  <a:ext uri="{FF2B5EF4-FFF2-40B4-BE49-F238E27FC236}">
                    <a16:creationId xmlns:a16="http://schemas.microsoft.com/office/drawing/2014/main" id="{7DAB38B7-67A4-4238-AEAB-FB5E0E7DF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814"/>
                <a:ext cx="499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18" name="Rectangle 453">
                <a:extLst>
                  <a:ext uri="{FF2B5EF4-FFF2-40B4-BE49-F238E27FC236}">
                    <a16:creationId xmlns:a16="http://schemas.microsoft.com/office/drawing/2014/main" id="{40DFE303-273E-4BD6-AFDF-975E2FF40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814"/>
                <a:ext cx="540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19" name="Rectangle 452">
                <a:extLst>
                  <a:ext uri="{FF2B5EF4-FFF2-40B4-BE49-F238E27FC236}">
                    <a16:creationId xmlns:a16="http://schemas.microsoft.com/office/drawing/2014/main" id="{38F9DB08-A071-41C5-B06E-B7B45112C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2814"/>
                <a:ext cx="55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20" name="Rectangle 451">
                <a:extLst>
                  <a:ext uri="{FF2B5EF4-FFF2-40B4-BE49-F238E27FC236}">
                    <a16:creationId xmlns:a16="http://schemas.microsoft.com/office/drawing/2014/main" id="{414BCCB4-3644-42B3-845B-0A15B3D6D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2814"/>
                <a:ext cx="48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0,15 - 0,30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21" name="Rectangle 450">
                <a:extLst>
                  <a:ext uri="{FF2B5EF4-FFF2-40B4-BE49-F238E27FC236}">
                    <a16:creationId xmlns:a16="http://schemas.microsoft.com/office/drawing/2014/main" id="{EB045139-6AEC-457C-BB5F-0581CB485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2814"/>
                <a:ext cx="49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0,90 -1,20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22" name="Rectangle 449">
                <a:extLst>
                  <a:ext uri="{FF2B5EF4-FFF2-40B4-BE49-F238E27FC236}">
                    <a16:creationId xmlns:a16="http://schemas.microsoft.com/office/drawing/2014/main" id="{704479F3-6E94-41AE-9B1F-EC8835BDD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2814"/>
                <a:ext cx="54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max. 0,035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23" name="Rectangle 448">
                <a:extLst>
                  <a:ext uri="{FF2B5EF4-FFF2-40B4-BE49-F238E27FC236}">
                    <a16:creationId xmlns:a16="http://schemas.microsoft.com/office/drawing/2014/main" id="{9D30AA3E-C060-4037-BA7B-809764B55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2814"/>
                <a:ext cx="30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24" name="Rectangle 447">
                <a:extLst>
                  <a:ext uri="{FF2B5EF4-FFF2-40B4-BE49-F238E27FC236}">
                    <a16:creationId xmlns:a16="http://schemas.microsoft.com/office/drawing/2014/main" id="{5C00CDF6-39F2-4766-A87F-E66FC0875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2814"/>
                <a:ext cx="46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0,60- 0,90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25" name="Rectangle 446">
                <a:extLst>
                  <a:ext uri="{FF2B5EF4-FFF2-40B4-BE49-F238E27FC236}">
                    <a16:creationId xmlns:a16="http://schemas.microsoft.com/office/drawing/2014/main" id="{0D43C825-50AC-4E93-9F66-985CA2E73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2814"/>
                <a:ext cx="28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26" name="Rectangle 445">
                <a:extLst>
                  <a:ext uri="{FF2B5EF4-FFF2-40B4-BE49-F238E27FC236}">
                    <a16:creationId xmlns:a16="http://schemas.microsoft.com/office/drawing/2014/main" id="{39576FFB-D91D-45B3-ACD3-386387BCA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814"/>
                <a:ext cx="481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0,38 - 0,45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27" name="Rectangle 444">
                <a:extLst>
                  <a:ext uri="{FF2B5EF4-FFF2-40B4-BE49-F238E27FC236}">
                    <a16:creationId xmlns:a16="http://schemas.microsoft.com/office/drawing/2014/main" id="{4440C557-EB56-45F1-AA13-4941E6915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2814"/>
                <a:ext cx="42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15 142</a:t>
                </a:r>
              </a:p>
            </p:txBody>
          </p:sp>
          <p:sp>
            <p:nvSpPr>
              <p:cNvPr id="53328" name="Rectangle 443">
                <a:extLst>
                  <a:ext uri="{FF2B5EF4-FFF2-40B4-BE49-F238E27FC236}">
                    <a16:creationId xmlns:a16="http://schemas.microsoft.com/office/drawing/2014/main" id="{AAF8FCD4-9B41-4B6F-880D-3BCA939DA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814"/>
                <a:ext cx="567" cy="19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42CrMo4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29" name="Rectangle 442">
                <a:extLst>
                  <a:ext uri="{FF2B5EF4-FFF2-40B4-BE49-F238E27FC236}">
                    <a16:creationId xmlns:a16="http://schemas.microsoft.com/office/drawing/2014/main" id="{CE09D023-25E5-49D9-8468-3C9098010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618"/>
                <a:ext cx="499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30" name="Rectangle 441">
                <a:extLst>
                  <a:ext uri="{FF2B5EF4-FFF2-40B4-BE49-F238E27FC236}">
                    <a16:creationId xmlns:a16="http://schemas.microsoft.com/office/drawing/2014/main" id="{3F79E60D-9F56-4954-B60F-6FA4ECA74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618"/>
                <a:ext cx="540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31" name="Rectangle 440">
                <a:extLst>
                  <a:ext uri="{FF2B5EF4-FFF2-40B4-BE49-F238E27FC236}">
                    <a16:creationId xmlns:a16="http://schemas.microsoft.com/office/drawing/2014/main" id="{92CE11AF-0419-452B-980A-441CEDA31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2618"/>
                <a:ext cx="55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32" name="Rectangle 439">
                <a:extLst>
                  <a:ext uri="{FF2B5EF4-FFF2-40B4-BE49-F238E27FC236}">
                    <a16:creationId xmlns:a16="http://schemas.microsoft.com/office/drawing/2014/main" id="{A08B286A-E20D-4F4F-94AE-B86B31CFB6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2618"/>
                <a:ext cx="48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0,15 - 0,30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33" name="Rectangle 438">
                <a:extLst>
                  <a:ext uri="{FF2B5EF4-FFF2-40B4-BE49-F238E27FC236}">
                    <a16:creationId xmlns:a16="http://schemas.microsoft.com/office/drawing/2014/main" id="{15973D75-A21F-40CE-8021-A3B51414A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2618"/>
                <a:ext cx="49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0,90 -1,20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34" name="Rectangle 437">
                <a:extLst>
                  <a:ext uri="{FF2B5EF4-FFF2-40B4-BE49-F238E27FC236}">
                    <a16:creationId xmlns:a16="http://schemas.microsoft.com/office/drawing/2014/main" id="{5E88B6B0-0E8D-483F-950E-3F2F8AFC0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2618"/>
                <a:ext cx="54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man. 0,035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35" name="Rectangle 436">
                <a:extLst>
                  <a:ext uri="{FF2B5EF4-FFF2-40B4-BE49-F238E27FC236}">
                    <a16:creationId xmlns:a16="http://schemas.microsoft.com/office/drawing/2014/main" id="{D026F6C6-ACD4-4D39-9B1D-6740B8D29F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2618"/>
                <a:ext cx="30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36" name="Rectangle 435">
                <a:extLst>
                  <a:ext uri="{FF2B5EF4-FFF2-40B4-BE49-F238E27FC236}">
                    <a16:creationId xmlns:a16="http://schemas.microsoft.com/office/drawing/2014/main" id="{825D9AEA-66B7-4FC8-9E57-0928A5127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2618"/>
                <a:ext cx="46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0,60- 0,90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37" name="Rectangle 434">
                <a:extLst>
                  <a:ext uri="{FF2B5EF4-FFF2-40B4-BE49-F238E27FC236}">
                    <a16:creationId xmlns:a16="http://schemas.microsoft.com/office/drawing/2014/main" id="{F69B3AF3-7A62-44A2-8815-D1C1FA33C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2618"/>
                <a:ext cx="28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38" name="Rectangle 433">
                <a:extLst>
                  <a:ext uri="{FF2B5EF4-FFF2-40B4-BE49-F238E27FC236}">
                    <a16:creationId xmlns:a16="http://schemas.microsoft.com/office/drawing/2014/main" id="{00BC96BC-7736-45AF-8A5F-51A9CBF47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618"/>
                <a:ext cx="481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0,30 - 0,37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39" name="Rectangle 432">
                <a:extLst>
                  <a:ext uri="{FF2B5EF4-FFF2-40B4-BE49-F238E27FC236}">
                    <a16:creationId xmlns:a16="http://schemas.microsoft.com/office/drawing/2014/main" id="{191C1F9C-ADA9-4728-9FFB-494B207ED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2618"/>
                <a:ext cx="42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15 131</a:t>
                </a:r>
              </a:p>
            </p:txBody>
          </p:sp>
          <p:sp>
            <p:nvSpPr>
              <p:cNvPr id="53340" name="Rectangle 431">
                <a:extLst>
                  <a:ext uri="{FF2B5EF4-FFF2-40B4-BE49-F238E27FC236}">
                    <a16:creationId xmlns:a16="http://schemas.microsoft.com/office/drawing/2014/main" id="{B13A6796-C51F-48E5-B19A-3677C8BD5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618"/>
                <a:ext cx="567" cy="19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34CrMo4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41" name="Rectangle 430">
                <a:extLst>
                  <a:ext uri="{FF2B5EF4-FFF2-40B4-BE49-F238E27FC236}">
                    <a16:creationId xmlns:a16="http://schemas.microsoft.com/office/drawing/2014/main" id="{6055E189-A39F-4F18-8D81-CED73F02F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422"/>
                <a:ext cx="499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42" name="Rectangle 429">
                <a:extLst>
                  <a:ext uri="{FF2B5EF4-FFF2-40B4-BE49-F238E27FC236}">
                    <a16:creationId xmlns:a16="http://schemas.microsoft.com/office/drawing/2014/main" id="{8348075A-29B9-4342-9B14-1BEAC1310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422"/>
                <a:ext cx="540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43" name="Rectangle 428">
                <a:extLst>
                  <a:ext uri="{FF2B5EF4-FFF2-40B4-BE49-F238E27FC236}">
                    <a16:creationId xmlns:a16="http://schemas.microsoft.com/office/drawing/2014/main" id="{37A6C412-F817-43EC-A054-4BFA96EC8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2422"/>
                <a:ext cx="55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44" name="Rectangle 427">
                <a:extLst>
                  <a:ext uri="{FF2B5EF4-FFF2-40B4-BE49-F238E27FC236}">
                    <a16:creationId xmlns:a16="http://schemas.microsoft.com/office/drawing/2014/main" id="{045F1871-C226-42E7-8B71-544A83566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2422"/>
                <a:ext cx="48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0,15 - 0,30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45" name="Rectangle 426">
                <a:extLst>
                  <a:ext uri="{FF2B5EF4-FFF2-40B4-BE49-F238E27FC236}">
                    <a16:creationId xmlns:a16="http://schemas.microsoft.com/office/drawing/2014/main" id="{F91909DB-2AE4-4F1A-8028-B9EA4B065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2422"/>
                <a:ext cx="49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0,90 -1,20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46" name="Rectangle 425">
                <a:extLst>
                  <a:ext uri="{FF2B5EF4-FFF2-40B4-BE49-F238E27FC236}">
                    <a16:creationId xmlns:a16="http://schemas.microsoft.com/office/drawing/2014/main" id="{46FCF66D-4754-4488-ABED-D5B9FFCA9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2422"/>
                <a:ext cx="54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max. 0,035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47" name="Rectangle 424">
                <a:extLst>
                  <a:ext uri="{FF2B5EF4-FFF2-40B4-BE49-F238E27FC236}">
                    <a16:creationId xmlns:a16="http://schemas.microsoft.com/office/drawing/2014/main" id="{E257CDEA-FE2C-4EC0-A8A4-2B9970E63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2422"/>
                <a:ext cx="30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48" name="Rectangle 423">
                <a:extLst>
                  <a:ext uri="{FF2B5EF4-FFF2-40B4-BE49-F238E27FC236}">
                    <a16:creationId xmlns:a16="http://schemas.microsoft.com/office/drawing/2014/main" id="{CB46976B-017D-4DE9-A01C-98D5ADA1A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2422"/>
                <a:ext cx="46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0,60- 0,90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49" name="Rectangle 422">
                <a:extLst>
                  <a:ext uri="{FF2B5EF4-FFF2-40B4-BE49-F238E27FC236}">
                    <a16:creationId xmlns:a16="http://schemas.microsoft.com/office/drawing/2014/main" id="{472E386E-E753-494B-A970-A615DA5CA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2422"/>
                <a:ext cx="28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50" name="Rectangle 421">
                <a:extLst>
                  <a:ext uri="{FF2B5EF4-FFF2-40B4-BE49-F238E27FC236}">
                    <a16:creationId xmlns:a16="http://schemas.microsoft.com/office/drawing/2014/main" id="{1271C582-971F-402B-8DE0-A3610BFFED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422"/>
                <a:ext cx="481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0,22 - 0,29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51" name="Rectangle 420">
                <a:extLst>
                  <a:ext uri="{FF2B5EF4-FFF2-40B4-BE49-F238E27FC236}">
                    <a16:creationId xmlns:a16="http://schemas.microsoft.com/office/drawing/2014/main" id="{A21C0E52-25AB-43F8-ADC3-39ADB0D276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2422"/>
                <a:ext cx="42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15130</a:t>
                </a:r>
              </a:p>
            </p:txBody>
          </p:sp>
          <p:sp>
            <p:nvSpPr>
              <p:cNvPr id="53352" name="Rectangle 419">
                <a:extLst>
                  <a:ext uri="{FF2B5EF4-FFF2-40B4-BE49-F238E27FC236}">
                    <a16:creationId xmlns:a16="http://schemas.microsoft.com/office/drawing/2014/main" id="{86F5828C-C87A-4E68-932B-2D8329A90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422"/>
                <a:ext cx="567" cy="196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25CrMo4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53" name="Rectangle 418">
                <a:extLst>
                  <a:ext uri="{FF2B5EF4-FFF2-40B4-BE49-F238E27FC236}">
                    <a16:creationId xmlns:a16="http://schemas.microsoft.com/office/drawing/2014/main" id="{3CF63E09-7CA0-4CC5-8498-1717126845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226"/>
                <a:ext cx="499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54" name="Rectangle 417">
                <a:extLst>
                  <a:ext uri="{FF2B5EF4-FFF2-40B4-BE49-F238E27FC236}">
                    <a16:creationId xmlns:a16="http://schemas.microsoft.com/office/drawing/2014/main" id="{EDEF1CE2-14D3-4879-97C8-A99C0CB113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226"/>
                <a:ext cx="540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55" name="Rectangle 416">
                <a:extLst>
                  <a:ext uri="{FF2B5EF4-FFF2-40B4-BE49-F238E27FC236}">
                    <a16:creationId xmlns:a16="http://schemas.microsoft.com/office/drawing/2014/main" id="{F1BCCB00-4773-4B08-A370-66BC3DCE9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2226"/>
                <a:ext cx="55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56" name="Rectangle 415">
                <a:extLst>
                  <a:ext uri="{FF2B5EF4-FFF2-40B4-BE49-F238E27FC236}">
                    <a16:creationId xmlns:a16="http://schemas.microsoft.com/office/drawing/2014/main" id="{6E649430-B2A5-415E-82C6-DCEF2521B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2226"/>
                <a:ext cx="48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57" name="Rectangle 414">
                <a:extLst>
                  <a:ext uri="{FF2B5EF4-FFF2-40B4-BE49-F238E27FC236}">
                    <a16:creationId xmlns:a16="http://schemas.microsoft.com/office/drawing/2014/main" id="{884F9484-4983-49B3-9EA1-24B53D740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2226"/>
                <a:ext cx="49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0,90 -1,20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58" name="Rectangle 413">
                <a:extLst>
                  <a:ext uri="{FF2B5EF4-FFF2-40B4-BE49-F238E27FC236}">
                    <a16:creationId xmlns:a16="http://schemas.microsoft.com/office/drawing/2014/main" id="{6BD20388-3E0C-4197-A6E9-8BAC50083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2226"/>
                <a:ext cx="54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max. 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59" name="Rectangle 412">
                <a:extLst>
                  <a:ext uri="{FF2B5EF4-FFF2-40B4-BE49-F238E27FC236}">
                    <a16:creationId xmlns:a16="http://schemas.microsoft.com/office/drawing/2014/main" id="{229FC42D-A8A3-4FD8-A76E-E00404B95E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2226"/>
                <a:ext cx="30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60" name="Rectangle 411">
                <a:extLst>
                  <a:ext uri="{FF2B5EF4-FFF2-40B4-BE49-F238E27FC236}">
                    <a16:creationId xmlns:a16="http://schemas.microsoft.com/office/drawing/2014/main" id="{928DAFCB-98B1-46DB-94F7-4E1A5B285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2226"/>
                <a:ext cx="46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0,60- 0,90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61" name="Rectangle 410">
                <a:extLst>
                  <a:ext uri="{FF2B5EF4-FFF2-40B4-BE49-F238E27FC236}">
                    <a16:creationId xmlns:a16="http://schemas.microsoft.com/office/drawing/2014/main" id="{58130DB0-4609-4E65-AE0C-B1E68DA2B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2226"/>
                <a:ext cx="28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62" name="Rectangle 409">
                <a:extLst>
                  <a:ext uri="{FF2B5EF4-FFF2-40B4-BE49-F238E27FC236}">
                    <a16:creationId xmlns:a16="http://schemas.microsoft.com/office/drawing/2014/main" id="{2C301DBE-1B4B-4E42-B1F5-BBDFBF70A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226"/>
                <a:ext cx="481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0,38 - 0,45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63" name="Rectangle 408">
                <a:extLst>
                  <a:ext uri="{FF2B5EF4-FFF2-40B4-BE49-F238E27FC236}">
                    <a16:creationId xmlns:a16="http://schemas.microsoft.com/office/drawing/2014/main" id="{D374B07B-E024-4E54-A111-339300A35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2226"/>
                <a:ext cx="42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364" name="Rectangle 407">
                <a:extLst>
                  <a:ext uri="{FF2B5EF4-FFF2-40B4-BE49-F238E27FC236}">
                    <a16:creationId xmlns:a16="http://schemas.microsoft.com/office/drawing/2014/main" id="{02318227-C869-4CC1-8DDD-E20F61673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226"/>
                <a:ext cx="567" cy="196"/>
              </a:xfrm>
              <a:prstGeom prst="rect">
                <a:avLst/>
              </a:prstGeom>
              <a:solidFill>
                <a:srgbClr val="C5FF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41Cr4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65" name="Rectangle 406">
                <a:extLst>
                  <a:ext uri="{FF2B5EF4-FFF2-40B4-BE49-F238E27FC236}">
                    <a16:creationId xmlns:a16="http://schemas.microsoft.com/office/drawing/2014/main" id="{A29458A9-8304-492D-A127-855C7AC72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030"/>
                <a:ext cx="499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66" name="Rectangle 405">
                <a:extLst>
                  <a:ext uri="{FF2B5EF4-FFF2-40B4-BE49-F238E27FC236}">
                    <a16:creationId xmlns:a16="http://schemas.microsoft.com/office/drawing/2014/main" id="{1CE98118-C693-4B64-9DEB-44BECFD717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030"/>
                <a:ext cx="540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67" name="Rectangle 404">
                <a:extLst>
                  <a:ext uri="{FF2B5EF4-FFF2-40B4-BE49-F238E27FC236}">
                    <a16:creationId xmlns:a16="http://schemas.microsoft.com/office/drawing/2014/main" id="{0128D66F-317F-446E-B2E7-BDF665E72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2030"/>
                <a:ext cx="55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68" name="Rectangle 403">
                <a:extLst>
                  <a:ext uri="{FF2B5EF4-FFF2-40B4-BE49-F238E27FC236}">
                    <a16:creationId xmlns:a16="http://schemas.microsoft.com/office/drawing/2014/main" id="{40A983BF-197C-421A-A612-354ABCE66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2030"/>
                <a:ext cx="48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69" name="Rectangle 402">
                <a:extLst>
                  <a:ext uri="{FF2B5EF4-FFF2-40B4-BE49-F238E27FC236}">
                    <a16:creationId xmlns:a16="http://schemas.microsoft.com/office/drawing/2014/main" id="{8A772D92-A1FC-462D-BBEE-1FFAE9691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2030"/>
                <a:ext cx="49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0,90-1,20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70" name="Rectangle 401">
                <a:extLst>
                  <a:ext uri="{FF2B5EF4-FFF2-40B4-BE49-F238E27FC236}">
                    <a16:creationId xmlns:a16="http://schemas.microsoft.com/office/drawing/2014/main" id="{6852945D-A9E4-4600-8217-061AC2BDF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2030"/>
                <a:ext cx="54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0,035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71" name="Rectangle 400">
                <a:extLst>
                  <a:ext uri="{FF2B5EF4-FFF2-40B4-BE49-F238E27FC236}">
                    <a16:creationId xmlns:a16="http://schemas.microsoft.com/office/drawing/2014/main" id="{3C9A8A63-BA66-481C-B0A1-DB5D79CBA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2030"/>
                <a:ext cx="30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72" name="Rectangle 399">
                <a:extLst>
                  <a:ext uri="{FF2B5EF4-FFF2-40B4-BE49-F238E27FC236}">
                    <a16:creationId xmlns:a16="http://schemas.microsoft.com/office/drawing/2014/main" id="{5D658124-640C-403F-AFD7-1B15B640D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2030"/>
                <a:ext cx="46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0,60- 0,90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73" name="Rectangle 398">
                <a:extLst>
                  <a:ext uri="{FF2B5EF4-FFF2-40B4-BE49-F238E27FC236}">
                    <a16:creationId xmlns:a16="http://schemas.microsoft.com/office/drawing/2014/main" id="{52ABEEFF-5C86-4714-9426-D86AEA82BA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2030"/>
                <a:ext cx="28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74" name="Rectangle 397">
                <a:extLst>
                  <a:ext uri="{FF2B5EF4-FFF2-40B4-BE49-F238E27FC236}">
                    <a16:creationId xmlns:a16="http://schemas.microsoft.com/office/drawing/2014/main" id="{B423506E-11F9-471D-9EAD-6E346F959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030"/>
                <a:ext cx="481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0,34 - 0,41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75" name="Rectangle 396">
                <a:extLst>
                  <a:ext uri="{FF2B5EF4-FFF2-40B4-BE49-F238E27FC236}">
                    <a16:creationId xmlns:a16="http://schemas.microsoft.com/office/drawing/2014/main" id="{7F773741-9FCA-40EB-953F-964D79889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2030"/>
                <a:ext cx="42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14 140</a:t>
                </a:r>
              </a:p>
            </p:txBody>
          </p:sp>
          <p:sp>
            <p:nvSpPr>
              <p:cNvPr id="53376" name="Rectangle 395">
                <a:extLst>
                  <a:ext uri="{FF2B5EF4-FFF2-40B4-BE49-F238E27FC236}">
                    <a16:creationId xmlns:a16="http://schemas.microsoft.com/office/drawing/2014/main" id="{D0DAEE30-2829-47C2-A4F5-C7AB857C5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030"/>
                <a:ext cx="567" cy="196"/>
              </a:xfrm>
              <a:prstGeom prst="rect">
                <a:avLst/>
              </a:prstGeom>
              <a:solidFill>
                <a:srgbClr val="C5FF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37Cr4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77" name="Rectangle 394">
                <a:extLst>
                  <a:ext uri="{FF2B5EF4-FFF2-40B4-BE49-F238E27FC236}">
                    <a16:creationId xmlns:a16="http://schemas.microsoft.com/office/drawing/2014/main" id="{FD40EA74-B450-41DE-BD87-7D0836E02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1834"/>
                <a:ext cx="499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78" name="Rectangle 393">
                <a:extLst>
                  <a:ext uri="{FF2B5EF4-FFF2-40B4-BE49-F238E27FC236}">
                    <a16:creationId xmlns:a16="http://schemas.microsoft.com/office/drawing/2014/main" id="{96EB3245-3DDE-4FF9-A8B9-1D19248C99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1834"/>
                <a:ext cx="540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79" name="Rectangle 392">
                <a:extLst>
                  <a:ext uri="{FF2B5EF4-FFF2-40B4-BE49-F238E27FC236}">
                    <a16:creationId xmlns:a16="http://schemas.microsoft.com/office/drawing/2014/main" id="{6375BDF4-8C7A-4E18-A6F3-5297BC79FA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1834"/>
                <a:ext cx="55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80" name="Rectangle 391">
                <a:extLst>
                  <a:ext uri="{FF2B5EF4-FFF2-40B4-BE49-F238E27FC236}">
                    <a16:creationId xmlns:a16="http://schemas.microsoft.com/office/drawing/2014/main" id="{3518D285-0965-448E-A7B2-EF68474E7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1834"/>
                <a:ext cx="48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81" name="Rectangle 390">
                <a:extLst>
                  <a:ext uri="{FF2B5EF4-FFF2-40B4-BE49-F238E27FC236}">
                    <a16:creationId xmlns:a16="http://schemas.microsoft.com/office/drawing/2014/main" id="{2FE8D2AE-63BF-433F-94C2-B95028B5F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1834"/>
                <a:ext cx="49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0,90-1,20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82" name="Rectangle 389">
                <a:extLst>
                  <a:ext uri="{FF2B5EF4-FFF2-40B4-BE49-F238E27FC236}">
                    <a16:creationId xmlns:a16="http://schemas.microsoft.com/office/drawing/2014/main" id="{0E410072-8F6B-42E2-ADAA-C5531337D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1834"/>
                <a:ext cx="54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0,035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83" name="Rectangle 388">
                <a:extLst>
                  <a:ext uri="{FF2B5EF4-FFF2-40B4-BE49-F238E27FC236}">
                    <a16:creationId xmlns:a16="http://schemas.microsoft.com/office/drawing/2014/main" id="{09A876CD-28D2-4F84-BEF3-3A76C1994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1834"/>
                <a:ext cx="30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84" name="Rectangle 387">
                <a:extLst>
                  <a:ext uri="{FF2B5EF4-FFF2-40B4-BE49-F238E27FC236}">
                    <a16:creationId xmlns:a16="http://schemas.microsoft.com/office/drawing/2014/main" id="{9624B7DF-C5E5-48FB-9FA3-325C901C81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1834"/>
                <a:ext cx="46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0,60- 0,90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85" name="Rectangle 386">
                <a:extLst>
                  <a:ext uri="{FF2B5EF4-FFF2-40B4-BE49-F238E27FC236}">
                    <a16:creationId xmlns:a16="http://schemas.microsoft.com/office/drawing/2014/main" id="{E5192B15-6E57-4997-AEB9-B2530279A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1834"/>
                <a:ext cx="28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86" name="Rectangle 385">
                <a:extLst>
                  <a:ext uri="{FF2B5EF4-FFF2-40B4-BE49-F238E27FC236}">
                    <a16:creationId xmlns:a16="http://schemas.microsoft.com/office/drawing/2014/main" id="{6E5D5AB7-F7E7-4301-BBCC-245D3DFB7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1834"/>
                <a:ext cx="481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0,30- 0,37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87" name="Rectangle 384">
                <a:extLst>
                  <a:ext uri="{FF2B5EF4-FFF2-40B4-BE49-F238E27FC236}">
                    <a16:creationId xmlns:a16="http://schemas.microsoft.com/office/drawing/2014/main" id="{2C07663B-4A0A-4532-8407-62D91E6EE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1834"/>
                <a:ext cx="42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34Cr4-</a:t>
                </a:r>
              </a:p>
            </p:txBody>
          </p:sp>
          <p:sp>
            <p:nvSpPr>
              <p:cNvPr id="53388" name="Rectangle 383">
                <a:extLst>
                  <a:ext uri="{FF2B5EF4-FFF2-40B4-BE49-F238E27FC236}">
                    <a16:creationId xmlns:a16="http://schemas.microsoft.com/office/drawing/2014/main" id="{776D073D-E81C-498A-8969-5F054F8B5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834"/>
                <a:ext cx="567" cy="196"/>
              </a:xfrm>
              <a:prstGeom prst="rect">
                <a:avLst/>
              </a:prstGeom>
              <a:solidFill>
                <a:srgbClr val="C5FF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34Cr4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89" name="Rectangle 382">
                <a:extLst>
                  <a:ext uri="{FF2B5EF4-FFF2-40B4-BE49-F238E27FC236}">
                    <a16:creationId xmlns:a16="http://schemas.microsoft.com/office/drawing/2014/main" id="{62F875A2-F252-4937-9993-EE7647D66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1638"/>
                <a:ext cx="499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90" name="Rectangle 381">
                <a:extLst>
                  <a:ext uri="{FF2B5EF4-FFF2-40B4-BE49-F238E27FC236}">
                    <a16:creationId xmlns:a16="http://schemas.microsoft.com/office/drawing/2014/main" id="{837A3730-8817-4001-AC29-969336CF0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1638"/>
                <a:ext cx="540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91" name="Rectangle 380">
                <a:extLst>
                  <a:ext uri="{FF2B5EF4-FFF2-40B4-BE49-F238E27FC236}">
                    <a16:creationId xmlns:a16="http://schemas.microsoft.com/office/drawing/2014/main" id="{F9B8ABA6-99ED-4572-82B9-7023F8A09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1638"/>
                <a:ext cx="55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92" name="Rectangle 379">
                <a:extLst>
                  <a:ext uri="{FF2B5EF4-FFF2-40B4-BE49-F238E27FC236}">
                    <a16:creationId xmlns:a16="http://schemas.microsoft.com/office/drawing/2014/main" id="{BC54D5E5-62C2-41BA-877A-CD7706D09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1638"/>
                <a:ext cx="48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93" name="Rectangle 378">
                <a:extLst>
                  <a:ext uri="{FF2B5EF4-FFF2-40B4-BE49-F238E27FC236}">
                    <a16:creationId xmlns:a16="http://schemas.microsoft.com/office/drawing/2014/main" id="{7A51A825-D17F-4927-930A-56B7C1E6B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1638"/>
                <a:ext cx="49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0,40 - 0,60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94" name="Rectangle 377">
                <a:extLst>
                  <a:ext uri="{FF2B5EF4-FFF2-40B4-BE49-F238E27FC236}">
                    <a16:creationId xmlns:a16="http://schemas.microsoft.com/office/drawing/2014/main" id="{377959DF-483A-44E3-BF4D-7758EB33E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1638"/>
                <a:ext cx="54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0,035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95" name="Rectangle 376">
                <a:extLst>
                  <a:ext uri="{FF2B5EF4-FFF2-40B4-BE49-F238E27FC236}">
                    <a16:creationId xmlns:a16="http://schemas.microsoft.com/office/drawing/2014/main" id="{BCD473CC-4FB8-40DD-9E99-8CEF4507C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1638"/>
                <a:ext cx="30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96" name="Rectangle 375">
                <a:extLst>
                  <a:ext uri="{FF2B5EF4-FFF2-40B4-BE49-F238E27FC236}">
                    <a16:creationId xmlns:a16="http://schemas.microsoft.com/office/drawing/2014/main" id="{7DD3674D-6A4A-4029-8E38-E5C5C897E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1638"/>
                <a:ext cx="46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0,50- 0,80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97" name="Rectangle 374">
                <a:extLst>
                  <a:ext uri="{FF2B5EF4-FFF2-40B4-BE49-F238E27FC236}">
                    <a16:creationId xmlns:a16="http://schemas.microsoft.com/office/drawing/2014/main" id="{3E5A4F4D-BBBE-42E9-9BF9-70894069A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1638"/>
                <a:ext cx="28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98" name="Rectangle 373">
                <a:extLst>
                  <a:ext uri="{FF2B5EF4-FFF2-40B4-BE49-F238E27FC236}">
                    <a16:creationId xmlns:a16="http://schemas.microsoft.com/office/drawing/2014/main" id="{6EDDA54D-C94E-4294-9749-6D3ADB3F2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1638"/>
                <a:ext cx="481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0,42- 0,50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99" name="Rectangle 372">
                <a:extLst>
                  <a:ext uri="{FF2B5EF4-FFF2-40B4-BE49-F238E27FC236}">
                    <a16:creationId xmlns:a16="http://schemas.microsoft.com/office/drawing/2014/main" id="{CC7C0957-417B-496A-98B9-59C62C514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1638"/>
                <a:ext cx="42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46Cr2</a:t>
                </a:r>
              </a:p>
            </p:txBody>
          </p:sp>
          <p:sp>
            <p:nvSpPr>
              <p:cNvPr id="53400" name="Rectangle 371">
                <a:extLst>
                  <a:ext uri="{FF2B5EF4-FFF2-40B4-BE49-F238E27FC236}">
                    <a16:creationId xmlns:a16="http://schemas.microsoft.com/office/drawing/2014/main" id="{5FEE058F-18AA-4E30-9AFE-AC47FE366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638"/>
                <a:ext cx="567" cy="196"/>
              </a:xfrm>
              <a:prstGeom prst="rect">
                <a:avLst/>
              </a:prstGeom>
              <a:solidFill>
                <a:srgbClr val="C5FF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46Cr2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01" name="Rectangle 370">
                <a:extLst>
                  <a:ext uri="{FF2B5EF4-FFF2-40B4-BE49-F238E27FC236}">
                    <a16:creationId xmlns:a16="http://schemas.microsoft.com/office/drawing/2014/main" id="{7E12D3DA-2CAD-4456-A3C9-4701E8C5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1442"/>
                <a:ext cx="499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02" name="Rectangle 369">
                <a:extLst>
                  <a:ext uri="{FF2B5EF4-FFF2-40B4-BE49-F238E27FC236}">
                    <a16:creationId xmlns:a16="http://schemas.microsoft.com/office/drawing/2014/main" id="{AF10F81D-3E3F-45A8-B4A3-6785C3ECA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1442"/>
                <a:ext cx="540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03" name="Rectangle 368">
                <a:extLst>
                  <a:ext uri="{FF2B5EF4-FFF2-40B4-BE49-F238E27FC236}">
                    <a16:creationId xmlns:a16="http://schemas.microsoft.com/office/drawing/2014/main" id="{B8CCED63-1BD3-4E9B-A571-B628D3AD0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1442"/>
                <a:ext cx="55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04" name="Rectangle 367">
                <a:extLst>
                  <a:ext uri="{FF2B5EF4-FFF2-40B4-BE49-F238E27FC236}">
                    <a16:creationId xmlns:a16="http://schemas.microsoft.com/office/drawing/2014/main" id="{59E043C7-95C9-4CA3-9F1A-DA532017B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1442"/>
                <a:ext cx="48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05" name="Rectangle 366">
                <a:extLst>
                  <a:ext uri="{FF2B5EF4-FFF2-40B4-BE49-F238E27FC236}">
                    <a16:creationId xmlns:a16="http://schemas.microsoft.com/office/drawing/2014/main" id="{C2A10F86-4F18-4334-890B-DDAB60FBA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1442"/>
                <a:ext cx="494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0,40 - 0,60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06" name="Rectangle 365">
                <a:extLst>
                  <a:ext uri="{FF2B5EF4-FFF2-40B4-BE49-F238E27FC236}">
                    <a16:creationId xmlns:a16="http://schemas.microsoft.com/office/drawing/2014/main" id="{DFDEE0A7-F48B-4199-BEAB-FB016AF86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1442"/>
                <a:ext cx="543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0,035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07" name="Rectangle 364">
                <a:extLst>
                  <a:ext uri="{FF2B5EF4-FFF2-40B4-BE49-F238E27FC236}">
                    <a16:creationId xmlns:a16="http://schemas.microsoft.com/office/drawing/2014/main" id="{E4843E22-EFEA-40DB-85B1-CE99B70671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1442"/>
                <a:ext cx="30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08" name="Rectangle 363">
                <a:extLst>
                  <a:ext uri="{FF2B5EF4-FFF2-40B4-BE49-F238E27FC236}">
                    <a16:creationId xmlns:a16="http://schemas.microsoft.com/office/drawing/2014/main" id="{113549DA-5E85-416E-84C3-956730934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1442"/>
                <a:ext cx="46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0,50- 0,80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09" name="Rectangle 362">
                <a:extLst>
                  <a:ext uri="{FF2B5EF4-FFF2-40B4-BE49-F238E27FC236}">
                    <a16:creationId xmlns:a16="http://schemas.microsoft.com/office/drawing/2014/main" id="{50176B94-DFF1-45CE-9695-EB3EA17C8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1442"/>
                <a:ext cx="287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10" name="Rectangle 361">
                <a:extLst>
                  <a:ext uri="{FF2B5EF4-FFF2-40B4-BE49-F238E27FC236}">
                    <a16:creationId xmlns:a16="http://schemas.microsoft.com/office/drawing/2014/main" id="{8B8CB8B7-6D71-4402-AD57-51DD41AB3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1442"/>
                <a:ext cx="481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0,35- 0,42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11" name="Rectangle 360">
                <a:extLst>
                  <a:ext uri="{FF2B5EF4-FFF2-40B4-BE49-F238E27FC236}">
                    <a16:creationId xmlns:a16="http://schemas.microsoft.com/office/drawing/2014/main" id="{107E58AD-85DF-4313-B6A3-EB481EBB1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1442"/>
                <a:ext cx="426" cy="1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38Cr2</a:t>
                </a:r>
              </a:p>
            </p:txBody>
          </p:sp>
          <p:sp>
            <p:nvSpPr>
              <p:cNvPr id="53412" name="Rectangle 359">
                <a:extLst>
                  <a:ext uri="{FF2B5EF4-FFF2-40B4-BE49-F238E27FC236}">
                    <a16:creationId xmlns:a16="http://schemas.microsoft.com/office/drawing/2014/main" id="{8F6B8ECC-B500-4FC4-9385-27EDE0424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442"/>
                <a:ext cx="567" cy="196"/>
              </a:xfrm>
              <a:prstGeom prst="rect">
                <a:avLst/>
              </a:prstGeom>
              <a:solidFill>
                <a:srgbClr val="CCFF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38Cr2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13" name="Rectangle 358">
                <a:extLst>
                  <a:ext uri="{FF2B5EF4-FFF2-40B4-BE49-F238E27FC236}">
                    <a16:creationId xmlns:a16="http://schemas.microsoft.com/office/drawing/2014/main" id="{C8514769-46F3-404A-9F65-45DDCEA1E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1209"/>
                <a:ext cx="499" cy="2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0,63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14" name="Rectangle 357">
                <a:extLst>
                  <a:ext uri="{FF2B5EF4-FFF2-40B4-BE49-F238E27FC236}">
                    <a16:creationId xmlns:a16="http://schemas.microsoft.com/office/drawing/2014/main" id="{A6767557-3506-4226-AA76-A1587F7FC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1209"/>
                <a:ext cx="540" cy="2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15" name="Rectangle 356">
                <a:extLst>
                  <a:ext uri="{FF2B5EF4-FFF2-40B4-BE49-F238E27FC236}">
                    <a16:creationId xmlns:a16="http://schemas.microsoft.com/office/drawing/2014/main" id="{ABDDAEDD-484E-4435-AF49-8702DD4DE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4" y="1209"/>
                <a:ext cx="554" cy="2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16" name="Rectangle 355">
                <a:extLst>
                  <a:ext uri="{FF2B5EF4-FFF2-40B4-BE49-F238E27FC236}">
                    <a16:creationId xmlns:a16="http://schemas.microsoft.com/office/drawing/2014/main" id="{6C578F63-57D8-49A9-B6BE-2067A116C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1209"/>
                <a:ext cx="483" cy="2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0,10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17" name="Rectangle 354">
                <a:extLst>
                  <a:ext uri="{FF2B5EF4-FFF2-40B4-BE49-F238E27FC236}">
                    <a16:creationId xmlns:a16="http://schemas.microsoft.com/office/drawing/2014/main" id="{F19B7464-165A-4277-B419-28D553771D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7" y="1209"/>
                <a:ext cx="494" cy="2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18" name="Rectangle 353">
                <a:extLst>
                  <a:ext uri="{FF2B5EF4-FFF2-40B4-BE49-F238E27FC236}">
                    <a16:creationId xmlns:a16="http://schemas.microsoft.com/office/drawing/2014/main" id="{00C0860B-020F-46F0-A4BF-AFF70921B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4" y="1209"/>
                <a:ext cx="543" cy="2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 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19" name="Rectangle 352">
                <a:extLst>
                  <a:ext uri="{FF2B5EF4-FFF2-40B4-BE49-F238E27FC236}">
                    <a16:creationId xmlns:a16="http://schemas.microsoft.com/office/drawing/2014/main" id="{8156561B-139E-4947-AE33-6C1983803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7" y="1209"/>
                <a:ext cx="307" cy="2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0,035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20" name="Rectangle 351">
                <a:extLst>
                  <a:ext uri="{FF2B5EF4-FFF2-40B4-BE49-F238E27FC236}">
                    <a16:creationId xmlns:a16="http://schemas.microsoft.com/office/drawing/2014/main" id="{8BA66FAE-592F-474D-88EB-866A246CD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1" y="1209"/>
                <a:ext cx="466" cy="2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1,30- 1,65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21" name="Rectangle 350">
                <a:extLst>
                  <a:ext uri="{FF2B5EF4-FFF2-40B4-BE49-F238E27FC236}">
                    <a16:creationId xmlns:a16="http://schemas.microsoft.com/office/drawing/2014/main" id="{D56039F8-1FAB-4B56-A2F9-359BEFAB1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1209"/>
                <a:ext cx="287" cy="2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22" name="Rectangle 349">
                <a:extLst>
                  <a:ext uri="{FF2B5EF4-FFF2-40B4-BE49-F238E27FC236}">
                    <a16:creationId xmlns:a16="http://schemas.microsoft.com/office/drawing/2014/main" id="{FC44797C-40E6-4B8F-94CF-392A0AEA5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1209"/>
                <a:ext cx="481" cy="2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0,25 -0,32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23" name="Rectangle 348">
                <a:extLst>
                  <a:ext uri="{FF2B5EF4-FFF2-40B4-BE49-F238E27FC236}">
                    <a16:creationId xmlns:a16="http://schemas.microsoft.com/office/drawing/2014/main" id="{B8C8988D-E256-4B03-BF9D-10B10ED06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" y="1209"/>
                <a:ext cx="426" cy="2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28Mn6</a:t>
                </a:r>
              </a:p>
            </p:txBody>
          </p:sp>
          <p:sp>
            <p:nvSpPr>
              <p:cNvPr id="53424" name="Rectangle 347">
                <a:extLst>
                  <a:ext uri="{FF2B5EF4-FFF2-40B4-BE49-F238E27FC236}">
                    <a16:creationId xmlns:a16="http://schemas.microsoft.com/office/drawing/2014/main" id="{E22A0D50-7D06-49F5-9B3F-0BE61C6B7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209"/>
                <a:ext cx="567" cy="233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28Mn6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25" name="Line 527">
                <a:extLst>
                  <a:ext uri="{FF2B5EF4-FFF2-40B4-BE49-F238E27FC236}">
                    <a16:creationId xmlns:a16="http://schemas.microsoft.com/office/drawing/2014/main" id="{0A876CEA-4648-47B0-8327-C522859ED1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209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26" name="Line 528">
                <a:extLst>
                  <a:ext uri="{FF2B5EF4-FFF2-40B4-BE49-F238E27FC236}">
                    <a16:creationId xmlns:a16="http://schemas.microsoft.com/office/drawing/2014/main" id="{3A51A87C-BD79-4D67-864D-6E189D5C28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3725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27" name="Line 529">
                <a:extLst>
                  <a:ext uri="{FF2B5EF4-FFF2-40B4-BE49-F238E27FC236}">
                    <a16:creationId xmlns:a16="http://schemas.microsoft.com/office/drawing/2014/main" id="{7DCDF3EE-31E6-43C0-90AE-F7D8AE7988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28" name="Line 530">
                <a:extLst>
                  <a:ext uri="{FF2B5EF4-FFF2-40B4-BE49-F238E27FC236}">
                    <a16:creationId xmlns:a16="http://schemas.microsoft.com/office/drawing/2014/main" id="{75B93C46-67A7-474D-9AC1-BA5CBAE011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47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29" name="Line 533">
                <a:extLst>
                  <a:ext uri="{FF2B5EF4-FFF2-40B4-BE49-F238E27FC236}">
                    <a16:creationId xmlns:a16="http://schemas.microsoft.com/office/drawing/2014/main" id="{5E85090A-34D6-4351-B763-3C01B49EF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442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30" name="Line 535">
                <a:extLst>
                  <a:ext uri="{FF2B5EF4-FFF2-40B4-BE49-F238E27FC236}">
                    <a16:creationId xmlns:a16="http://schemas.microsoft.com/office/drawing/2014/main" id="{5A236F74-657C-48C3-AAB2-3ACCF2C978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31" name="Line 538">
                <a:extLst>
                  <a:ext uri="{FF2B5EF4-FFF2-40B4-BE49-F238E27FC236}">
                    <a16:creationId xmlns:a16="http://schemas.microsoft.com/office/drawing/2014/main" id="{E3D205A6-5664-4C72-A8E4-E96F05FAD6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3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32" name="Line 541">
                <a:extLst>
                  <a:ext uri="{FF2B5EF4-FFF2-40B4-BE49-F238E27FC236}">
                    <a16:creationId xmlns:a16="http://schemas.microsoft.com/office/drawing/2014/main" id="{82308A92-C235-4AE6-8ADB-6A0A1D265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4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33" name="Line 544">
                <a:extLst>
                  <a:ext uri="{FF2B5EF4-FFF2-40B4-BE49-F238E27FC236}">
                    <a16:creationId xmlns:a16="http://schemas.microsoft.com/office/drawing/2014/main" id="{3694EC79-671B-4902-92F1-06FEC9B233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1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34" name="Line 547">
                <a:extLst>
                  <a:ext uri="{FF2B5EF4-FFF2-40B4-BE49-F238E27FC236}">
                    <a16:creationId xmlns:a16="http://schemas.microsoft.com/office/drawing/2014/main" id="{458C8724-5543-4AF7-A2B1-FF223634B9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27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35" name="Line 550">
                <a:extLst>
                  <a:ext uri="{FF2B5EF4-FFF2-40B4-BE49-F238E27FC236}">
                    <a16:creationId xmlns:a16="http://schemas.microsoft.com/office/drawing/2014/main" id="{5BEB0FAD-3C56-41B3-96CB-76A22F95A1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4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36" name="Line 553">
                <a:extLst>
                  <a:ext uri="{FF2B5EF4-FFF2-40B4-BE49-F238E27FC236}">
                    <a16:creationId xmlns:a16="http://schemas.microsoft.com/office/drawing/2014/main" id="{A5F75E6D-8B13-4F88-A89E-26BE315CF6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77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37" name="Line 556">
                <a:extLst>
                  <a:ext uri="{FF2B5EF4-FFF2-40B4-BE49-F238E27FC236}">
                    <a16:creationId xmlns:a16="http://schemas.microsoft.com/office/drawing/2014/main" id="{97872B82-1113-4FDC-8DC3-F31315C3F4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1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38" name="Line 559">
                <a:extLst>
                  <a:ext uri="{FF2B5EF4-FFF2-40B4-BE49-F238E27FC236}">
                    <a16:creationId xmlns:a16="http://schemas.microsoft.com/office/drawing/2014/main" id="{572536FA-AE24-475C-8542-4AB5FB7E5D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4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39" name="Line 562">
                <a:extLst>
                  <a:ext uri="{FF2B5EF4-FFF2-40B4-BE49-F238E27FC236}">
                    <a16:creationId xmlns:a16="http://schemas.microsoft.com/office/drawing/2014/main" id="{80883C0B-5E12-49E0-9E67-9FC5B3EE75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8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40" name="Line 565">
                <a:extLst>
                  <a:ext uri="{FF2B5EF4-FFF2-40B4-BE49-F238E27FC236}">
                    <a16:creationId xmlns:a16="http://schemas.microsoft.com/office/drawing/2014/main" id="{C0C60AF2-ED51-443E-96C9-F1A3C7E4A0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48" y="1209"/>
                <a:ext cx="0" cy="25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41" name="Line 569">
                <a:extLst>
                  <a:ext uri="{FF2B5EF4-FFF2-40B4-BE49-F238E27FC236}">
                    <a16:creationId xmlns:a16="http://schemas.microsoft.com/office/drawing/2014/main" id="{B1AA65B1-9BDF-4A74-85A3-3196A7C3C9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638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42" name="Line 626">
                <a:extLst>
                  <a:ext uri="{FF2B5EF4-FFF2-40B4-BE49-F238E27FC236}">
                    <a16:creationId xmlns:a16="http://schemas.microsoft.com/office/drawing/2014/main" id="{059D50FC-8562-45C6-AAA9-651D782D46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834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43" name="Line 683">
                <a:extLst>
                  <a:ext uri="{FF2B5EF4-FFF2-40B4-BE49-F238E27FC236}">
                    <a16:creationId xmlns:a16="http://schemas.microsoft.com/office/drawing/2014/main" id="{937FDB27-E9BA-4EAF-9A43-29E29ED240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2030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44" name="Line 740">
                <a:extLst>
                  <a:ext uri="{FF2B5EF4-FFF2-40B4-BE49-F238E27FC236}">
                    <a16:creationId xmlns:a16="http://schemas.microsoft.com/office/drawing/2014/main" id="{66D281D4-29E7-4D4B-9327-A593875A25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2226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45" name="Line 797">
                <a:extLst>
                  <a:ext uri="{FF2B5EF4-FFF2-40B4-BE49-F238E27FC236}">
                    <a16:creationId xmlns:a16="http://schemas.microsoft.com/office/drawing/2014/main" id="{E24BC981-9F1E-46CE-9C59-F4DE494EF7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2422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46" name="Line 854">
                <a:extLst>
                  <a:ext uri="{FF2B5EF4-FFF2-40B4-BE49-F238E27FC236}">
                    <a16:creationId xmlns:a16="http://schemas.microsoft.com/office/drawing/2014/main" id="{E82C7772-92BD-4028-8922-8A459E8231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2618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47" name="Line 911">
                <a:extLst>
                  <a:ext uri="{FF2B5EF4-FFF2-40B4-BE49-F238E27FC236}">
                    <a16:creationId xmlns:a16="http://schemas.microsoft.com/office/drawing/2014/main" id="{CE2D5FEC-9522-42A7-9092-3EC276176C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2814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48" name="Line 968">
                <a:extLst>
                  <a:ext uri="{FF2B5EF4-FFF2-40B4-BE49-F238E27FC236}">
                    <a16:creationId xmlns:a16="http://schemas.microsoft.com/office/drawing/2014/main" id="{D44EC097-E67C-4B5C-AA29-8EB790DD62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3010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49" name="Line 1">
                <a:extLst>
                  <a:ext uri="{FF2B5EF4-FFF2-40B4-BE49-F238E27FC236}">
                    <a16:creationId xmlns:a16="http://schemas.microsoft.com/office/drawing/2014/main" id="{84EE0F98-2237-43C7-8447-EC9AF21A26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3153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50" name="Line 58">
                <a:extLst>
                  <a:ext uri="{FF2B5EF4-FFF2-40B4-BE49-F238E27FC236}">
                    <a16:creationId xmlns:a16="http://schemas.microsoft.com/office/drawing/2014/main" id="{D5431958-9A3B-4CB4-9169-79A2D4DB69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3296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51" name="Line 115">
                <a:extLst>
                  <a:ext uri="{FF2B5EF4-FFF2-40B4-BE49-F238E27FC236}">
                    <a16:creationId xmlns:a16="http://schemas.microsoft.com/office/drawing/2014/main" id="{F02DE866-2476-4171-A30A-24F4CCDAEA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3439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452" name="Line 229">
                <a:extLst>
                  <a:ext uri="{FF2B5EF4-FFF2-40B4-BE49-F238E27FC236}">
                    <a16:creationId xmlns:a16="http://schemas.microsoft.com/office/drawing/2014/main" id="{4E6CE6F3-12FE-4BCE-9FBE-C2E4D204AD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3582"/>
                <a:ext cx="564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60189" name="Text Box 797">
            <a:extLst>
              <a:ext uri="{FF2B5EF4-FFF2-40B4-BE49-F238E27FC236}">
                <a16:creationId xmlns:a16="http://schemas.microsoft.com/office/drawing/2014/main" id="{2116AB46-0A32-41C5-9007-C07E9D9EBB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739775"/>
            <a:ext cx="69850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Vybrané oceli k zušlechťování: 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manganová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C5FF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                                  	        chromová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                                            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99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chrom-molybdenová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99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                                            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chrom-nikl-molybdenová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                                            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chrom-vanadová</a:t>
            </a:r>
            <a:endParaRPr kumimoji="0" lang="cs-CZ" sz="1100" b="0" i="0" u="none" strike="noStrike" kern="1200" cap="none" spc="0" normalizeH="0" baseline="0" noProof="0" dirty="0">
              <a:ln>
                <a:noFill/>
              </a:ln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234" name="Přímá spojnice 233">
            <a:extLst>
              <a:ext uri="{FF2B5EF4-FFF2-40B4-BE49-F238E27FC236}">
                <a16:creationId xmlns:a16="http://schemas.microsoft.com/office/drawing/2014/main" id="{62E8ED68-FCAF-47F5-932B-A1551A21E7A4}"/>
              </a:ext>
            </a:extLst>
          </p:cNvPr>
          <p:cNvCxnSpPr/>
          <p:nvPr/>
        </p:nvCxnSpPr>
        <p:spPr>
          <a:xfrm>
            <a:off x="234950" y="80168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5285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1530B421-6FD3-422F-9553-F35BFF791BD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188913"/>
            <a:ext cx="8856662" cy="38893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2400" dirty="0"/>
              <a:t>Mechanické vlastnosti legovaných ocelí k zušlechťování při kalení různých průměrů</a:t>
            </a:r>
          </a:p>
        </p:txBody>
      </p:sp>
      <p:sp>
        <p:nvSpPr>
          <p:cNvPr id="55299" name="Zástupný symbol pro číslo snímku 5">
            <a:extLst>
              <a:ext uri="{FF2B5EF4-FFF2-40B4-BE49-F238E27FC236}">
                <a16:creationId xmlns:a16="http://schemas.microsoft.com/office/drawing/2014/main" id="{B6AEFEA8-FDDA-445F-9D80-E719CBBC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124F3-6E8E-411E-83C4-19A4B55A9E15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5300" name="Line 216">
            <a:extLst>
              <a:ext uri="{FF2B5EF4-FFF2-40B4-BE49-F238E27FC236}">
                <a16:creationId xmlns:a16="http://schemas.microsoft.com/office/drawing/2014/main" id="{27BD0DED-DB7D-40F6-828F-E58A324DFA6F}"/>
              </a:ext>
            </a:extLst>
          </p:cNvPr>
          <p:cNvSpPr>
            <a:spLocks noChangeShapeType="1"/>
          </p:cNvSpPr>
          <p:nvPr/>
        </p:nvSpPr>
        <p:spPr bwMode="auto">
          <a:xfrm>
            <a:off x="1766888" y="23447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55301" name="Group 292">
            <a:extLst>
              <a:ext uri="{FF2B5EF4-FFF2-40B4-BE49-F238E27FC236}">
                <a16:creationId xmlns:a16="http://schemas.microsoft.com/office/drawing/2014/main" id="{7EF89E7E-1FA6-4900-9B15-8ABE7D124DE7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2060575"/>
            <a:ext cx="8720137" cy="3957638"/>
            <a:chOff x="158" y="1480"/>
            <a:chExt cx="5493" cy="2493"/>
          </a:xfrm>
        </p:grpSpPr>
        <p:grpSp>
          <p:nvGrpSpPr>
            <p:cNvPr id="55304" name="Group 255">
              <a:extLst>
                <a:ext uri="{FF2B5EF4-FFF2-40B4-BE49-F238E27FC236}">
                  <a16:creationId xmlns:a16="http://schemas.microsoft.com/office/drawing/2014/main" id="{13402D03-616D-41E7-A4D0-E1C59E3AA6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" y="1480"/>
              <a:ext cx="5489" cy="744"/>
              <a:chOff x="113" y="527"/>
              <a:chExt cx="5489" cy="744"/>
            </a:xfrm>
          </p:grpSpPr>
          <p:sp>
            <p:nvSpPr>
              <p:cNvPr id="55505" name="Rectangle 520">
                <a:extLst>
                  <a:ext uri="{FF2B5EF4-FFF2-40B4-BE49-F238E27FC236}">
                    <a16:creationId xmlns:a16="http://schemas.microsoft.com/office/drawing/2014/main" id="{87B9892B-5598-4AF2-86C7-7FCAAF8CA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0" y="1128"/>
                <a:ext cx="232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J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06" name="Rectangle 519">
                <a:extLst>
                  <a:ext uri="{FF2B5EF4-FFF2-40B4-BE49-F238E27FC236}">
                    <a16:creationId xmlns:a16="http://schemas.microsoft.com/office/drawing/2014/main" id="{0AC7AEF4-409C-4F29-AF75-5861001A9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9" y="1128"/>
                <a:ext cx="261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%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07" name="Rectangle 518">
                <a:extLst>
                  <a:ext uri="{FF2B5EF4-FFF2-40B4-BE49-F238E27FC236}">
                    <a16:creationId xmlns:a16="http://schemas.microsoft.com/office/drawing/2014/main" id="{DFC656D1-ACE3-4373-BF9C-B33445676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7" y="1128"/>
                <a:ext cx="262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%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08" name="Rectangle 517">
                <a:extLst>
                  <a:ext uri="{FF2B5EF4-FFF2-40B4-BE49-F238E27FC236}">
                    <a16:creationId xmlns:a16="http://schemas.microsoft.com/office/drawing/2014/main" id="{3142254B-4BA5-4559-AF4B-606E33415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0" y="1128"/>
                <a:ext cx="40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MPa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09" name="Rectangle 516">
                <a:extLst>
                  <a:ext uri="{FF2B5EF4-FFF2-40B4-BE49-F238E27FC236}">
                    <a16:creationId xmlns:a16="http://schemas.microsoft.com/office/drawing/2014/main" id="{D57892B7-0288-4E47-9A7C-9428CD9E9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" y="1128"/>
                <a:ext cx="268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MPa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10" name="Rectangle 515">
                <a:extLst>
                  <a:ext uri="{FF2B5EF4-FFF2-40B4-BE49-F238E27FC236}">
                    <a16:creationId xmlns:a16="http://schemas.microsoft.com/office/drawing/2014/main" id="{50744051-3BEA-4EF6-8AC0-31300EA5F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1" y="1128"/>
                <a:ext cx="311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J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11" name="Rectangle 514">
                <a:extLst>
                  <a:ext uri="{FF2B5EF4-FFF2-40B4-BE49-F238E27FC236}">
                    <a16:creationId xmlns:a16="http://schemas.microsoft.com/office/drawing/2014/main" id="{50CBBE60-6F19-4E76-A1E8-FA7D352AC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6" y="1128"/>
                <a:ext cx="325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%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12" name="Rectangle 513">
                <a:extLst>
                  <a:ext uri="{FF2B5EF4-FFF2-40B4-BE49-F238E27FC236}">
                    <a16:creationId xmlns:a16="http://schemas.microsoft.com/office/drawing/2014/main" id="{983B6BA8-AA10-46A1-96F1-B7076BE40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1" y="1128"/>
                <a:ext cx="225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%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13" name="Rectangle 512">
                <a:extLst>
                  <a:ext uri="{FF2B5EF4-FFF2-40B4-BE49-F238E27FC236}">
                    <a16:creationId xmlns:a16="http://schemas.microsoft.com/office/drawing/2014/main" id="{EF4F354A-8295-4EF1-BD57-ABD93CA5D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8" y="1128"/>
                <a:ext cx="45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MPa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14" name="Rectangle 511">
                <a:extLst>
                  <a:ext uri="{FF2B5EF4-FFF2-40B4-BE49-F238E27FC236}">
                    <a16:creationId xmlns:a16="http://schemas.microsoft.com/office/drawing/2014/main" id="{63DB730F-3F93-4980-9B4C-AAB9186E3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2" y="1128"/>
                <a:ext cx="29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MPa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15" name="Rectangle 510">
                <a:extLst>
                  <a:ext uri="{FF2B5EF4-FFF2-40B4-BE49-F238E27FC236}">
                    <a16:creationId xmlns:a16="http://schemas.microsoft.com/office/drawing/2014/main" id="{6DF2331B-ECE1-4962-B3B7-97F5C4CAF5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0" y="1128"/>
                <a:ext cx="262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J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16" name="Rectangle 509">
                <a:extLst>
                  <a:ext uri="{FF2B5EF4-FFF2-40B4-BE49-F238E27FC236}">
                    <a16:creationId xmlns:a16="http://schemas.microsoft.com/office/drawing/2014/main" id="{C06CC94F-6EB6-4D9B-8405-15B1F9870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8" y="1128"/>
                <a:ext cx="272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%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17" name="Rectangle 508">
                <a:extLst>
                  <a:ext uri="{FF2B5EF4-FFF2-40B4-BE49-F238E27FC236}">
                    <a16:creationId xmlns:a16="http://schemas.microsoft.com/office/drawing/2014/main" id="{BB5A88F0-E909-40F1-BEEA-3A06F14C9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2" y="1128"/>
                <a:ext cx="28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%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18" name="Rectangle 507">
                <a:extLst>
                  <a:ext uri="{FF2B5EF4-FFF2-40B4-BE49-F238E27FC236}">
                    <a16:creationId xmlns:a16="http://schemas.microsoft.com/office/drawing/2014/main" id="{81C5E6A0-E4B3-4006-B83B-C5E56668B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2" y="1128"/>
                <a:ext cx="420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MPa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19" name="Rectangle 506">
                <a:extLst>
                  <a:ext uri="{FF2B5EF4-FFF2-40B4-BE49-F238E27FC236}">
                    <a16:creationId xmlns:a16="http://schemas.microsoft.com/office/drawing/2014/main" id="{9097BC95-E8CF-4307-83FE-0A03E5ABB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" y="1128"/>
                <a:ext cx="271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MPa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20" name="Rectangle 487">
                <a:extLst>
                  <a:ext uri="{FF2B5EF4-FFF2-40B4-BE49-F238E27FC236}">
                    <a16:creationId xmlns:a16="http://schemas.microsoft.com/office/drawing/2014/main" id="{DC674952-A3DE-405D-9758-D13963166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881"/>
                <a:ext cx="433" cy="3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ČSN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21" name="Rectangle 486">
                <a:extLst>
                  <a:ext uri="{FF2B5EF4-FFF2-40B4-BE49-F238E27FC236}">
                    <a16:creationId xmlns:a16="http://schemas.microsoft.com/office/drawing/2014/main" id="{31C7E00C-1003-4C1D-AAA0-B44DDD6BFF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" y="881"/>
                <a:ext cx="505" cy="3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EU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22" name="Rectangle 484">
                <a:extLst>
                  <a:ext uri="{FF2B5EF4-FFF2-40B4-BE49-F238E27FC236}">
                    <a16:creationId xmlns:a16="http://schemas.microsoft.com/office/drawing/2014/main" id="{36990CEE-5284-4F9C-85E2-76D6C29C1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0" y="813"/>
                <a:ext cx="232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KV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23" name="Rectangle 483">
                <a:extLst>
                  <a:ext uri="{FF2B5EF4-FFF2-40B4-BE49-F238E27FC236}">
                    <a16:creationId xmlns:a16="http://schemas.microsoft.com/office/drawing/2014/main" id="{DCE59106-E0C1-47A0-AC6A-597F85F44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9" y="813"/>
                <a:ext cx="261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Z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24" name="Rectangle 482">
                <a:extLst>
                  <a:ext uri="{FF2B5EF4-FFF2-40B4-BE49-F238E27FC236}">
                    <a16:creationId xmlns:a16="http://schemas.microsoft.com/office/drawing/2014/main" id="{F40FA33E-E5D2-4800-BB30-653376EDB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7" y="813"/>
                <a:ext cx="262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25" name="Rectangle 481">
                <a:extLst>
                  <a:ext uri="{FF2B5EF4-FFF2-40B4-BE49-F238E27FC236}">
                    <a16:creationId xmlns:a16="http://schemas.microsoft.com/office/drawing/2014/main" id="{05FFD197-8FFC-4FFC-B72A-A183CF2794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0" y="813"/>
                <a:ext cx="407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Rm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26" name="Rectangle 480">
                <a:extLst>
                  <a:ext uri="{FF2B5EF4-FFF2-40B4-BE49-F238E27FC236}">
                    <a16:creationId xmlns:a16="http://schemas.microsoft.com/office/drawing/2014/main" id="{AF1C84E2-A6E5-4F7C-86BE-679A22A92D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" y="813"/>
                <a:ext cx="268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Re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27" name="Rectangle 479">
                <a:extLst>
                  <a:ext uri="{FF2B5EF4-FFF2-40B4-BE49-F238E27FC236}">
                    <a16:creationId xmlns:a16="http://schemas.microsoft.com/office/drawing/2014/main" id="{4717BB89-E272-47AB-B764-921222CF7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1" y="813"/>
                <a:ext cx="311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KV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28" name="Rectangle 478">
                <a:extLst>
                  <a:ext uri="{FF2B5EF4-FFF2-40B4-BE49-F238E27FC236}">
                    <a16:creationId xmlns:a16="http://schemas.microsoft.com/office/drawing/2014/main" id="{9ABD32AF-390D-4E72-8502-B7B55928C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6" y="813"/>
                <a:ext cx="325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Z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29" name="Rectangle 477">
                <a:extLst>
                  <a:ext uri="{FF2B5EF4-FFF2-40B4-BE49-F238E27FC236}">
                    <a16:creationId xmlns:a16="http://schemas.microsoft.com/office/drawing/2014/main" id="{DD52481E-0C84-49DB-B32A-DC04D61E6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1" y="813"/>
                <a:ext cx="225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30" name="Rectangle 476">
                <a:extLst>
                  <a:ext uri="{FF2B5EF4-FFF2-40B4-BE49-F238E27FC236}">
                    <a16:creationId xmlns:a16="http://schemas.microsoft.com/office/drawing/2014/main" id="{7A7AFC1B-EECF-4B96-94D4-2B989A1AA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8" y="813"/>
                <a:ext cx="453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Rm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31" name="Rectangle 475">
                <a:extLst>
                  <a:ext uri="{FF2B5EF4-FFF2-40B4-BE49-F238E27FC236}">
                    <a16:creationId xmlns:a16="http://schemas.microsoft.com/office/drawing/2014/main" id="{C027351D-4D7F-482B-B5AF-DA49590FA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2" y="813"/>
                <a:ext cx="296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Re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32" name="Rectangle 474">
                <a:extLst>
                  <a:ext uri="{FF2B5EF4-FFF2-40B4-BE49-F238E27FC236}">
                    <a16:creationId xmlns:a16="http://schemas.microsoft.com/office/drawing/2014/main" id="{EF7D6057-E9B2-49CF-8E1F-FDF54CB89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0" y="813"/>
                <a:ext cx="262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KV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33" name="Rectangle 473">
                <a:extLst>
                  <a:ext uri="{FF2B5EF4-FFF2-40B4-BE49-F238E27FC236}">
                    <a16:creationId xmlns:a16="http://schemas.microsoft.com/office/drawing/2014/main" id="{202B21A5-3D13-4663-858E-AC2E1A1C3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8" y="813"/>
                <a:ext cx="272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Z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34" name="Rectangle 472">
                <a:extLst>
                  <a:ext uri="{FF2B5EF4-FFF2-40B4-BE49-F238E27FC236}">
                    <a16:creationId xmlns:a16="http://schemas.microsoft.com/office/drawing/2014/main" id="{3CE66A8A-8BD8-4037-BDCB-9FFEE1D84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2" y="813"/>
                <a:ext cx="286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35" name="Rectangle 471">
                <a:extLst>
                  <a:ext uri="{FF2B5EF4-FFF2-40B4-BE49-F238E27FC236}">
                    <a16:creationId xmlns:a16="http://schemas.microsoft.com/office/drawing/2014/main" id="{AFAF1EDD-C283-4706-8B19-005E2B69F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2" y="813"/>
                <a:ext cx="420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Rm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36" name="Rectangle 470">
                <a:extLst>
                  <a:ext uri="{FF2B5EF4-FFF2-40B4-BE49-F238E27FC236}">
                    <a16:creationId xmlns:a16="http://schemas.microsoft.com/office/drawing/2014/main" id="{8F963A84-6D25-4F98-A627-D84F62DB5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" y="813"/>
                <a:ext cx="271" cy="3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Re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37" name="Rectangle 462">
                <a:extLst>
                  <a:ext uri="{FF2B5EF4-FFF2-40B4-BE49-F238E27FC236}">
                    <a16:creationId xmlns:a16="http://schemas.microsoft.com/office/drawing/2014/main" id="{A79B3D62-D0C3-45C9-B79D-B0A5A6EB9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" y="670"/>
                <a:ext cx="1430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FF33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160 mn &lt; d ≤ 250 mn</a:t>
                </a:r>
              </a:p>
            </p:txBody>
          </p:sp>
          <p:sp>
            <p:nvSpPr>
              <p:cNvPr id="55538" name="Rectangle 457">
                <a:extLst>
                  <a:ext uri="{FF2B5EF4-FFF2-40B4-BE49-F238E27FC236}">
                    <a16:creationId xmlns:a16="http://schemas.microsoft.com/office/drawing/2014/main" id="{C93C4730-485A-455C-8E0C-0D7B7490B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2" y="670"/>
                <a:ext cx="1610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FF33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100 mm &lt; d ≤ 160 mn</a:t>
                </a:r>
              </a:p>
            </p:txBody>
          </p:sp>
          <p:sp>
            <p:nvSpPr>
              <p:cNvPr id="55539" name="Rectangle 452">
                <a:extLst>
                  <a:ext uri="{FF2B5EF4-FFF2-40B4-BE49-F238E27FC236}">
                    <a16:creationId xmlns:a16="http://schemas.microsoft.com/office/drawing/2014/main" id="{DEB5D0CC-8C58-4844-8401-BE04F26C9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" y="670"/>
                <a:ext cx="1511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FF33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40 mm &lt; d ≤ 100 mm</a:t>
                </a:r>
              </a:p>
            </p:txBody>
          </p:sp>
          <p:sp>
            <p:nvSpPr>
              <p:cNvPr id="55540" name="Rectangle 450">
                <a:extLst>
                  <a:ext uri="{FF2B5EF4-FFF2-40B4-BE49-F238E27FC236}">
                    <a16:creationId xmlns:a16="http://schemas.microsoft.com/office/drawing/2014/main" id="{B63CD28F-D41F-4543-9AE5-FB7CFC7DA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" y="670"/>
                <a:ext cx="938" cy="21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Označení oceli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541" name="Rectangle 432">
                <a:extLst>
                  <a:ext uri="{FF2B5EF4-FFF2-40B4-BE49-F238E27FC236}">
                    <a16:creationId xmlns:a16="http://schemas.microsoft.com/office/drawing/2014/main" id="{5D10444D-71CD-4762-B890-4036901F4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" y="527"/>
                <a:ext cx="5489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Mechanické vlastnosti ve stavu zušlecht</a:t>
                </a: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ě</a:t>
                </a: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ném pro sm</a:t>
                </a: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ě</a:t>
                </a: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rodatný pr</a:t>
                </a: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ů</a:t>
                </a: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</a:t>
                </a: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ě</a:t>
                </a:r>
                <a:r>
                  <a:rPr kumimoji="0" lang="cs-CZ" altLang="cs-CZ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r d</a:t>
                </a:r>
              </a:p>
            </p:txBody>
          </p:sp>
          <p:sp>
            <p:nvSpPr>
              <p:cNvPr id="55542" name="Line 522">
                <a:extLst>
                  <a:ext uri="{FF2B5EF4-FFF2-40B4-BE49-F238E27FC236}">
                    <a16:creationId xmlns:a16="http://schemas.microsoft.com/office/drawing/2014/main" id="{7F9CE801-AE61-49CD-981A-42278ED9FF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" y="527"/>
                <a:ext cx="548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43" name="Line 523">
                <a:extLst>
                  <a:ext uri="{FF2B5EF4-FFF2-40B4-BE49-F238E27FC236}">
                    <a16:creationId xmlns:a16="http://schemas.microsoft.com/office/drawing/2014/main" id="{37D322A7-87FB-4AC0-AEAD-B6CA216BA5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" y="1271"/>
                <a:ext cx="548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44" name="Line 524">
                <a:extLst>
                  <a:ext uri="{FF2B5EF4-FFF2-40B4-BE49-F238E27FC236}">
                    <a16:creationId xmlns:a16="http://schemas.microsoft.com/office/drawing/2014/main" id="{35A42F5F-8E3F-4336-80D0-296B556B0D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" y="527"/>
                <a:ext cx="0" cy="74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45" name="Line 525">
                <a:extLst>
                  <a:ext uri="{FF2B5EF4-FFF2-40B4-BE49-F238E27FC236}">
                    <a16:creationId xmlns:a16="http://schemas.microsoft.com/office/drawing/2014/main" id="{57F44983-96DB-4917-90AC-5A2C1C3777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02" y="527"/>
                <a:ext cx="0" cy="7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46" name="Line 529">
                <a:extLst>
                  <a:ext uri="{FF2B5EF4-FFF2-40B4-BE49-F238E27FC236}">
                    <a16:creationId xmlns:a16="http://schemas.microsoft.com/office/drawing/2014/main" id="{DE9895CE-65F2-4FDD-8D9A-54C7F1CC0A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" y="670"/>
                <a:ext cx="548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47" name="Line 530">
                <a:extLst>
                  <a:ext uri="{FF2B5EF4-FFF2-40B4-BE49-F238E27FC236}">
                    <a16:creationId xmlns:a16="http://schemas.microsoft.com/office/drawing/2014/main" id="{3E58374D-AC1E-4E57-9023-987F62D029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" y="881"/>
                <a:ext cx="93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48" name="Line 533">
                <a:extLst>
                  <a:ext uri="{FF2B5EF4-FFF2-40B4-BE49-F238E27FC236}">
                    <a16:creationId xmlns:a16="http://schemas.microsoft.com/office/drawing/2014/main" id="{B18FD1AB-259B-41EE-B132-65C5C61758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" y="670"/>
                <a:ext cx="0" cy="60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49" name="Line 535">
                <a:extLst>
                  <a:ext uri="{FF2B5EF4-FFF2-40B4-BE49-F238E27FC236}">
                    <a16:creationId xmlns:a16="http://schemas.microsoft.com/office/drawing/2014/main" id="{B3896D39-0B76-4B3C-BF08-9730EF9F70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2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50" name="Line 537">
                <a:extLst>
                  <a:ext uri="{FF2B5EF4-FFF2-40B4-BE49-F238E27FC236}">
                    <a16:creationId xmlns:a16="http://schemas.microsoft.com/office/drawing/2014/main" id="{48D0522A-CF4C-45E0-B66B-287692B84B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" y="813"/>
                <a:ext cx="455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51" name="Line 547">
                <a:extLst>
                  <a:ext uri="{FF2B5EF4-FFF2-40B4-BE49-F238E27FC236}">
                    <a16:creationId xmlns:a16="http://schemas.microsoft.com/office/drawing/2014/main" id="{2745C0EB-84C8-48DA-811D-FF05A3D2F3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62" y="670"/>
                <a:ext cx="0" cy="60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52" name="Line 558">
                <a:extLst>
                  <a:ext uri="{FF2B5EF4-FFF2-40B4-BE49-F238E27FC236}">
                    <a16:creationId xmlns:a16="http://schemas.microsoft.com/office/drawing/2014/main" id="{586DBFA0-FB61-4103-90D6-92DD4AF01D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2" y="670"/>
                <a:ext cx="0" cy="60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53" name="Line 571">
                <a:extLst>
                  <a:ext uri="{FF2B5EF4-FFF2-40B4-BE49-F238E27FC236}">
                    <a16:creationId xmlns:a16="http://schemas.microsoft.com/office/drawing/2014/main" id="{491FF2E9-F2FC-4747-8F09-DB0048E92A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" y="1128"/>
                <a:ext cx="455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54" name="Line 573">
                <a:extLst>
                  <a:ext uri="{FF2B5EF4-FFF2-40B4-BE49-F238E27FC236}">
                    <a16:creationId xmlns:a16="http://schemas.microsoft.com/office/drawing/2014/main" id="{DBCC44B6-66FF-4086-A937-E630D7FAB4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2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55" name="Line 577">
                <a:extLst>
                  <a:ext uri="{FF2B5EF4-FFF2-40B4-BE49-F238E27FC236}">
                    <a16:creationId xmlns:a16="http://schemas.microsoft.com/office/drawing/2014/main" id="{45795566-2DE1-4E77-9092-E35D09A41B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28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56" name="Line 581">
                <a:extLst>
                  <a:ext uri="{FF2B5EF4-FFF2-40B4-BE49-F238E27FC236}">
                    <a16:creationId xmlns:a16="http://schemas.microsoft.com/office/drawing/2014/main" id="{6F6F323B-D6E2-4596-812F-380FD74B78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0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57" name="Line 591">
                <a:extLst>
                  <a:ext uri="{FF2B5EF4-FFF2-40B4-BE49-F238E27FC236}">
                    <a16:creationId xmlns:a16="http://schemas.microsoft.com/office/drawing/2014/main" id="{71381FD5-1D76-472C-9308-24DD87A54D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8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58" name="Line 596">
                <a:extLst>
                  <a:ext uri="{FF2B5EF4-FFF2-40B4-BE49-F238E27FC236}">
                    <a16:creationId xmlns:a16="http://schemas.microsoft.com/office/drawing/2014/main" id="{3465AAA7-CDD9-4600-AD39-E79CD8819F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1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59" name="Line 600">
                <a:extLst>
                  <a:ext uri="{FF2B5EF4-FFF2-40B4-BE49-F238E27FC236}">
                    <a16:creationId xmlns:a16="http://schemas.microsoft.com/office/drawing/2014/main" id="{398D0633-09E3-49D2-803A-A3B6616835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6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60" name="Line 604">
                <a:extLst>
                  <a:ext uri="{FF2B5EF4-FFF2-40B4-BE49-F238E27FC236}">
                    <a16:creationId xmlns:a16="http://schemas.microsoft.com/office/drawing/2014/main" id="{9971E575-5F0D-4529-8093-584578585F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1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61" name="Line 614">
                <a:extLst>
                  <a:ext uri="{FF2B5EF4-FFF2-40B4-BE49-F238E27FC236}">
                    <a16:creationId xmlns:a16="http://schemas.microsoft.com/office/drawing/2014/main" id="{F401591B-1D9A-4259-B74C-7ED2F220A5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0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62" name="Line 619">
                <a:extLst>
                  <a:ext uri="{FF2B5EF4-FFF2-40B4-BE49-F238E27FC236}">
                    <a16:creationId xmlns:a16="http://schemas.microsoft.com/office/drawing/2014/main" id="{7DC3711B-7592-462A-A67B-7B1A05FE94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7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63" name="Line 623">
                <a:extLst>
                  <a:ext uri="{FF2B5EF4-FFF2-40B4-BE49-F238E27FC236}">
                    <a16:creationId xmlns:a16="http://schemas.microsoft.com/office/drawing/2014/main" id="{84269F40-5920-4195-B514-1BC31D21E6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9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64" name="Line 627">
                <a:extLst>
                  <a:ext uri="{FF2B5EF4-FFF2-40B4-BE49-F238E27FC236}">
                    <a16:creationId xmlns:a16="http://schemas.microsoft.com/office/drawing/2014/main" id="{754E973D-60A9-4F81-A3C7-9C28D18918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70" y="813"/>
                <a:ext cx="0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65" name="Line 640">
                <a:extLst>
                  <a:ext uri="{FF2B5EF4-FFF2-40B4-BE49-F238E27FC236}">
                    <a16:creationId xmlns:a16="http://schemas.microsoft.com/office/drawing/2014/main" id="{48C3C860-4CC6-4A7C-8C91-0F898B7026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8" y="881"/>
                <a:ext cx="0" cy="39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5305" name="Group 291">
              <a:extLst>
                <a:ext uri="{FF2B5EF4-FFF2-40B4-BE49-F238E27FC236}">
                  <a16:creationId xmlns:a16="http://schemas.microsoft.com/office/drawing/2014/main" id="{2F0CFE48-04A9-4754-A930-B5BA06049C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" y="2249"/>
              <a:ext cx="5493" cy="1724"/>
              <a:chOff x="158" y="2249"/>
              <a:chExt cx="5493" cy="1724"/>
            </a:xfrm>
          </p:grpSpPr>
          <p:sp>
            <p:nvSpPr>
              <p:cNvPr id="55306" name="Rectangle 40">
                <a:extLst>
                  <a:ext uri="{FF2B5EF4-FFF2-40B4-BE49-F238E27FC236}">
                    <a16:creationId xmlns:a16="http://schemas.microsoft.com/office/drawing/2014/main" id="{597AA829-6728-457F-B197-34981EC8E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3812"/>
                <a:ext cx="241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07" name="Rectangle 39">
                <a:extLst>
                  <a:ext uri="{FF2B5EF4-FFF2-40B4-BE49-F238E27FC236}">
                    <a16:creationId xmlns:a16="http://schemas.microsoft.com/office/drawing/2014/main" id="{D902D7BD-FCE1-4D7D-A688-62A96FF87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3812"/>
                <a:ext cx="258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08" name="Rectangle 38">
                <a:extLst>
                  <a:ext uri="{FF2B5EF4-FFF2-40B4-BE49-F238E27FC236}">
                    <a16:creationId xmlns:a16="http://schemas.microsoft.com/office/drawing/2014/main" id="{DD143E14-548D-47E4-A47C-E046B8EE7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3812"/>
                <a:ext cx="258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13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09" name="Rectangle 37">
                <a:extLst>
                  <a:ext uri="{FF2B5EF4-FFF2-40B4-BE49-F238E27FC236}">
                    <a16:creationId xmlns:a16="http://schemas.microsoft.com/office/drawing/2014/main" id="{A57E2304-0DA5-4098-A552-BA1625B517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3812"/>
                <a:ext cx="406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800-950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10" name="Rectangle 36">
                <a:extLst>
                  <a:ext uri="{FF2B5EF4-FFF2-40B4-BE49-F238E27FC236}">
                    <a16:creationId xmlns:a16="http://schemas.microsoft.com/office/drawing/2014/main" id="{0D394366-E88B-40A1-A4F9-42F1E182F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3812"/>
                <a:ext cx="279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11" name="Rectangle 35">
                <a:extLst>
                  <a:ext uri="{FF2B5EF4-FFF2-40B4-BE49-F238E27FC236}">
                    <a16:creationId xmlns:a16="http://schemas.microsoft.com/office/drawing/2014/main" id="{004FB6CA-6101-4EAF-AC71-8A3087166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1" y="3812"/>
                <a:ext cx="308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30</a:t>
                </a:r>
                <a:r>
                  <a:rPr kumimoji="0" lang="cs-CZ" altLang="cs-CZ" sz="900" b="1" i="0" u="none" strike="noStrike" kern="1200" cap="none" spc="0" normalizeH="0" baseline="3000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í!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12" name="Rectangle 34">
                <a:extLst>
                  <a:ext uri="{FF2B5EF4-FFF2-40B4-BE49-F238E27FC236}">
                    <a16:creationId xmlns:a16="http://schemas.microsoft.com/office/drawing/2014/main" id="{83C6C9FC-78BF-45D3-A9AE-2793AF949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8" y="3812"/>
                <a:ext cx="323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13" name="Rectangle 33">
                <a:extLst>
                  <a:ext uri="{FF2B5EF4-FFF2-40B4-BE49-F238E27FC236}">
                    <a16:creationId xmlns:a16="http://schemas.microsoft.com/office/drawing/2014/main" id="{0E114B4B-3B3B-4737-BEB8-5407E986A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3812"/>
                <a:ext cx="247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13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14" name="Rectangle 32">
                <a:extLst>
                  <a:ext uri="{FF2B5EF4-FFF2-40B4-BE49-F238E27FC236}">
                    <a16:creationId xmlns:a16="http://schemas.microsoft.com/office/drawing/2014/main" id="{94BD8070-A245-45DE-A6A6-8DF2CDCC6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3812"/>
                <a:ext cx="429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850-1000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15" name="Rectangle 31">
                <a:extLst>
                  <a:ext uri="{FF2B5EF4-FFF2-40B4-BE49-F238E27FC236}">
                    <a16:creationId xmlns:a16="http://schemas.microsoft.com/office/drawing/2014/main" id="{27BE7AB2-826B-4CE5-BDC5-CCD932638D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3812"/>
                <a:ext cx="306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650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16" name="Rectangle 30">
                <a:extLst>
                  <a:ext uri="{FF2B5EF4-FFF2-40B4-BE49-F238E27FC236}">
                    <a16:creationId xmlns:a16="http://schemas.microsoft.com/office/drawing/2014/main" id="{D112E8BB-EDEC-4283-98FD-C899528F1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812"/>
                <a:ext cx="247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17" name="Rectangle 29">
                <a:extLst>
                  <a:ext uri="{FF2B5EF4-FFF2-40B4-BE49-F238E27FC236}">
                    <a16:creationId xmlns:a16="http://schemas.microsoft.com/office/drawing/2014/main" id="{6FD727DE-B06B-4431-8E6D-8EDD03DF9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3812"/>
                <a:ext cx="307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18" name="Rectangle 28">
                <a:extLst>
                  <a:ext uri="{FF2B5EF4-FFF2-40B4-BE49-F238E27FC236}">
                    <a16:creationId xmlns:a16="http://schemas.microsoft.com/office/drawing/2014/main" id="{570E8E08-1F9B-4991-A766-441858372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3812"/>
                <a:ext cx="264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12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19" name="Rectangle 27">
                <a:extLst>
                  <a:ext uri="{FF2B5EF4-FFF2-40B4-BE49-F238E27FC236}">
                    <a16:creationId xmlns:a16="http://schemas.microsoft.com/office/drawing/2014/main" id="{950904C2-63A2-47A8-B0CB-BE2345B6E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3812"/>
                <a:ext cx="422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900-1100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20" name="Rectangle 26">
                <a:extLst>
                  <a:ext uri="{FF2B5EF4-FFF2-40B4-BE49-F238E27FC236}">
                    <a16:creationId xmlns:a16="http://schemas.microsoft.com/office/drawing/2014/main" id="{485F8639-8614-4BDA-8EAF-70E40FA1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" y="3812"/>
                <a:ext cx="274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700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21" name="Rectangle 25">
                <a:extLst>
                  <a:ext uri="{FF2B5EF4-FFF2-40B4-BE49-F238E27FC236}">
                    <a16:creationId xmlns:a16="http://schemas.microsoft.com/office/drawing/2014/main" id="{0033F7B3-148D-4996-9942-86E7E80FB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3812"/>
                <a:ext cx="439" cy="1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322" name="Rectangle 24">
                <a:extLst>
                  <a:ext uri="{FF2B5EF4-FFF2-40B4-BE49-F238E27FC236}">
                    <a16:creationId xmlns:a16="http://schemas.microsoft.com/office/drawing/2014/main" id="{68B9428E-456D-4273-9D9B-91D197D1B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" y="3812"/>
                <a:ext cx="485" cy="161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50CrMo4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23" name="Rectangle 23">
                <a:extLst>
                  <a:ext uri="{FF2B5EF4-FFF2-40B4-BE49-F238E27FC236}">
                    <a16:creationId xmlns:a16="http://schemas.microsoft.com/office/drawing/2014/main" id="{5077073D-87A9-4539-BD25-5DAA2E49D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3639"/>
                <a:ext cx="241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1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24" name="Rectangle 22">
                <a:extLst>
                  <a:ext uri="{FF2B5EF4-FFF2-40B4-BE49-F238E27FC236}">
                    <a16:creationId xmlns:a16="http://schemas.microsoft.com/office/drawing/2014/main" id="{FBB6CCC5-243B-464E-B715-F6B7B25CE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3639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25" name="Rectangle 21">
                <a:extLst>
                  <a:ext uri="{FF2B5EF4-FFF2-40B4-BE49-F238E27FC236}">
                    <a16:creationId xmlns:a16="http://schemas.microsoft.com/office/drawing/2014/main" id="{A5F95EEA-9CB0-4EA6-BF50-5A53259F9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3639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14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26" name="Rectangle 20">
                <a:extLst>
                  <a:ext uri="{FF2B5EF4-FFF2-40B4-BE49-F238E27FC236}">
                    <a16:creationId xmlns:a16="http://schemas.microsoft.com/office/drawing/2014/main" id="{A0096E6C-B576-4DCA-AF55-E68522501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3639"/>
                <a:ext cx="4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750-900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27" name="Rectangle 19">
                <a:extLst>
                  <a:ext uri="{FF2B5EF4-FFF2-40B4-BE49-F238E27FC236}">
                    <a16:creationId xmlns:a16="http://schemas.microsoft.com/office/drawing/2014/main" id="{200B23EC-77E7-48D2-A304-3AD707587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3639"/>
                <a:ext cx="27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28" name="Rectangle 18">
                <a:extLst>
                  <a:ext uri="{FF2B5EF4-FFF2-40B4-BE49-F238E27FC236}">
                    <a16:creationId xmlns:a16="http://schemas.microsoft.com/office/drawing/2014/main" id="{34890470-B3DF-4839-A1C0-19CB35F4C7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1" y="3639"/>
                <a:ext cx="30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29" name="Rectangle 17">
                <a:extLst>
                  <a:ext uri="{FF2B5EF4-FFF2-40B4-BE49-F238E27FC236}">
                    <a16:creationId xmlns:a16="http://schemas.microsoft.com/office/drawing/2014/main" id="{125FFB02-01CB-4A69-A914-BB3B0D0E8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8" y="3639"/>
                <a:ext cx="323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30" name="Rectangle 16">
                <a:extLst>
                  <a:ext uri="{FF2B5EF4-FFF2-40B4-BE49-F238E27FC236}">
                    <a16:creationId xmlns:a16="http://schemas.microsoft.com/office/drawing/2014/main" id="{FCCC3E7A-2C33-49F6-AE49-0CE9F5125E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3639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13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31" name="Rectangle 15">
                <a:extLst>
                  <a:ext uri="{FF2B5EF4-FFF2-40B4-BE49-F238E27FC236}">
                    <a16:creationId xmlns:a16="http://schemas.microsoft.com/office/drawing/2014/main" id="{2EC011EB-A70F-4F32-88EF-158B812FC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3639"/>
                <a:ext cx="42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800-950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32" name="Rectangle 14">
                <a:extLst>
                  <a:ext uri="{FF2B5EF4-FFF2-40B4-BE49-F238E27FC236}">
                    <a16:creationId xmlns:a16="http://schemas.microsoft.com/office/drawing/2014/main" id="{3AF567DB-1B5E-4380-88A5-6C3C69368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3639"/>
                <a:ext cx="3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33" name="Rectangle 13">
                <a:extLst>
                  <a:ext uri="{FF2B5EF4-FFF2-40B4-BE49-F238E27FC236}">
                    <a16:creationId xmlns:a16="http://schemas.microsoft.com/office/drawing/2014/main" id="{66D92760-54FB-41EC-9304-DFB01C2127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639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34" name="Rectangle 12">
                <a:extLst>
                  <a:ext uri="{FF2B5EF4-FFF2-40B4-BE49-F238E27FC236}">
                    <a16:creationId xmlns:a16="http://schemas.microsoft.com/office/drawing/2014/main" id="{6DD03339-8050-48CD-B9C4-5AA7B56DA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3639"/>
                <a:ext cx="30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35" name="Rectangle 11">
                <a:extLst>
                  <a:ext uri="{FF2B5EF4-FFF2-40B4-BE49-F238E27FC236}">
                    <a16:creationId xmlns:a16="http://schemas.microsoft.com/office/drawing/2014/main" id="{1C9E0812-944B-4D0F-A6EC-4A5FE6AF9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3639"/>
                <a:ext cx="26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12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36" name="Rectangle 10">
                <a:extLst>
                  <a:ext uri="{FF2B5EF4-FFF2-40B4-BE49-F238E27FC236}">
                    <a16:creationId xmlns:a16="http://schemas.microsoft.com/office/drawing/2014/main" id="{E74211B0-DABA-4DC7-A6A0-E7E8A25B4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3639"/>
                <a:ext cx="422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900-1100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37" name="Rectangle 9">
                <a:extLst>
                  <a:ext uri="{FF2B5EF4-FFF2-40B4-BE49-F238E27FC236}">
                    <a16:creationId xmlns:a16="http://schemas.microsoft.com/office/drawing/2014/main" id="{CEF55962-94F5-4D81-BA7F-323E3CB79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" y="3639"/>
                <a:ext cx="27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650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38" name="Rectangle 8">
                <a:extLst>
                  <a:ext uri="{FF2B5EF4-FFF2-40B4-BE49-F238E27FC236}">
                    <a16:creationId xmlns:a16="http://schemas.microsoft.com/office/drawing/2014/main" id="{125A2EF1-E0E0-4E12-945D-C8AE6DDA9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3639"/>
                <a:ext cx="43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339" name="Rectangle 7">
                <a:extLst>
                  <a:ext uri="{FF2B5EF4-FFF2-40B4-BE49-F238E27FC236}">
                    <a16:creationId xmlns:a16="http://schemas.microsoft.com/office/drawing/2014/main" id="{E391229D-C840-4842-BF56-476EA40A6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" y="3639"/>
                <a:ext cx="485" cy="173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42CrMo4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40" name="Rectangle 6">
                <a:extLst>
                  <a:ext uri="{FF2B5EF4-FFF2-40B4-BE49-F238E27FC236}">
                    <a16:creationId xmlns:a16="http://schemas.microsoft.com/office/drawing/2014/main" id="{38091EDC-C29D-4526-8864-A01F74C9F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3466"/>
                <a:ext cx="241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41" name="Rectangle 5">
                <a:extLst>
                  <a:ext uri="{FF2B5EF4-FFF2-40B4-BE49-F238E27FC236}">
                    <a16:creationId xmlns:a16="http://schemas.microsoft.com/office/drawing/2014/main" id="{D7FF142C-0FCD-4756-822D-B431C626B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3466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60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42" name="Rectangle 4">
                <a:extLst>
                  <a:ext uri="{FF2B5EF4-FFF2-40B4-BE49-F238E27FC236}">
                    <a16:creationId xmlns:a16="http://schemas.microsoft.com/office/drawing/2014/main" id="{A61DBB16-4FFE-45B0-B043-E3F24AD87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3466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43" name="Rectangle 3">
                <a:extLst>
                  <a:ext uri="{FF2B5EF4-FFF2-40B4-BE49-F238E27FC236}">
                    <a16:creationId xmlns:a16="http://schemas.microsoft.com/office/drawing/2014/main" id="{79800043-8C06-4387-85C4-74E32F53D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3466"/>
                <a:ext cx="4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700-850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44" name="Rectangle 2">
                <a:extLst>
                  <a:ext uri="{FF2B5EF4-FFF2-40B4-BE49-F238E27FC236}">
                    <a16:creationId xmlns:a16="http://schemas.microsoft.com/office/drawing/2014/main" id="{29FE2A82-5491-48BE-87E3-11D0E3B7B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3466"/>
                <a:ext cx="27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45" name="Rectangle 1">
                <a:extLst>
                  <a:ext uri="{FF2B5EF4-FFF2-40B4-BE49-F238E27FC236}">
                    <a16:creationId xmlns:a16="http://schemas.microsoft.com/office/drawing/2014/main" id="{38701E00-BD4A-4C1D-8E1D-AF940FF3F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1" y="3466"/>
                <a:ext cx="30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46" name="Rectangle 0">
                <a:extLst>
                  <a:ext uri="{FF2B5EF4-FFF2-40B4-BE49-F238E27FC236}">
                    <a16:creationId xmlns:a16="http://schemas.microsoft.com/office/drawing/2014/main" id="{AB1016B8-53A9-4515-A7D8-AB6DE3948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8" y="3466"/>
                <a:ext cx="323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47" name="Rectangle 1023">
                <a:extLst>
                  <a:ext uri="{FF2B5EF4-FFF2-40B4-BE49-F238E27FC236}">
                    <a16:creationId xmlns:a16="http://schemas.microsoft.com/office/drawing/2014/main" id="{5EC04DAD-BCF2-4DC5-BEF9-A351D1B55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3466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48" name="Rectangle 1022">
                <a:extLst>
                  <a:ext uri="{FF2B5EF4-FFF2-40B4-BE49-F238E27FC236}">
                    <a16:creationId xmlns:a16="http://schemas.microsoft.com/office/drawing/2014/main" id="{EB9D285E-4309-4A95-8F0C-E46BDB6444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3466"/>
                <a:ext cx="42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750-900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49" name="Rectangle 1021">
                <a:extLst>
                  <a:ext uri="{FF2B5EF4-FFF2-40B4-BE49-F238E27FC236}">
                    <a16:creationId xmlns:a16="http://schemas.microsoft.com/office/drawing/2014/main" id="{B66E59F9-0BDA-48E2-B698-A4DF7B838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3466"/>
                <a:ext cx="3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50" name="Rectangle 1020">
                <a:extLst>
                  <a:ext uri="{FF2B5EF4-FFF2-40B4-BE49-F238E27FC236}">
                    <a16:creationId xmlns:a16="http://schemas.microsoft.com/office/drawing/2014/main" id="{187A7E1A-6CCB-432B-BF27-C09AC6C7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466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51" name="Rectangle 1019">
                <a:extLst>
                  <a:ext uri="{FF2B5EF4-FFF2-40B4-BE49-F238E27FC236}">
                    <a16:creationId xmlns:a16="http://schemas.microsoft.com/office/drawing/2014/main" id="{2E5C5020-E0C1-4E09-AAD2-E94182C0C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3466"/>
                <a:ext cx="30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52" name="Rectangle 1018">
                <a:extLst>
                  <a:ext uri="{FF2B5EF4-FFF2-40B4-BE49-F238E27FC236}">
                    <a16:creationId xmlns:a16="http://schemas.microsoft.com/office/drawing/2014/main" id="{9BE663EF-535A-4BB3-AFF4-EB0110CAB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3466"/>
                <a:ext cx="26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14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53" name="Rectangle 1017">
                <a:extLst>
                  <a:ext uri="{FF2B5EF4-FFF2-40B4-BE49-F238E27FC236}">
                    <a16:creationId xmlns:a16="http://schemas.microsoft.com/office/drawing/2014/main" id="{A62DD083-1A6E-468F-BD25-CB7BDDE96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3466"/>
                <a:ext cx="422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800-950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54" name="Rectangle 1016">
                <a:extLst>
                  <a:ext uri="{FF2B5EF4-FFF2-40B4-BE49-F238E27FC236}">
                    <a16:creationId xmlns:a16="http://schemas.microsoft.com/office/drawing/2014/main" id="{613176D8-F427-4554-AEBE-A60752BE46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" y="3466"/>
                <a:ext cx="27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55" name="Rectangle 1015">
                <a:extLst>
                  <a:ext uri="{FF2B5EF4-FFF2-40B4-BE49-F238E27FC236}">
                    <a16:creationId xmlns:a16="http://schemas.microsoft.com/office/drawing/2014/main" id="{9FE9B1C3-D4E2-45CE-930E-FC3ADFB5C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3466"/>
                <a:ext cx="43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356" name="Rectangle 1014">
                <a:extLst>
                  <a:ext uri="{FF2B5EF4-FFF2-40B4-BE49-F238E27FC236}">
                    <a16:creationId xmlns:a16="http://schemas.microsoft.com/office/drawing/2014/main" id="{7A0B2564-08AD-4184-B64B-7CC78E9DA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" y="3466"/>
                <a:ext cx="485" cy="173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34CI Mo4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57" name="Rectangle 1013">
                <a:extLst>
                  <a:ext uri="{FF2B5EF4-FFF2-40B4-BE49-F238E27FC236}">
                    <a16:creationId xmlns:a16="http://schemas.microsoft.com/office/drawing/2014/main" id="{A76D863E-EE74-4C61-A6A2-45A9D4A1A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3293"/>
                <a:ext cx="241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58" name="Rectangle 1012">
                <a:extLst>
                  <a:ext uri="{FF2B5EF4-FFF2-40B4-BE49-F238E27FC236}">
                    <a16:creationId xmlns:a16="http://schemas.microsoft.com/office/drawing/2014/main" id="{0E00D61B-8A66-4CE0-9596-97EA83895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3293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59" name="Rectangle 1011">
                <a:extLst>
                  <a:ext uri="{FF2B5EF4-FFF2-40B4-BE49-F238E27FC236}">
                    <a16:creationId xmlns:a16="http://schemas.microsoft.com/office/drawing/2014/main" id="{8C382CCB-9D8B-4AB6-86F0-8CAD55EB0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3293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60" name="Rectangle 1010">
                <a:extLst>
                  <a:ext uri="{FF2B5EF4-FFF2-40B4-BE49-F238E27FC236}">
                    <a16:creationId xmlns:a16="http://schemas.microsoft.com/office/drawing/2014/main" id="{57090324-9695-44E2-8617-4219045C5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3293"/>
                <a:ext cx="4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61" name="Rectangle 1009">
                <a:extLst>
                  <a:ext uri="{FF2B5EF4-FFF2-40B4-BE49-F238E27FC236}">
                    <a16:creationId xmlns:a16="http://schemas.microsoft.com/office/drawing/2014/main" id="{9EF99250-6358-4D55-A9B7-C6C300474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3293"/>
                <a:ext cx="27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62" name="Rectangle 1008">
                <a:extLst>
                  <a:ext uri="{FF2B5EF4-FFF2-40B4-BE49-F238E27FC236}">
                    <a16:creationId xmlns:a16="http://schemas.microsoft.com/office/drawing/2014/main" id="{27B13744-EA30-43A1-92D6-0C84BABDB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1" y="3293"/>
                <a:ext cx="30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63" name="Rectangle 1007">
                <a:extLst>
                  <a:ext uri="{FF2B5EF4-FFF2-40B4-BE49-F238E27FC236}">
                    <a16:creationId xmlns:a16="http://schemas.microsoft.com/office/drawing/2014/main" id="{4B765ACF-AF9A-43BF-B7C3-D906BA3D5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8" y="3293"/>
                <a:ext cx="323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60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64" name="Rectangle 1006">
                <a:extLst>
                  <a:ext uri="{FF2B5EF4-FFF2-40B4-BE49-F238E27FC236}">
                    <a16:creationId xmlns:a16="http://schemas.microsoft.com/office/drawing/2014/main" id="{C00BB790-24E2-4930-BA7E-0327B3745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3293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16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65" name="Rectangle 1005">
                <a:extLst>
                  <a:ext uri="{FF2B5EF4-FFF2-40B4-BE49-F238E27FC236}">
                    <a16:creationId xmlns:a16="http://schemas.microsoft.com/office/drawing/2014/main" id="{756F05DF-A1A0-472B-9FE1-6EAF835B5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3293"/>
                <a:ext cx="42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650-800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66" name="Rectangle 1004">
                <a:extLst>
                  <a:ext uri="{FF2B5EF4-FFF2-40B4-BE49-F238E27FC236}">
                    <a16:creationId xmlns:a16="http://schemas.microsoft.com/office/drawing/2014/main" id="{B996DD72-5CCD-4240-9937-ED48018BF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3293"/>
                <a:ext cx="3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67" name="Rectangle 1003">
                <a:extLst>
                  <a:ext uri="{FF2B5EF4-FFF2-40B4-BE49-F238E27FC236}">
                    <a16:creationId xmlns:a16="http://schemas.microsoft.com/office/drawing/2014/main" id="{CE359577-A568-4902-83AD-A6A72744DE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293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68" name="Rectangle 1002">
                <a:extLst>
                  <a:ext uri="{FF2B5EF4-FFF2-40B4-BE49-F238E27FC236}">
                    <a16:creationId xmlns:a16="http://schemas.microsoft.com/office/drawing/2014/main" id="{CE45E7FC-C8D9-4F85-8C1E-127587389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3293"/>
                <a:ext cx="30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60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69" name="Rectangle 1001">
                <a:extLst>
                  <a:ext uri="{FF2B5EF4-FFF2-40B4-BE49-F238E27FC236}">
                    <a16:creationId xmlns:a16="http://schemas.microsoft.com/office/drawing/2014/main" id="{4936DAAF-623E-450A-8CC3-A705D8B96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3293"/>
                <a:ext cx="26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70" name="Rectangle 1000">
                <a:extLst>
                  <a:ext uri="{FF2B5EF4-FFF2-40B4-BE49-F238E27FC236}">
                    <a16:creationId xmlns:a16="http://schemas.microsoft.com/office/drawing/2014/main" id="{A1E607A5-BE5F-4349-A921-BC0D42A5A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3293"/>
                <a:ext cx="422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700-850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71" name="Rectangle 999">
                <a:extLst>
                  <a:ext uri="{FF2B5EF4-FFF2-40B4-BE49-F238E27FC236}">
                    <a16:creationId xmlns:a16="http://schemas.microsoft.com/office/drawing/2014/main" id="{B31647F8-3FFA-4CE6-9891-AC90FCA72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" y="3293"/>
                <a:ext cx="27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72" name="Rectangle 998">
                <a:extLst>
                  <a:ext uri="{FF2B5EF4-FFF2-40B4-BE49-F238E27FC236}">
                    <a16:creationId xmlns:a16="http://schemas.microsoft.com/office/drawing/2014/main" id="{787591CC-A1FA-4AE3-899E-4EEBF9452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3293"/>
                <a:ext cx="43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373" name="Rectangle 997">
                <a:extLst>
                  <a:ext uri="{FF2B5EF4-FFF2-40B4-BE49-F238E27FC236}">
                    <a16:creationId xmlns:a16="http://schemas.microsoft.com/office/drawing/2014/main" id="{A130D0AC-5048-4B50-87FC-156FDD5F30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" y="3293"/>
                <a:ext cx="485" cy="173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25CrMo4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74" name="Rectangle 996">
                <a:extLst>
                  <a:ext uri="{FF2B5EF4-FFF2-40B4-BE49-F238E27FC236}">
                    <a16:creationId xmlns:a16="http://schemas.microsoft.com/office/drawing/2014/main" id="{1FB1A50E-28DE-44C4-A084-5C758E961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3120"/>
                <a:ext cx="241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75" name="Rectangle 995">
                <a:extLst>
                  <a:ext uri="{FF2B5EF4-FFF2-40B4-BE49-F238E27FC236}">
                    <a16:creationId xmlns:a16="http://schemas.microsoft.com/office/drawing/2014/main" id="{3ECD7E5A-FCEE-4F16-A52B-9F0FF4615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3120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76" name="Rectangle 994">
                <a:extLst>
                  <a:ext uri="{FF2B5EF4-FFF2-40B4-BE49-F238E27FC236}">
                    <a16:creationId xmlns:a16="http://schemas.microsoft.com/office/drawing/2014/main" id="{93A0EB08-B4F2-4610-92E7-2A54ED8762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3120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77" name="Rectangle 993">
                <a:extLst>
                  <a:ext uri="{FF2B5EF4-FFF2-40B4-BE49-F238E27FC236}">
                    <a16:creationId xmlns:a16="http://schemas.microsoft.com/office/drawing/2014/main" id="{BAF5A629-ED45-417C-BDB8-50B5C67A0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3120"/>
                <a:ext cx="4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78" name="Rectangle 992">
                <a:extLst>
                  <a:ext uri="{FF2B5EF4-FFF2-40B4-BE49-F238E27FC236}">
                    <a16:creationId xmlns:a16="http://schemas.microsoft.com/office/drawing/2014/main" id="{3A4ED235-B827-4305-9893-13071F44A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3120"/>
                <a:ext cx="27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79" name="Rectangle 991">
                <a:extLst>
                  <a:ext uri="{FF2B5EF4-FFF2-40B4-BE49-F238E27FC236}">
                    <a16:creationId xmlns:a16="http://schemas.microsoft.com/office/drawing/2014/main" id="{A820E3D3-7D5B-4AB6-8219-BF4F83637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1" y="3120"/>
                <a:ext cx="30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80" name="Rectangle 990">
                <a:extLst>
                  <a:ext uri="{FF2B5EF4-FFF2-40B4-BE49-F238E27FC236}">
                    <a16:creationId xmlns:a16="http://schemas.microsoft.com/office/drawing/2014/main" id="{EF827907-C0B6-4024-8778-7DFD84ABA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8" y="3120"/>
                <a:ext cx="323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81" name="Rectangle 989">
                <a:extLst>
                  <a:ext uri="{FF2B5EF4-FFF2-40B4-BE49-F238E27FC236}">
                    <a16:creationId xmlns:a16="http://schemas.microsoft.com/office/drawing/2014/main" id="{9F6BD045-FA11-4A03-B519-2D2D50149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3120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82" name="Rectangle 988">
                <a:extLst>
                  <a:ext uri="{FF2B5EF4-FFF2-40B4-BE49-F238E27FC236}">
                    <a16:creationId xmlns:a16="http://schemas.microsoft.com/office/drawing/2014/main" id="{DC6D10AF-ADE0-470C-A0AB-3A2AA3833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3120"/>
                <a:ext cx="42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83" name="Rectangle 987">
                <a:extLst>
                  <a:ext uri="{FF2B5EF4-FFF2-40B4-BE49-F238E27FC236}">
                    <a16:creationId xmlns:a16="http://schemas.microsoft.com/office/drawing/2014/main" id="{204179DB-05B7-429C-8A6E-581A47823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3120"/>
                <a:ext cx="3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84" name="Rectangle 986">
                <a:extLst>
                  <a:ext uri="{FF2B5EF4-FFF2-40B4-BE49-F238E27FC236}">
                    <a16:creationId xmlns:a16="http://schemas.microsoft.com/office/drawing/2014/main" id="{65DD5587-29BD-4525-8B2F-71B5E6E7E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120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85" name="Rectangle 985">
                <a:extLst>
                  <a:ext uri="{FF2B5EF4-FFF2-40B4-BE49-F238E27FC236}">
                    <a16:creationId xmlns:a16="http://schemas.microsoft.com/office/drawing/2014/main" id="{87ED8371-C43A-438C-ADBE-BF34A724A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3120"/>
                <a:ext cx="30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86" name="Rectangle 984">
                <a:extLst>
                  <a:ext uri="{FF2B5EF4-FFF2-40B4-BE49-F238E27FC236}">
                    <a16:creationId xmlns:a16="http://schemas.microsoft.com/office/drawing/2014/main" id="{41DF678A-C70C-4FEE-B463-8EAAF35F5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3120"/>
                <a:ext cx="26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14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87" name="Rectangle 983">
                <a:extLst>
                  <a:ext uri="{FF2B5EF4-FFF2-40B4-BE49-F238E27FC236}">
                    <a16:creationId xmlns:a16="http://schemas.microsoft.com/office/drawing/2014/main" id="{45EE8FAA-48F9-4432-8E68-17468BD9D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3120"/>
                <a:ext cx="422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800-950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88" name="Rectangle 982">
                <a:extLst>
                  <a:ext uri="{FF2B5EF4-FFF2-40B4-BE49-F238E27FC236}">
                    <a16:creationId xmlns:a16="http://schemas.microsoft.com/office/drawing/2014/main" id="{F62528CD-CF61-47F1-8897-7955BA0B7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" y="3120"/>
                <a:ext cx="27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560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89" name="Rectangle 981">
                <a:extLst>
                  <a:ext uri="{FF2B5EF4-FFF2-40B4-BE49-F238E27FC236}">
                    <a16:creationId xmlns:a16="http://schemas.microsoft.com/office/drawing/2014/main" id="{6361E1E4-E0F8-4AAE-AF4B-B75886841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3120"/>
                <a:ext cx="43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390" name="Rectangle 980">
                <a:extLst>
                  <a:ext uri="{FF2B5EF4-FFF2-40B4-BE49-F238E27FC236}">
                    <a16:creationId xmlns:a16="http://schemas.microsoft.com/office/drawing/2014/main" id="{9F3E9173-69DB-49DE-8700-6AEEC3B78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" y="3120"/>
                <a:ext cx="485" cy="173"/>
              </a:xfrm>
              <a:prstGeom prst="rect">
                <a:avLst/>
              </a:prstGeom>
              <a:solidFill>
                <a:srgbClr val="C5FF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41Cr4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91" name="Rectangle 979">
                <a:extLst>
                  <a:ext uri="{FF2B5EF4-FFF2-40B4-BE49-F238E27FC236}">
                    <a16:creationId xmlns:a16="http://schemas.microsoft.com/office/drawing/2014/main" id="{F974A6FA-72C1-43C4-AA57-7DC773466A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2947"/>
                <a:ext cx="241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92" name="Rectangle 978">
                <a:extLst>
                  <a:ext uri="{FF2B5EF4-FFF2-40B4-BE49-F238E27FC236}">
                    <a16:creationId xmlns:a16="http://schemas.microsoft.com/office/drawing/2014/main" id="{626C5C80-0669-4330-8F30-BE573B074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2947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93" name="Rectangle 977">
                <a:extLst>
                  <a:ext uri="{FF2B5EF4-FFF2-40B4-BE49-F238E27FC236}">
                    <a16:creationId xmlns:a16="http://schemas.microsoft.com/office/drawing/2014/main" id="{8270ECC0-B5BE-433A-9054-34E67CEB8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2947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94" name="Rectangle 976">
                <a:extLst>
                  <a:ext uri="{FF2B5EF4-FFF2-40B4-BE49-F238E27FC236}">
                    <a16:creationId xmlns:a16="http://schemas.microsoft.com/office/drawing/2014/main" id="{6944DBA2-76C7-4FDF-B08E-85E6C8C4E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2947"/>
                <a:ext cx="4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95" name="Rectangle 975">
                <a:extLst>
                  <a:ext uri="{FF2B5EF4-FFF2-40B4-BE49-F238E27FC236}">
                    <a16:creationId xmlns:a16="http://schemas.microsoft.com/office/drawing/2014/main" id="{143014A5-9A44-4E4A-9185-8B8575C6C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947"/>
                <a:ext cx="27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96" name="Rectangle 974">
                <a:extLst>
                  <a:ext uri="{FF2B5EF4-FFF2-40B4-BE49-F238E27FC236}">
                    <a16:creationId xmlns:a16="http://schemas.microsoft.com/office/drawing/2014/main" id="{F0832CDD-BA56-489C-9CD5-29FEA8D93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1" y="2947"/>
                <a:ext cx="30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97" name="Rectangle 973">
                <a:extLst>
                  <a:ext uri="{FF2B5EF4-FFF2-40B4-BE49-F238E27FC236}">
                    <a16:creationId xmlns:a16="http://schemas.microsoft.com/office/drawing/2014/main" id="{E97F4E4A-5418-444A-92D2-ECE3F8EB7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8" y="2947"/>
                <a:ext cx="323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98" name="Rectangle 972">
                <a:extLst>
                  <a:ext uri="{FF2B5EF4-FFF2-40B4-BE49-F238E27FC236}">
                    <a16:creationId xmlns:a16="http://schemas.microsoft.com/office/drawing/2014/main" id="{DE2C7028-7387-4FE7-AEAA-AAEBF3D70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2947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399" name="Rectangle 971">
                <a:extLst>
                  <a:ext uri="{FF2B5EF4-FFF2-40B4-BE49-F238E27FC236}">
                    <a16:creationId xmlns:a16="http://schemas.microsoft.com/office/drawing/2014/main" id="{09DB9C81-A347-4DFB-8212-AB2DF00C29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2947"/>
                <a:ext cx="42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00" name="Rectangle 970">
                <a:extLst>
                  <a:ext uri="{FF2B5EF4-FFF2-40B4-BE49-F238E27FC236}">
                    <a16:creationId xmlns:a16="http://schemas.microsoft.com/office/drawing/2014/main" id="{11150339-0295-4643-ABE0-F8E1A719CE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2947"/>
                <a:ext cx="3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01" name="Rectangle 969">
                <a:extLst>
                  <a:ext uri="{FF2B5EF4-FFF2-40B4-BE49-F238E27FC236}">
                    <a16:creationId xmlns:a16="http://schemas.microsoft.com/office/drawing/2014/main" id="{42B72D5F-5799-465F-8BEA-7B3E505DD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947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02" name="Rectangle 968">
                <a:extLst>
                  <a:ext uri="{FF2B5EF4-FFF2-40B4-BE49-F238E27FC236}">
                    <a16:creationId xmlns:a16="http://schemas.microsoft.com/office/drawing/2014/main" id="{C466B078-96B7-431D-9E10-CF091BD4F9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2947"/>
                <a:ext cx="30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03" name="Rectangle 967">
                <a:extLst>
                  <a:ext uri="{FF2B5EF4-FFF2-40B4-BE49-F238E27FC236}">
                    <a16:creationId xmlns:a16="http://schemas.microsoft.com/office/drawing/2014/main" id="{4583F5BE-D449-43E8-A0A5-BCCCF70A3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2947"/>
                <a:ext cx="26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14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04" name="Rectangle 966">
                <a:extLst>
                  <a:ext uri="{FF2B5EF4-FFF2-40B4-BE49-F238E27FC236}">
                    <a16:creationId xmlns:a16="http://schemas.microsoft.com/office/drawing/2014/main" id="{29E6FD8F-1E05-4328-B15A-630FF79F1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2947"/>
                <a:ext cx="422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750-900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05" name="Rectangle 965">
                <a:extLst>
                  <a:ext uri="{FF2B5EF4-FFF2-40B4-BE49-F238E27FC236}">
                    <a16:creationId xmlns:a16="http://schemas.microsoft.com/office/drawing/2014/main" id="{5FAAFFF0-A854-41B9-B3E4-6F58BD8E7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" y="2947"/>
                <a:ext cx="27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510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06" name="Rectangle 964">
                <a:extLst>
                  <a:ext uri="{FF2B5EF4-FFF2-40B4-BE49-F238E27FC236}">
                    <a16:creationId xmlns:a16="http://schemas.microsoft.com/office/drawing/2014/main" id="{584C487E-D263-4BA8-AB8A-2FBFCE40D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2947"/>
                <a:ext cx="43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07" name="Rectangle 963">
                <a:extLst>
                  <a:ext uri="{FF2B5EF4-FFF2-40B4-BE49-F238E27FC236}">
                    <a16:creationId xmlns:a16="http://schemas.microsoft.com/office/drawing/2014/main" id="{B2E90C97-E273-46FD-B254-43EDC1327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" y="2947"/>
                <a:ext cx="485" cy="173"/>
              </a:xfrm>
              <a:prstGeom prst="rect">
                <a:avLst/>
              </a:prstGeom>
              <a:solidFill>
                <a:srgbClr val="C5FF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37Cr4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08" name="Rectangle 962">
                <a:extLst>
                  <a:ext uri="{FF2B5EF4-FFF2-40B4-BE49-F238E27FC236}">
                    <a16:creationId xmlns:a16="http://schemas.microsoft.com/office/drawing/2014/main" id="{134CB827-DF78-4A5B-ABFB-25C69A9A6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2774"/>
                <a:ext cx="241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09" name="Rectangle 961">
                <a:extLst>
                  <a:ext uri="{FF2B5EF4-FFF2-40B4-BE49-F238E27FC236}">
                    <a16:creationId xmlns:a16="http://schemas.microsoft.com/office/drawing/2014/main" id="{D1E0F284-FC62-4040-B05A-373B1D3230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2774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10" name="Rectangle 960">
                <a:extLst>
                  <a:ext uri="{FF2B5EF4-FFF2-40B4-BE49-F238E27FC236}">
                    <a16:creationId xmlns:a16="http://schemas.microsoft.com/office/drawing/2014/main" id="{776502B1-4908-4776-BD2A-B0C34FD7A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2774"/>
                <a:ext cx="25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11" name="Rectangle 959">
                <a:extLst>
                  <a:ext uri="{FF2B5EF4-FFF2-40B4-BE49-F238E27FC236}">
                    <a16:creationId xmlns:a16="http://schemas.microsoft.com/office/drawing/2014/main" id="{F78768B2-5766-45E2-B662-1C1C33464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2774"/>
                <a:ext cx="4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12" name="Rectangle 958">
                <a:extLst>
                  <a:ext uri="{FF2B5EF4-FFF2-40B4-BE49-F238E27FC236}">
                    <a16:creationId xmlns:a16="http://schemas.microsoft.com/office/drawing/2014/main" id="{5B37AA1D-2102-4868-AB69-51F717239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74"/>
                <a:ext cx="27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13" name="Rectangle 957">
                <a:extLst>
                  <a:ext uri="{FF2B5EF4-FFF2-40B4-BE49-F238E27FC236}">
                    <a16:creationId xmlns:a16="http://schemas.microsoft.com/office/drawing/2014/main" id="{DB17C260-5DFB-410A-B852-E355876C9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1" y="2774"/>
                <a:ext cx="308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14" name="Rectangle 956">
                <a:extLst>
                  <a:ext uri="{FF2B5EF4-FFF2-40B4-BE49-F238E27FC236}">
                    <a16:creationId xmlns:a16="http://schemas.microsoft.com/office/drawing/2014/main" id="{AE49F2DF-BCF8-423C-B547-8E7160F7B0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8" y="2774"/>
                <a:ext cx="323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15" name="Rectangle 955">
                <a:extLst>
                  <a:ext uri="{FF2B5EF4-FFF2-40B4-BE49-F238E27FC236}">
                    <a16:creationId xmlns:a16="http://schemas.microsoft.com/office/drawing/2014/main" id="{AA9C6746-E25C-4219-A4B5-01A73D273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2774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16" name="Rectangle 954">
                <a:extLst>
                  <a:ext uri="{FF2B5EF4-FFF2-40B4-BE49-F238E27FC236}">
                    <a16:creationId xmlns:a16="http://schemas.microsoft.com/office/drawing/2014/main" id="{C4495561-2B97-44CF-9ADF-FCF8BDFD3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2774"/>
                <a:ext cx="42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17" name="Rectangle 953">
                <a:extLst>
                  <a:ext uri="{FF2B5EF4-FFF2-40B4-BE49-F238E27FC236}">
                    <a16:creationId xmlns:a16="http://schemas.microsoft.com/office/drawing/2014/main" id="{B39D5866-0514-4C97-8BAB-1FE921680D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2774"/>
                <a:ext cx="306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18" name="Rectangle 952">
                <a:extLst>
                  <a:ext uri="{FF2B5EF4-FFF2-40B4-BE49-F238E27FC236}">
                    <a16:creationId xmlns:a16="http://schemas.microsoft.com/office/drawing/2014/main" id="{EE1388D9-AC91-4867-9003-749D6C0D4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774"/>
                <a:ext cx="24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19" name="Rectangle 951">
                <a:extLst>
                  <a:ext uri="{FF2B5EF4-FFF2-40B4-BE49-F238E27FC236}">
                    <a16:creationId xmlns:a16="http://schemas.microsoft.com/office/drawing/2014/main" id="{83CA6927-9D89-4087-BE40-CE634691B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2774"/>
                <a:ext cx="307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20" name="Rectangle 950">
                <a:extLst>
                  <a:ext uri="{FF2B5EF4-FFF2-40B4-BE49-F238E27FC236}">
                    <a16:creationId xmlns:a16="http://schemas.microsoft.com/office/drawing/2014/main" id="{C63C28FA-D602-4185-A59A-2FA1646154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2774"/>
                <a:ext cx="26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21" name="Rectangle 949">
                <a:extLst>
                  <a:ext uri="{FF2B5EF4-FFF2-40B4-BE49-F238E27FC236}">
                    <a16:creationId xmlns:a16="http://schemas.microsoft.com/office/drawing/2014/main" id="{7127286D-374B-42C1-88A3-C35D9B0D5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2774"/>
                <a:ext cx="422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700-850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22" name="Rectangle 948">
                <a:extLst>
                  <a:ext uri="{FF2B5EF4-FFF2-40B4-BE49-F238E27FC236}">
                    <a16:creationId xmlns:a16="http://schemas.microsoft.com/office/drawing/2014/main" id="{F2D680A1-46A2-46AB-987B-B9088E594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" y="2774"/>
                <a:ext cx="274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460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23" name="Rectangle 947">
                <a:extLst>
                  <a:ext uri="{FF2B5EF4-FFF2-40B4-BE49-F238E27FC236}">
                    <a16:creationId xmlns:a16="http://schemas.microsoft.com/office/drawing/2014/main" id="{B0F4EA2A-A0EF-43C7-99A8-A42C1000F6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2774"/>
                <a:ext cx="439" cy="1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24" name="Rectangle 946">
                <a:extLst>
                  <a:ext uri="{FF2B5EF4-FFF2-40B4-BE49-F238E27FC236}">
                    <a16:creationId xmlns:a16="http://schemas.microsoft.com/office/drawing/2014/main" id="{7159E225-9000-48CB-AA34-4859FEE5B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" y="2774"/>
                <a:ext cx="485" cy="173"/>
              </a:xfrm>
              <a:prstGeom prst="rect">
                <a:avLst/>
              </a:prstGeom>
              <a:solidFill>
                <a:srgbClr val="C5FF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34Cr4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25" name="Rectangle 945">
                <a:extLst>
                  <a:ext uri="{FF2B5EF4-FFF2-40B4-BE49-F238E27FC236}">
                    <a16:creationId xmlns:a16="http://schemas.microsoft.com/office/drawing/2014/main" id="{927FA70E-4FD2-423E-8528-0996FC6DC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2631"/>
                <a:ext cx="241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26" name="Rectangle 944">
                <a:extLst>
                  <a:ext uri="{FF2B5EF4-FFF2-40B4-BE49-F238E27FC236}">
                    <a16:creationId xmlns:a16="http://schemas.microsoft.com/office/drawing/2014/main" id="{97864E58-DB10-427B-9AB6-AC68AFD46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2631"/>
                <a:ext cx="258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27" name="Rectangle 943">
                <a:extLst>
                  <a:ext uri="{FF2B5EF4-FFF2-40B4-BE49-F238E27FC236}">
                    <a16:creationId xmlns:a16="http://schemas.microsoft.com/office/drawing/2014/main" id="{9EC87A16-E0B1-4F01-A9A0-201B9C8C1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2631"/>
                <a:ext cx="258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28" name="Rectangle 942">
                <a:extLst>
                  <a:ext uri="{FF2B5EF4-FFF2-40B4-BE49-F238E27FC236}">
                    <a16:creationId xmlns:a16="http://schemas.microsoft.com/office/drawing/2014/main" id="{1DD6E72A-B4EC-4DF1-A035-2069F9674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2631"/>
                <a:ext cx="40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29" name="Rectangle 941">
                <a:extLst>
                  <a:ext uri="{FF2B5EF4-FFF2-40B4-BE49-F238E27FC236}">
                    <a16:creationId xmlns:a16="http://schemas.microsoft.com/office/drawing/2014/main" id="{A4B5FA6B-4EDD-4D8D-9679-063797B1F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631"/>
                <a:ext cx="279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30" name="Rectangle 940">
                <a:extLst>
                  <a:ext uri="{FF2B5EF4-FFF2-40B4-BE49-F238E27FC236}">
                    <a16:creationId xmlns:a16="http://schemas.microsoft.com/office/drawing/2014/main" id="{6250DB59-7B95-40D7-BE91-E948D2FFF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1" y="2631"/>
                <a:ext cx="308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31" name="Rectangle 939">
                <a:extLst>
                  <a:ext uri="{FF2B5EF4-FFF2-40B4-BE49-F238E27FC236}">
                    <a16:creationId xmlns:a16="http://schemas.microsoft.com/office/drawing/2014/main" id="{889A657E-2D46-4BD6-B054-ED00B8191F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8" y="2631"/>
                <a:ext cx="323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32" name="Rectangle 938">
                <a:extLst>
                  <a:ext uri="{FF2B5EF4-FFF2-40B4-BE49-F238E27FC236}">
                    <a16:creationId xmlns:a16="http://schemas.microsoft.com/office/drawing/2014/main" id="{2DD4F6D8-6F0D-4DBF-B123-62E951F54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2631"/>
                <a:ext cx="24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33" name="Rectangle 937">
                <a:extLst>
                  <a:ext uri="{FF2B5EF4-FFF2-40B4-BE49-F238E27FC236}">
                    <a16:creationId xmlns:a16="http://schemas.microsoft.com/office/drawing/2014/main" id="{6268A3D6-4747-4C37-AD42-6064F120E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2631"/>
                <a:ext cx="429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34" name="Rectangle 936">
                <a:extLst>
                  <a:ext uri="{FF2B5EF4-FFF2-40B4-BE49-F238E27FC236}">
                    <a16:creationId xmlns:a16="http://schemas.microsoft.com/office/drawing/2014/main" id="{2A8B9159-20BF-4AF4-B28E-5C0A364184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2631"/>
                <a:ext cx="306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35" name="Rectangle 935">
                <a:extLst>
                  <a:ext uri="{FF2B5EF4-FFF2-40B4-BE49-F238E27FC236}">
                    <a16:creationId xmlns:a16="http://schemas.microsoft.com/office/drawing/2014/main" id="{AC9B540C-BC6C-428A-B0A9-27CFC56F7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31"/>
                <a:ext cx="24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36" name="Rectangle 934">
                <a:extLst>
                  <a:ext uri="{FF2B5EF4-FFF2-40B4-BE49-F238E27FC236}">
                    <a16:creationId xmlns:a16="http://schemas.microsoft.com/office/drawing/2014/main" id="{FDA3C10D-79CD-40C0-B230-909B50BD1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2631"/>
                <a:ext cx="307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37" name="Rectangle 933">
                <a:extLst>
                  <a:ext uri="{FF2B5EF4-FFF2-40B4-BE49-F238E27FC236}">
                    <a16:creationId xmlns:a16="http://schemas.microsoft.com/office/drawing/2014/main" id="{45130D74-16AD-4FD9-9B16-3A81B32CE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2631"/>
                <a:ext cx="26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38" name="Rectangle 932">
                <a:extLst>
                  <a:ext uri="{FF2B5EF4-FFF2-40B4-BE49-F238E27FC236}">
                    <a16:creationId xmlns:a16="http://schemas.microsoft.com/office/drawing/2014/main" id="{FFD58F8D-58C5-4DE0-81DA-FCA5BC5001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2631"/>
                <a:ext cx="422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650-800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39" name="Rectangle 931">
                <a:extLst>
                  <a:ext uri="{FF2B5EF4-FFF2-40B4-BE49-F238E27FC236}">
                    <a16:creationId xmlns:a16="http://schemas.microsoft.com/office/drawing/2014/main" id="{57722896-C3C1-4778-BBE7-F096A9CB3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" y="2631"/>
                <a:ext cx="274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40" name="Rectangle 930">
                <a:extLst>
                  <a:ext uri="{FF2B5EF4-FFF2-40B4-BE49-F238E27FC236}">
                    <a16:creationId xmlns:a16="http://schemas.microsoft.com/office/drawing/2014/main" id="{65EF312D-53B5-4289-96C6-10E6A3AC0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2631"/>
                <a:ext cx="439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41" name="Rectangle 929">
                <a:extLst>
                  <a:ext uri="{FF2B5EF4-FFF2-40B4-BE49-F238E27FC236}">
                    <a16:creationId xmlns:a16="http://schemas.microsoft.com/office/drawing/2014/main" id="{7722B0A1-69C4-45B4-87C7-94975BAC57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" y="2631"/>
                <a:ext cx="485" cy="143"/>
              </a:xfrm>
              <a:prstGeom prst="rect">
                <a:avLst/>
              </a:prstGeom>
              <a:solidFill>
                <a:srgbClr val="C5FF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46Cr2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42" name="Rectangle 928">
                <a:extLst>
                  <a:ext uri="{FF2B5EF4-FFF2-40B4-BE49-F238E27FC236}">
                    <a16:creationId xmlns:a16="http://schemas.microsoft.com/office/drawing/2014/main" id="{34FEBD90-0D40-4F03-B273-DAF5F242DB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2478"/>
                <a:ext cx="241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43" name="Rectangle 927">
                <a:extLst>
                  <a:ext uri="{FF2B5EF4-FFF2-40B4-BE49-F238E27FC236}">
                    <a16:creationId xmlns:a16="http://schemas.microsoft.com/office/drawing/2014/main" id="{AF36B42D-1419-44DE-A7D2-F95500A68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2478"/>
                <a:ext cx="258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44" name="Rectangle 926">
                <a:extLst>
                  <a:ext uri="{FF2B5EF4-FFF2-40B4-BE49-F238E27FC236}">
                    <a16:creationId xmlns:a16="http://schemas.microsoft.com/office/drawing/2014/main" id="{879E3D27-F55C-483B-9999-E1DEDF732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2478"/>
                <a:ext cx="258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45" name="Rectangle 925">
                <a:extLst>
                  <a:ext uri="{FF2B5EF4-FFF2-40B4-BE49-F238E27FC236}">
                    <a16:creationId xmlns:a16="http://schemas.microsoft.com/office/drawing/2014/main" id="{D490901C-473D-49E7-922A-BA06A508F0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2478"/>
                <a:ext cx="406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46" name="Rectangle 924">
                <a:extLst>
                  <a:ext uri="{FF2B5EF4-FFF2-40B4-BE49-F238E27FC236}">
                    <a16:creationId xmlns:a16="http://schemas.microsoft.com/office/drawing/2014/main" id="{B9D67248-9FD8-401A-987C-FFBA89A1D0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478"/>
                <a:ext cx="279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47" name="Rectangle 923">
                <a:extLst>
                  <a:ext uri="{FF2B5EF4-FFF2-40B4-BE49-F238E27FC236}">
                    <a16:creationId xmlns:a16="http://schemas.microsoft.com/office/drawing/2014/main" id="{DFA7CE2C-7A7C-4F1D-A4E3-6C2EC67FB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1" y="2478"/>
                <a:ext cx="308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48" name="Rectangle 922">
                <a:extLst>
                  <a:ext uri="{FF2B5EF4-FFF2-40B4-BE49-F238E27FC236}">
                    <a16:creationId xmlns:a16="http://schemas.microsoft.com/office/drawing/2014/main" id="{D378354B-DB70-43C2-BB0A-9303E740B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8" y="2478"/>
                <a:ext cx="323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49" name="Rectangle 921">
                <a:extLst>
                  <a:ext uri="{FF2B5EF4-FFF2-40B4-BE49-F238E27FC236}">
                    <a16:creationId xmlns:a16="http://schemas.microsoft.com/office/drawing/2014/main" id="{211E02A1-B923-40C5-B07D-F684EE56E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2478"/>
                <a:ext cx="247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50" name="Rectangle 920">
                <a:extLst>
                  <a:ext uri="{FF2B5EF4-FFF2-40B4-BE49-F238E27FC236}">
                    <a16:creationId xmlns:a16="http://schemas.microsoft.com/office/drawing/2014/main" id="{A6E023C3-AE11-4FCA-8161-0679C5773E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2478"/>
                <a:ext cx="429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51" name="Rectangle 919">
                <a:extLst>
                  <a:ext uri="{FF2B5EF4-FFF2-40B4-BE49-F238E27FC236}">
                    <a16:creationId xmlns:a16="http://schemas.microsoft.com/office/drawing/2014/main" id="{BB18D33C-9E36-4E22-9A07-1E54AB665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2478"/>
                <a:ext cx="306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52" name="Rectangle 918">
                <a:extLst>
                  <a:ext uri="{FF2B5EF4-FFF2-40B4-BE49-F238E27FC236}">
                    <a16:creationId xmlns:a16="http://schemas.microsoft.com/office/drawing/2014/main" id="{4987BF95-EE7B-4A7C-A084-6B11DE93B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478"/>
                <a:ext cx="247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53" name="Rectangle 917">
                <a:extLst>
                  <a:ext uri="{FF2B5EF4-FFF2-40B4-BE49-F238E27FC236}">
                    <a16:creationId xmlns:a16="http://schemas.microsoft.com/office/drawing/2014/main" id="{6B079E49-E3D6-4481-82E3-FDAF09FBD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2478"/>
                <a:ext cx="307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45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54" name="Rectangle 916">
                <a:extLst>
                  <a:ext uri="{FF2B5EF4-FFF2-40B4-BE49-F238E27FC236}">
                    <a16:creationId xmlns:a16="http://schemas.microsoft.com/office/drawing/2014/main" id="{B9BAB453-11B6-4CFB-AFE0-26D98ADCAF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2478"/>
                <a:ext cx="264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17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55" name="Rectangle 915">
                <a:extLst>
                  <a:ext uri="{FF2B5EF4-FFF2-40B4-BE49-F238E27FC236}">
                    <a16:creationId xmlns:a16="http://schemas.microsoft.com/office/drawing/2014/main" id="{CFE947C0-53DD-46B2-AB59-625EF1C10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2478"/>
                <a:ext cx="422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600-750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56" name="Rectangle 914">
                <a:extLst>
                  <a:ext uri="{FF2B5EF4-FFF2-40B4-BE49-F238E27FC236}">
                    <a16:creationId xmlns:a16="http://schemas.microsoft.com/office/drawing/2014/main" id="{F333302F-BE6B-440B-B778-5A859A3D5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" y="2478"/>
                <a:ext cx="274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57" name="Rectangle 913">
                <a:extLst>
                  <a:ext uri="{FF2B5EF4-FFF2-40B4-BE49-F238E27FC236}">
                    <a16:creationId xmlns:a16="http://schemas.microsoft.com/office/drawing/2014/main" id="{D2B0EDFA-4AB2-45F8-ACEC-3D3E0A1BF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2478"/>
                <a:ext cx="439" cy="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58" name="Rectangle 912">
                <a:extLst>
                  <a:ext uri="{FF2B5EF4-FFF2-40B4-BE49-F238E27FC236}">
                    <a16:creationId xmlns:a16="http://schemas.microsoft.com/office/drawing/2014/main" id="{141DF1DB-34D9-4AE5-B693-A7F0D0E093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" y="2478"/>
                <a:ext cx="485" cy="153"/>
              </a:xfrm>
              <a:prstGeom prst="rect">
                <a:avLst/>
              </a:prstGeom>
              <a:solidFill>
                <a:srgbClr val="C5FF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38Cr2 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59" name="Rectangle 911">
                <a:extLst>
                  <a:ext uri="{FF2B5EF4-FFF2-40B4-BE49-F238E27FC236}">
                    <a16:creationId xmlns:a16="http://schemas.microsoft.com/office/drawing/2014/main" id="{A42BE9C0-18D5-4C0E-B9A3-3A0C4506A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0" y="2249"/>
                <a:ext cx="241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60" name="Rectangle 910">
                <a:extLst>
                  <a:ext uri="{FF2B5EF4-FFF2-40B4-BE49-F238E27FC236}">
                    <a16:creationId xmlns:a16="http://schemas.microsoft.com/office/drawing/2014/main" id="{F34834D7-B3AE-4BEF-AC8D-098750BFE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2249"/>
                <a:ext cx="258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61" name="Rectangle 909">
                <a:extLst>
                  <a:ext uri="{FF2B5EF4-FFF2-40B4-BE49-F238E27FC236}">
                    <a16:creationId xmlns:a16="http://schemas.microsoft.com/office/drawing/2014/main" id="{8A3596A0-98BF-4C96-B2B8-BBF7D8716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2249"/>
                <a:ext cx="258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62" name="Rectangle 908">
                <a:extLst>
                  <a:ext uri="{FF2B5EF4-FFF2-40B4-BE49-F238E27FC236}">
                    <a16:creationId xmlns:a16="http://schemas.microsoft.com/office/drawing/2014/main" id="{C01D14DA-66A7-4A70-B89E-6A6F9DC6F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2249"/>
                <a:ext cx="406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63" name="Rectangle 907">
                <a:extLst>
                  <a:ext uri="{FF2B5EF4-FFF2-40B4-BE49-F238E27FC236}">
                    <a16:creationId xmlns:a16="http://schemas.microsoft.com/office/drawing/2014/main" id="{C8074E8B-3EEE-4704-8583-616E34FD2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249"/>
                <a:ext cx="279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64" name="Rectangle 906">
                <a:extLst>
                  <a:ext uri="{FF2B5EF4-FFF2-40B4-BE49-F238E27FC236}">
                    <a16:creationId xmlns:a16="http://schemas.microsoft.com/office/drawing/2014/main" id="{52188019-F08E-4518-8437-A59D7676A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1" y="2249"/>
                <a:ext cx="308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65" name="Rectangle 905">
                <a:extLst>
                  <a:ext uri="{FF2B5EF4-FFF2-40B4-BE49-F238E27FC236}">
                    <a16:creationId xmlns:a16="http://schemas.microsoft.com/office/drawing/2014/main" id="{FCDA712C-74E9-4E41-A7FE-B0DB639941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8" y="2249"/>
                <a:ext cx="323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66" name="Rectangle 904">
                <a:extLst>
                  <a:ext uri="{FF2B5EF4-FFF2-40B4-BE49-F238E27FC236}">
                    <a16:creationId xmlns:a16="http://schemas.microsoft.com/office/drawing/2014/main" id="{AC7F9BB2-82D4-4FB0-B55D-589340A6E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2249"/>
                <a:ext cx="247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67" name="Rectangle 903">
                <a:extLst>
                  <a:ext uri="{FF2B5EF4-FFF2-40B4-BE49-F238E27FC236}">
                    <a16:creationId xmlns:a16="http://schemas.microsoft.com/office/drawing/2014/main" id="{AB3CC74F-07E2-48A8-90A8-73E4C4AA0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2249"/>
                <a:ext cx="429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68" name="Rectangle 902">
                <a:extLst>
                  <a:ext uri="{FF2B5EF4-FFF2-40B4-BE49-F238E27FC236}">
                    <a16:creationId xmlns:a16="http://schemas.microsoft.com/office/drawing/2014/main" id="{734C0E52-C805-47A1-833D-D8B59776D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2249"/>
                <a:ext cx="306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69" name="Rectangle 901">
                <a:extLst>
                  <a:ext uri="{FF2B5EF4-FFF2-40B4-BE49-F238E27FC236}">
                    <a16:creationId xmlns:a16="http://schemas.microsoft.com/office/drawing/2014/main" id="{F7669228-8511-45B6-8FC9-A14CE4ED4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251"/>
                <a:ext cx="247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70" name="Rectangle 900">
                <a:extLst>
                  <a:ext uri="{FF2B5EF4-FFF2-40B4-BE49-F238E27FC236}">
                    <a16:creationId xmlns:a16="http://schemas.microsoft.com/office/drawing/2014/main" id="{DD94C9F5-80DB-4BC9-ACA3-62F8294F4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2249"/>
                <a:ext cx="307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71" name="Rectangle 899">
                <a:extLst>
                  <a:ext uri="{FF2B5EF4-FFF2-40B4-BE49-F238E27FC236}">
                    <a16:creationId xmlns:a16="http://schemas.microsoft.com/office/drawing/2014/main" id="{B97FE258-8F1C-4C5A-9988-E63374151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2249"/>
                <a:ext cx="264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16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72" name="Rectangle 898">
                <a:extLst>
                  <a:ext uri="{FF2B5EF4-FFF2-40B4-BE49-F238E27FC236}">
                    <a16:creationId xmlns:a16="http://schemas.microsoft.com/office/drawing/2014/main" id="{F1B058F3-A0FE-4364-8156-7F1EF4194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2249"/>
                <a:ext cx="422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650-800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73" name="Rectangle 897">
                <a:extLst>
                  <a:ext uri="{FF2B5EF4-FFF2-40B4-BE49-F238E27FC236}">
                    <a16:creationId xmlns:a16="http://schemas.microsoft.com/office/drawing/2014/main" id="{C0C54237-7328-44C0-B964-9D57B6A5B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2" y="2249"/>
                <a:ext cx="274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440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74" name="Rectangle 896">
                <a:extLst>
                  <a:ext uri="{FF2B5EF4-FFF2-40B4-BE49-F238E27FC236}">
                    <a16:creationId xmlns:a16="http://schemas.microsoft.com/office/drawing/2014/main" id="{5082E326-F205-4951-83ED-6667E4150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2249"/>
                <a:ext cx="439" cy="2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75" name="Rectangle 895">
                <a:extLst>
                  <a:ext uri="{FF2B5EF4-FFF2-40B4-BE49-F238E27FC236}">
                    <a16:creationId xmlns:a16="http://schemas.microsoft.com/office/drawing/2014/main" id="{5A202E11-8B18-4938-BD25-FE26DE9249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" y="2249"/>
                <a:ext cx="485" cy="229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altLang="cs-CZ" sz="9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1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28Mn6</a:t>
                </a:r>
                <a:endParaRPr kumimoji="0" lang="cs-CZ" altLang="cs-CZ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476" name="Line 47">
                <a:extLst>
                  <a:ext uri="{FF2B5EF4-FFF2-40B4-BE49-F238E27FC236}">
                    <a16:creationId xmlns:a16="http://schemas.microsoft.com/office/drawing/2014/main" id="{32467FBC-BCA1-4096-B304-0D3FE771F7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2478"/>
                <a:ext cx="549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77" name="Line 49">
                <a:extLst>
                  <a:ext uri="{FF2B5EF4-FFF2-40B4-BE49-F238E27FC236}">
                    <a16:creationId xmlns:a16="http://schemas.microsoft.com/office/drawing/2014/main" id="{1AE60C16-770F-4004-A7E3-9F354A2F48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3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78" name="Line 52">
                <a:extLst>
                  <a:ext uri="{FF2B5EF4-FFF2-40B4-BE49-F238E27FC236}">
                    <a16:creationId xmlns:a16="http://schemas.microsoft.com/office/drawing/2014/main" id="{E1934C9A-DED3-44CF-BD00-784319D05A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2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79" name="Line 55">
                <a:extLst>
                  <a:ext uri="{FF2B5EF4-FFF2-40B4-BE49-F238E27FC236}">
                    <a16:creationId xmlns:a16="http://schemas.microsoft.com/office/drawing/2014/main" id="{B72FA8E6-102C-42D2-B3EB-DA0560B557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6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80" name="Line 58">
                <a:extLst>
                  <a:ext uri="{FF2B5EF4-FFF2-40B4-BE49-F238E27FC236}">
                    <a16:creationId xmlns:a16="http://schemas.microsoft.com/office/drawing/2014/main" id="{0A4638D6-6265-4EF8-9282-E2F4B3D61F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8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81" name="Line 61">
                <a:extLst>
                  <a:ext uri="{FF2B5EF4-FFF2-40B4-BE49-F238E27FC236}">
                    <a16:creationId xmlns:a16="http://schemas.microsoft.com/office/drawing/2014/main" id="{9ADFEC12-BFA4-4935-8B95-B1C5FBEFB3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42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82" name="Line 64">
                <a:extLst>
                  <a:ext uri="{FF2B5EF4-FFF2-40B4-BE49-F238E27FC236}">
                    <a16:creationId xmlns:a16="http://schemas.microsoft.com/office/drawing/2014/main" id="{B4316EEE-AE0A-4420-B8A1-C9C751871B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49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83" name="Line 67">
                <a:extLst>
                  <a:ext uri="{FF2B5EF4-FFF2-40B4-BE49-F238E27FC236}">
                    <a16:creationId xmlns:a16="http://schemas.microsoft.com/office/drawing/2014/main" id="{5B0F6137-6E0F-4DAD-8857-3AE9E7DA38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6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84" name="Line 70">
                <a:extLst>
                  <a:ext uri="{FF2B5EF4-FFF2-40B4-BE49-F238E27FC236}">
                    <a16:creationId xmlns:a16="http://schemas.microsoft.com/office/drawing/2014/main" id="{26DC3DEB-A8FF-4CE0-B2C5-D19DD2AAD0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02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85" name="Line 73">
                <a:extLst>
                  <a:ext uri="{FF2B5EF4-FFF2-40B4-BE49-F238E27FC236}">
                    <a16:creationId xmlns:a16="http://schemas.microsoft.com/office/drawing/2014/main" id="{2078E381-AE35-45EC-9F93-D1F07FB32F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1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86" name="Line 76">
                <a:extLst>
                  <a:ext uri="{FF2B5EF4-FFF2-40B4-BE49-F238E27FC236}">
                    <a16:creationId xmlns:a16="http://schemas.microsoft.com/office/drawing/2014/main" id="{4F12C076-D315-43DD-8E89-96A47C13A4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87" name="Line 79">
                <a:extLst>
                  <a:ext uri="{FF2B5EF4-FFF2-40B4-BE49-F238E27FC236}">
                    <a16:creationId xmlns:a16="http://schemas.microsoft.com/office/drawing/2014/main" id="{D1E781A6-6DFF-49D7-A071-8B90D43549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1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88" name="Line 82">
                <a:extLst>
                  <a:ext uri="{FF2B5EF4-FFF2-40B4-BE49-F238E27FC236}">
                    <a16:creationId xmlns:a16="http://schemas.microsoft.com/office/drawing/2014/main" id="{7A9331D9-DD27-4310-A26E-6B7E44A9B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09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89" name="Line 85">
                <a:extLst>
                  <a:ext uri="{FF2B5EF4-FFF2-40B4-BE49-F238E27FC236}">
                    <a16:creationId xmlns:a16="http://schemas.microsoft.com/office/drawing/2014/main" id="{F5E49944-E48E-4E5A-8B5A-BF7B9870C4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88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90" name="Line 88">
                <a:extLst>
                  <a:ext uri="{FF2B5EF4-FFF2-40B4-BE49-F238E27FC236}">
                    <a16:creationId xmlns:a16="http://schemas.microsoft.com/office/drawing/2014/main" id="{F3EDCB94-BA52-4137-95EB-52D5D29791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94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91" name="Line 91">
                <a:extLst>
                  <a:ext uri="{FF2B5EF4-FFF2-40B4-BE49-F238E27FC236}">
                    <a16:creationId xmlns:a16="http://schemas.microsoft.com/office/drawing/2014/main" id="{9D8768AC-E3A4-4B99-A065-A92FA254DA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52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92" name="Line 94">
                <a:extLst>
                  <a:ext uri="{FF2B5EF4-FFF2-40B4-BE49-F238E27FC236}">
                    <a16:creationId xmlns:a16="http://schemas.microsoft.com/office/drawing/2014/main" id="{B73DDB5F-E837-4CFC-8454-02438AFB34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10" y="2249"/>
                <a:ext cx="0" cy="172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93" name="Line 98">
                <a:extLst>
                  <a:ext uri="{FF2B5EF4-FFF2-40B4-BE49-F238E27FC236}">
                    <a16:creationId xmlns:a16="http://schemas.microsoft.com/office/drawing/2014/main" id="{416B2B31-F984-4576-9B8A-0990A1102A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2631"/>
                <a:ext cx="549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94" name="Line 180">
                <a:extLst>
                  <a:ext uri="{FF2B5EF4-FFF2-40B4-BE49-F238E27FC236}">
                    <a16:creationId xmlns:a16="http://schemas.microsoft.com/office/drawing/2014/main" id="{57D047E1-CCA5-4E1F-B51B-D940132AD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2774"/>
                <a:ext cx="549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95" name="Line 262">
                <a:extLst>
                  <a:ext uri="{FF2B5EF4-FFF2-40B4-BE49-F238E27FC236}">
                    <a16:creationId xmlns:a16="http://schemas.microsoft.com/office/drawing/2014/main" id="{898554F2-E98D-4E9B-AA0E-7C2D0D1442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2947"/>
                <a:ext cx="549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96" name="Line 344">
                <a:extLst>
                  <a:ext uri="{FF2B5EF4-FFF2-40B4-BE49-F238E27FC236}">
                    <a16:creationId xmlns:a16="http://schemas.microsoft.com/office/drawing/2014/main" id="{15E73178-C216-46DD-990F-655A2AAD15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3120"/>
                <a:ext cx="549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97" name="Line 426">
                <a:extLst>
                  <a:ext uri="{FF2B5EF4-FFF2-40B4-BE49-F238E27FC236}">
                    <a16:creationId xmlns:a16="http://schemas.microsoft.com/office/drawing/2014/main" id="{6535279C-9C3E-4FE4-B8DA-5A9891F3FD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3293"/>
                <a:ext cx="549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98" name="Line 508">
                <a:extLst>
                  <a:ext uri="{FF2B5EF4-FFF2-40B4-BE49-F238E27FC236}">
                    <a16:creationId xmlns:a16="http://schemas.microsoft.com/office/drawing/2014/main" id="{F37DC9DA-3DBA-4E31-8F4E-0B2107E96D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3466"/>
                <a:ext cx="549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499" name="Line 590">
                <a:extLst>
                  <a:ext uri="{FF2B5EF4-FFF2-40B4-BE49-F238E27FC236}">
                    <a16:creationId xmlns:a16="http://schemas.microsoft.com/office/drawing/2014/main" id="{CC2A586E-43EF-4C6E-96E6-EEBA32C25E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3639"/>
                <a:ext cx="549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00" name="Line 672">
                <a:extLst>
                  <a:ext uri="{FF2B5EF4-FFF2-40B4-BE49-F238E27FC236}">
                    <a16:creationId xmlns:a16="http://schemas.microsoft.com/office/drawing/2014/main" id="{F7AD526A-3C20-469C-88D2-2B2B9D6F12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3812"/>
                <a:ext cx="549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01" name="Line 41">
                <a:extLst>
                  <a:ext uri="{FF2B5EF4-FFF2-40B4-BE49-F238E27FC236}">
                    <a16:creationId xmlns:a16="http://schemas.microsoft.com/office/drawing/2014/main" id="{038357BA-0448-4CF2-A1A3-60FECDFBCF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2249"/>
                <a:ext cx="549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02" name="Line 43">
                <a:extLst>
                  <a:ext uri="{FF2B5EF4-FFF2-40B4-BE49-F238E27FC236}">
                    <a16:creationId xmlns:a16="http://schemas.microsoft.com/office/drawing/2014/main" id="{7479D2FF-D482-4CAE-B2B6-B8F8E2CD87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2249"/>
                <a:ext cx="0" cy="172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03" name="Line 44">
                <a:extLst>
                  <a:ext uri="{FF2B5EF4-FFF2-40B4-BE49-F238E27FC236}">
                    <a16:creationId xmlns:a16="http://schemas.microsoft.com/office/drawing/2014/main" id="{C949A6BE-EADD-4865-8B27-D3666CC4BA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1" y="2249"/>
                <a:ext cx="0" cy="172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5504" name="Line 42">
                <a:extLst>
                  <a:ext uri="{FF2B5EF4-FFF2-40B4-BE49-F238E27FC236}">
                    <a16:creationId xmlns:a16="http://schemas.microsoft.com/office/drawing/2014/main" id="{05EC105C-EFC4-4129-A297-067A6F3172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" y="3973"/>
                <a:ext cx="5493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63781" name="Text Box 293">
            <a:extLst>
              <a:ext uri="{FF2B5EF4-FFF2-40B4-BE49-F238E27FC236}">
                <a16:creationId xmlns:a16="http://schemas.microsoft.com/office/drawing/2014/main" id="{6B6335F6-E4D9-49AC-AA8B-5B32C0E37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876300"/>
            <a:ext cx="64817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Vybrané oceli k zušlechťování: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manganová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C5FFD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                                    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C5FFD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chromová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                                    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chrom-molybdenová</a:t>
            </a: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srgbClr val="FFCC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269" name="Přímá spojnice 268">
            <a:extLst>
              <a:ext uri="{FF2B5EF4-FFF2-40B4-BE49-F238E27FC236}">
                <a16:creationId xmlns:a16="http://schemas.microsoft.com/office/drawing/2014/main" id="{28761929-F910-438E-A712-57411B94AD69}"/>
              </a:ext>
            </a:extLst>
          </p:cNvPr>
          <p:cNvCxnSpPr/>
          <p:nvPr/>
        </p:nvCxnSpPr>
        <p:spPr>
          <a:xfrm>
            <a:off x="157163" y="765175"/>
            <a:ext cx="8529637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3699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5157CDC6-5FE6-44CB-89EC-EBAC08E731F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188913"/>
            <a:ext cx="8856662" cy="38893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cs-CZ" altLang="cs-CZ" sz="2400" b="1"/>
              <a:t>Mechanické vlastnosti a prokalitelnost ocelí  k  zušlechťování</a:t>
            </a:r>
          </a:p>
        </p:txBody>
      </p:sp>
      <p:sp>
        <p:nvSpPr>
          <p:cNvPr id="57347" name="Zástupný symbol pro číslo snímku 5">
            <a:extLst>
              <a:ext uri="{FF2B5EF4-FFF2-40B4-BE49-F238E27FC236}">
                <a16:creationId xmlns:a16="http://schemas.microsoft.com/office/drawing/2014/main" id="{AE827B40-83EC-4FED-8355-3566AB001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781378-56AC-489F-8810-53398C659E04}" type="slidenum">
              <a:rPr kumimoji="0" lang="cs-CZ" altLang="cs-CZ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57348" name="Picture 5" descr="PROKALENÝ PRŮMĚR UPRAVENÝ">
            <a:extLst>
              <a:ext uri="{FF2B5EF4-FFF2-40B4-BE49-F238E27FC236}">
                <a16:creationId xmlns:a16="http://schemas.microsoft.com/office/drawing/2014/main" id="{BF597B60-4203-470C-ACC3-5FA270D0A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75" y="804863"/>
            <a:ext cx="4865688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4E07FF53-1673-4C5E-BAD2-375C8A9C55F2}"/>
              </a:ext>
            </a:extLst>
          </p:cNvPr>
          <p:cNvCxnSpPr/>
          <p:nvPr/>
        </p:nvCxnSpPr>
        <p:spPr>
          <a:xfrm>
            <a:off x="234950" y="80168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18294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A35B9A1C-918F-4CDD-B74D-2AC9EF1DC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44656"/>
            <a:ext cx="4401571" cy="3848368"/>
          </a:xfrm>
          <a:prstGeom prst="rect">
            <a:avLst/>
          </a:prstGeom>
        </p:spPr>
      </p:pic>
      <p:sp>
        <p:nvSpPr>
          <p:cNvPr id="37890" name="Rectangle 2">
            <a:extLst>
              <a:ext uri="{FF2B5EF4-FFF2-40B4-BE49-F238E27FC236}">
                <a16:creationId xmlns:a16="http://schemas.microsoft.com/office/drawing/2014/main" id="{59A64C1B-B252-4A98-AAB1-1038370168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284163"/>
            <a:ext cx="8856662" cy="388937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/>
              <a:t>Environmentální změny v technologii ocelí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78EAB7F-7DDA-45AE-A19B-986B2421ECDB}"/>
              </a:ext>
            </a:extLst>
          </p:cNvPr>
          <p:cNvCxnSpPr/>
          <p:nvPr/>
        </p:nvCxnSpPr>
        <p:spPr>
          <a:xfrm>
            <a:off x="179388" y="98072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EF42B30F-3752-4DEE-A41F-739F6C7FB7ED}"/>
              </a:ext>
            </a:extLst>
          </p:cNvPr>
          <p:cNvSpPr txBox="1"/>
          <p:nvPr/>
        </p:nvSpPr>
        <p:spPr>
          <a:xfrm>
            <a:off x="170429" y="1124744"/>
            <a:ext cx="44015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EAF &amp; šrot: více reziduí (Cu/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→ hot-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shortness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vyšší nároky na sekundární metalurgii/čistotu.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DRI/H₂-redukce: čistší Fe, jiná energetika; dopad na vměstky / houževnatost.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Tenkostěnné návrhy díky HSLA/TMCP/AHSS → nižší hmotnost a CO₂ v užívání.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Mechanické vlastnosti podmíněné mikrostrukturou= méně Ni/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při stejné funkci).</a:t>
            </a:r>
          </a:p>
        </p:txBody>
      </p:sp>
    </p:spTree>
    <p:extLst>
      <p:ext uri="{BB962C8B-B14F-4D97-AF65-F5344CB8AC3E}">
        <p14:creationId xmlns:p14="http://schemas.microsoft.com/office/powerpoint/2010/main" val="143786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1C784A-E657-48E3-A569-042CEE1B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23042"/>
            <a:ext cx="8928992" cy="2041202"/>
          </a:xfrm>
        </p:spPr>
        <p:txBody>
          <a:bodyPr/>
          <a:lstStyle/>
          <a:p>
            <a:r>
              <a:rPr lang="cs-CZ" sz="2800" dirty="0"/>
              <a:t>Vzniká řada zásadních konfliktů, které musíme nějak chytře řešit, přičemž musíme mít na paměti, že napříč vším se typicky táhnou požadavky: svařitelnosti, minima legur, meze kluzu, nárazové práce a podobné „okrajové podmínky“.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C5D34E1-B0C7-4FFF-8094-3EB08C9E1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765" y="2996952"/>
            <a:ext cx="7235579" cy="2880320"/>
          </a:xfrm>
        </p:spPr>
        <p:txBody>
          <a:bodyPr/>
          <a:lstStyle/>
          <a:p>
            <a:pPr marL="0" indent="0">
              <a:buNone/>
            </a:pPr>
            <a:r>
              <a:rPr lang="cs-CZ" sz="2000" dirty="0"/>
              <a:t>Pevnost X Tvárnost/</a:t>
            </a:r>
            <a:r>
              <a:rPr lang="cs-CZ" sz="2000" dirty="0" err="1"/>
              <a:t>Hlubokotažnost</a:t>
            </a:r>
            <a:endParaRPr lang="cs-CZ" sz="2000" dirty="0"/>
          </a:p>
          <a:p>
            <a:pPr marL="0" indent="0">
              <a:buNone/>
            </a:pPr>
            <a:r>
              <a:rPr lang="cs-CZ" sz="2000" dirty="0"/>
              <a:t>Pevnost X Svařitelnost</a:t>
            </a:r>
          </a:p>
          <a:p>
            <a:pPr marL="0" indent="0">
              <a:buNone/>
            </a:pPr>
            <a:r>
              <a:rPr lang="cs-CZ" sz="2000" dirty="0"/>
              <a:t>Tvrdý povrch / odolnost proti opotřebení X houževnaté jádro</a:t>
            </a:r>
          </a:p>
          <a:p>
            <a:pPr marL="0" indent="0">
              <a:buNone/>
            </a:pPr>
            <a:r>
              <a:rPr lang="cs-CZ" sz="2000" dirty="0"/>
              <a:t>Prokalitelnost tlustých průřezů X (extrémní) legování/cena </a:t>
            </a:r>
          </a:p>
          <a:p>
            <a:pPr marL="0" indent="0">
              <a:buNone/>
            </a:pPr>
            <a:r>
              <a:rPr lang="cs-CZ" sz="2000" dirty="0"/>
              <a:t>Rozměrová stabilita po tepelném zpracování X tvrdý povrch</a:t>
            </a:r>
          </a:p>
          <a:p>
            <a:pPr marL="0" indent="0">
              <a:buNone/>
            </a:pPr>
            <a:r>
              <a:rPr lang="cs-CZ" sz="2000" dirty="0"/>
              <a:t>Nízkoteplotní houževnatost X vysoká pevnost</a:t>
            </a:r>
          </a:p>
          <a:p>
            <a:pPr marL="0" indent="0">
              <a:buNone/>
            </a:pPr>
            <a:r>
              <a:rPr lang="cs-CZ" sz="2000" dirty="0"/>
              <a:t>Snížení hmotnosti konstrukce X  svařitelnost/tvářitelnost při výrobě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4BCACDD-ED95-4868-93B7-F6E42F5B8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46D38E53-3FD3-4A27-B3CF-529A2271DBE3}"/>
              </a:ext>
            </a:extLst>
          </p:cNvPr>
          <p:cNvCxnSpPr/>
          <p:nvPr/>
        </p:nvCxnSpPr>
        <p:spPr>
          <a:xfrm>
            <a:off x="306387" y="2164244"/>
            <a:ext cx="8531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5237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42865678-7373-49B9-8CFF-EA28E83862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0381" y="2319836"/>
            <a:ext cx="4572000" cy="4380910"/>
          </a:xfrm>
          <a:prstGeom prst="rect">
            <a:avLst/>
          </a:prstGeom>
        </p:spPr>
      </p:pic>
      <p:sp>
        <p:nvSpPr>
          <p:cNvPr id="37890" name="Rectangle 2">
            <a:extLst>
              <a:ext uri="{FF2B5EF4-FFF2-40B4-BE49-F238E27FC236}">
                <a16:creationId xmlns:a16="http://schemas.microsoft.com/office/drawing/2014/main" id="{59A64C1B-B252-4A98-AAB1-1038370168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41727"/>
            <a:ext cx="8856662" cy="984597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/>
              <a:t>Nutné nové pohledy na využití a technologii nízkouhlíkových ocelí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78EAB7F-7DDA-45AE-A19B-986B2421ECDB}"/>
              </a:ext>
            </a:extLst>
          </p:cNvPr>
          <p:cNvCxnSpPr/>
          <p:nvPr/>
        </p:nvCxnSpPr>
        <p:spPr>
          <a:xfrm>
            <a:off x="179388" y="980728"/>
            <a:ext cx="8529638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EF42B30F-3752-4DEE-A41F-739F6C7FB7ED}"/>
              </a:ext>
            </a:extLst>
          </p:cNvPr>
          <p:cNvSpPr txBox="1"/>
          <p:nvPr/>
        </p:nvSpPr>
        <p:spPr>
          <a:xfrm>
            <a:off x="195116" y="1071919"/>
            <a:ext cx="79052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Sustainability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mindset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&amp;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systems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thinking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volba oceli = hmotnost × svařitelnost × životnost.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HSLA/TMCP (nižší t), RA-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engineering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→ méně CO₂ v užívání.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3D3F7CBC-3E01-4859-8C85-9F6ECDA2C4D9}"/>
              </a:ext>
            </a:extLst>
          </p:cNvPr>
          <p:cNvSpPr txBox="1"/>
          <p:nvPr/>
        </p:nvSpPr>
        <p:spPr>
          <a:xfrm>
            <a:off x="195116" y="2060848"/>
            <a:ext cx="45720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Materiálová efektivita &amp;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cirkularita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EAF, tolerance reziduí, návrh pro opravy (svařitelnost).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Bezpečnost &amp; spolehlivost: DBTT/KV, HE limity, HAZ řízení. Digitální/technická data: CT/TTT, MTC, 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CEq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</a:t>
            </a:r>
            <a:r>
              <a:rPr kumimoji="0" lang="cs-CZ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Pcm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informovaná rozhodnutí.</a:t>
            </a:r>
          </a:p>
        </p:txBody>
      </p:sp>
    </p:spTree>
    <p:extLst>
      <p:ext uri="{BB962C8B-B14F-4D97-AF65-F5344CB8AC3E}">
        <p14:creationId xmlns:p14="http://schemas.microsoft.com/office/powerpoint/2010/main" val="3266592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45D8D35-D29C-4513-8EDC-924D3470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5152380"/>
            <a:ext cx="8229600" cy="1143000"/>
          </a:xfrm>
        </p:spPr>
        <p:txBody>
          <a:bodyPr/>
          <a:lstStyle/>
          <a:p>
            <a:r>
              <a:rPr lang="cs-CZ" dirty="0"/>
              <a:t>Příště korozivzdorné oceli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3563003-FEFF-46F4-AACB-E7EE49357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9CF653-EAA1-44E7-A3A4-6C5ED7C76EB0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683" y="836712"/>
            <a:ext cx="4806187" cy="307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1430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11BAA9-EEFE-4E32-9902-98A3E38F7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602"/>
          </a:xfrm>
        </p:spPr>
        <p:txBody>
          <a:bodyPr>
            <a:normAutofit/>
          </a:bodyPr>
          <a:lstStyle/>
          <a:p>
            <a:r>
              <a:rPr lang="cs-CZ" sz="1800" dirty="0">
                <a:solidFill>
                  <a:srgbClr val="2E74B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Obrázky upraveny ze zdrojů a doporučená Literatura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D45471C-3437-4B5F-8589-531B1C7EA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253" y="985178"/>
            <a:ext cx="7886700" cy="4351338"/>
          </a:xfrm>
        </p:spPr>
        <p:txBody>
          <a:bodyPr>
            <a:normAutofit fontScale="62500" lnSpcReduction="20000"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cs-CZ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Bhadeshia</a:t>
            </a: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H. K. D. H.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Microstructure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Properties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4th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ed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Oxford: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Butterworth-Heinemann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2017. ISBN 978-0-08-100270-4.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Krauss</a:t>
            </a: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G.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Processing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Structure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and Performance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2nd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ed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Materials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Park: ASM International, 2015. ISBN 978-1-62708-081-9.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Callister</a:t>
            </a: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W. D., </a:t>
            </a:r>
            <a:r>
              <a:rPr lang="cs-CZ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Rethwisch</a:t>
            </a: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D. G.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Materials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Science and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Engineering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An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Introduction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10th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ed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Hoboken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Wiley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2020. ISBN 978-1-119-56817-4.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 10025-2:2019 – Hot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rolled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products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of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structural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Part 2: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Technical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delivery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conditions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non-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alloy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structural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Brussels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CEN, 2019.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 10025-4:2019 – Hot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rolled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products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of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structural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Part 4: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Technical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delivery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conditions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thermomechanical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rolled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weldable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fine grain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structural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Brussels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CEN, 2019.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 10149-2:2013 – Hot-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rolled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flat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products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made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of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high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yield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strength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cold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forming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Part 2: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Delivery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conditions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thermomechanically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rolled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Brussels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CEN, 2013.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 10111:2008 –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Continuously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hot-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rolled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low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carbon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sheet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strip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cold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forming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Technical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delivery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conditions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Brussels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CEN, 2008.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 10084:2008 – Case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hardening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Technical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delivery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conditions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Brussels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CEN, 2008.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 10083-3:2018 –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quenching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tempering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Part 3: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Technical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delivery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conditions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alloy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Brussels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CEN, 2018.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 10085:2008 –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Nitriding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Technical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delivery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conditions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Brussels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CEN, 2008.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AWS D1.1/D1.1M:2019.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Structural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Welding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Code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Steel.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Miami: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American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Welding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Society, 2019.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NACE International.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NACE MR0175/ISO 15156-2:2020 –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Petroleum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natural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gas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industries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Materials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use in H₂S-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containing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environments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in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oil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gas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production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Houston: NACE, 2020.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CEPS.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European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Steel Market Report 2023.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Brussels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Centre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European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Policy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Studies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2023.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ArcelorMittal</a:t>
            </a: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Automotive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Steels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Data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Sheets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IF, BH, TRIP, Q&amp;P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grades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Luxembourg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ArcelorMittal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Global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R&amp;D, 2022–2023.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World</a:t>
            </a: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Steel </a:t>
            </a:r>
            <a:r>
              <a:rPr lang="cs-CZ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Association</a:t>
            </a: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World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Steel in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Figures</a:t>
            </a:r>
            <a:r>
              <a:rPr lang="cs-C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2024.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Brussels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Worldsteel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2024.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04838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2052131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>
                <a:latin typeface="+mj-lt"/>
              </a:rPr>
              <a:t>děkujeme Vám</a:t>
            </a:r>
          </a:p>
          <a:p>
            <a:pPr algn="ctr"/>
            <a:r>
              <a:rPr lang="cs-CZ" sz="4000" b="1">
                <a:latin typeface="+mj-lt"/>
              </a:rPr>
              <a:t>za pozornost</a:t>
            </a:r>
          </a:p>
          <a:p>
            <a:pPr algn="ctr"/>
            <a:endParaRPr lang="cs-CZ" sz="4000" b="1">
              <a:latin typeface="+mj-lt"/>
            </a:endParaRPr>
          </a:p>
          <a:p>
            <a:pPr algn="ctr"/>
            <a:r>
              <a:rPr lang="cs-CZ" sz="4000" b="1">
                <a:solidFill>
                  <a:srgbClr val="E4002B"/>
                </a:solidFill>
                <a:latin typeface="+mj-lt"/>
              </a:rPr>
              <a:t>www.fme.vutbr.cz</a:t>
            </a:r>
          </a:p>
          <a:p>
            <a:pPr algn="ctr"/>
            <a:endParaRPr lang="cs-CZ" sz="4000" b="1">
              <a:latin typeface="+mj-lt"/>
            </a:endParaRPr>
          </a:p>
          <a:p>
            <a:pPr algn="ctr"/>
            <a:endParaRPr lang="cs-CZ" sz="4000" b="1">
              <a:latin typeface="+mj-lt"/>
            </a:endParaRPr>
          </a:p>
          <a:p>
            <a:pPr algn="ctr"/>
            <a:endParaRPr lang="cs-CZ" sz="40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8857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5F445A-C83A-4E34-AC51-0A4D15E1A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46" y="203448"/>
            <a:ext cx="8229600" cy="850106"/>
          </a:xfrm>
        </p:spPr>
        <p:txBody>
          <a:bodyPr/>
          <a:lstStyle/>
          <a:p>
            <a:r>
              <a:rPr lang="cs-CZ" sz="3600" dirty="0"/>
              <a:t>Typicky konflikty řešíme těmito „nástroji“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C210CC-6940-4E2F-A59D-073C081A5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546" y="1447482"/>
            <a:ext cx="8531225" cy="5391695"/>
          </a:xfrm>
        </p:spPr>
        <p:txBody>
          <a:bodyPr/>
          <a:lstStyle/>
          <a:p>
            <a:r>
              <a:rPr lang="cs-CZ" sz="2400" dirty="0"/>
              <a:t>Jemné zrno (= řízené válcování, termomechanické)</a:t>
            </a:r>
          </a:p>
          <a:p>
            <a:r>
              <a:rPr lang="cs-CZ" sz="2400" dirty="0"/>
              <a:t>Vysoká čistota (</a:t>
            </a:r>
            <a:r>
              <a:rPr lang="cs-CZ" sz="2400" dirty="0" err="1"/>
              <a:t>S,P,N,H,O,Cu,Pb</a:t>
            </a:r>
            <a:r>
              <a:rPr lang="cs-CZ" sz="2400" dirty="0"/>
              <a:t>) modifikace vměstků pomocí Ca)</a:t>
            </a:r>
          </a:p>
          <a:p>
            <a:r>
              <a:rPr lang="cs-CZ" sz="2400" dirty="0"/>
              <a:t>Nízký uhlík, dusík  (</a:t>
            </a:r>
            <a:r>
              <a:rPr lang="cs-CZ" sz="2400" dirty="0" err="1"/>
              <a:t>interstitial</a:t>
            </a:r>
            <a:r>
              <a:rPr lang="cs-CZ" sz="2400" dirty="0"/>
              <a:t> management)</a:t>
            </a:r>
          </a:p>
          <a:p>
            <a:r>
              <a:rPr lang="cs-CZ" sz="2400" dirty="0" err="1"/>
              <a:t>Mikrolegování</a:t>
            </a:r>
            <a:endParaRPr lang="cs-CZ" sz="2400" dirty="0"/>
          </a:p>
          <a:p>
            <a:r>
              <a:rPr lang="cs-CZ" sz="2400" dirty="0"/>
              <a:t>Substituční zpevnění ( Mn, Si, Cu, (P!) …)</a:t>
            </a:r>
          </a:p>
          <a:p>
            <a:r>
              <a:rPr lang="cs-CZ" sz="2400" dirty="0"/>
              <a:t>Precipitační zpevnění pomocí nitridů, karbidů </a:t>
            </a:r>
            <a:r>
              <a:rPr lang="cs-CZ" sz="2400" dirty="0" err="1"/>
              <a:t>mikrolegur</a:t>
            </a:r>
            <a:endParaRPr lang="cs-CZ" sz="2400" dirty="0"/>
          </a:p>
          <a:p>
            <a:r>
              <a:rPr lang="cs-CZ" sz="2400" dirty="0"/>
              <a:t>Pokročilé tepelné zpracování</a:t>
            </a:r>
          </a:p>
          <a:p>
            <a:r>
              <a:rPr lang="cs-CZ" sz="2400" dirty="0"/>
              <a:t>Přítomnost vysoce plastických fází – stabilizovaný austenit</a:t>
            </a:r>
          </a:p>
          <a:p>
            <a:r>
              <a:rPr lang="cs-CZ" sz="2400" dirty="0"/>
              <a:t>Synergie fází zajišťujících potřebnou kombinaci vlastností – F/M/A/ sulfidy/ precipitáty</a:t>
            </a:r>
          </a:p>
          <a:p>
            <a:r>
              <a:rPr lang="cs-CZ" sz="2400" dirty="0"/>
              <a:t>Gradientní materiály -  povrch X jádro – cementace, nitridace, povrchové kalení</a:t>
            </a:r>
          </a:p>
          <a:p>
            <a:endParaRPr lang="cs-CZ" sz="24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2DC1160-97E9-40C3-A618-4DABFB077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04787292-A195-4C9E-9F19-B9384787709B}"/>
              </a:ext>
            </a:extLst>
          </p:cNvPr>
          <p:cNvCxnSpPr/>
          <p:nvPr/>
        </p:nvCxnSpPr>
        <p:spPr>
          <a:xfrm>
            <a:off x="250825" y="1125538"/>
            <a:ext cx="8531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926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0F1393-3C2C-4DC5-A7B7-49D247A05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264" y="237780"/>
            <a:ext cx="8229600" cy="1422538"/>
          </a:xfrm>
        </p:spPr>
        <p:txBody>
          <a:bodyPr/>
          <a:lstStyle/>
          <a:p>
            <a:r>
              <a:rPr lang="cs-CZ" sz="3200" dirty="0"/>
              <a:t>Když už navrhneme a vyrobíme ocel která dává dobrou kombinaci vlastností, za provozu na ni čekají degradační mechanismy: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08F7658-89C0-4B47-A88F-0AE54F826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387" y="1850931"/>
            <a:ext cx="8229600" cy="4870543"/>
          </a:xfrm>
        </p:spPr>
        <p:txBody>
          <a:bodyPr/>
          <a:lstStyle/>
          <a:p>
            <a:r>
              <a:rPr lang="cs-CZ" sz="2400" dirty="0"/>
              <a:t>stárnutí (intersticiální atomy na dislokace)</a:t>
            </a:r>
          </a:p>
          <a:p>
            <a:r>
              <a:rPr lang="cs-CZ" sz="2400" dirty="0"/>
              <a:t>Vodíkové jevy – křehnutí</a:t>
            </a:r>
          </a:p>
          <a:p>
            <a:r>
              <a:rPr lang="cs-CZ" sz="2400" dirty="0"/>
              <a:t>Nízkoteplotní lomy pod DBTT teplotou</a:t>
            </a:r>
          </a:p>
          <a:p>
            <a:r>
              <a:rPr lang="cs-CZ" sz="2400" dirty="0"/>
              <a:t>Popouštěcí křehkost</a:t>
            </a:r>
          </a:p>
          <a:p>
            <a:r>
              <a:rPr lang="cs-CZ" sz="2400" dirty="0"/>
              <a:t>Ovlivnění svařováním - HAZ</a:t>
            </a:r>
          </a:p>
          <a:p>
            <a:r>
              <a:rPr lang="cs-CZ" sz="2400" dirty="0"/>
              <a:t>Křehnutí tekutým kovem – Zn při svařování bodováním</a:t>
            </a:r>
          </a:p>
          <a:p>
            <a:r>
              <a:rPr lang="cs-CZ" sz="2400" dirty="0"/>
              <a:t>Deformace a trhliny po kalení</a:t>
            </a:r>
          </a:p>
          <a:p>
            <a:r>
              <a:rPr lang="cs-CZ" sz="2400" dirty="0"/>
              <a:t>Segregační nehomogenita, anizotropie od válcování</a:t>
            </a:r>
          </a:p>
          <a:p>
            <a:r>
              <a:rPr lang="cs-CZ" sz="2400" dirty="0"/>
              <a:t>Koroze</a:t>
            </a:r>
          </a:p>
          <a:p>
            <a:r>
              <a:rPr lang="cs-CZ" sz="2400" dirty="0"/>
              <a:t>Únavové poškozování</a:t>
            </a:r>
          </a:p>
          <a:p>
            <a:r>
              <a:rPr lang="cs-CZ" sz="2400" dirty="0"/>
              <a:t>Měknutí při požáru</a:t>
            </a:r>
          </a:p>
          <a:p>
            <a:endParaRPr lang="cs-CZ" sz="2400" dirty="0"/>
          </a:p>
          <a:p>
            <a:endParaRPr lang="cs-CZ" sz="2400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1047F6-3D70-4FD6-9C44-06725159C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C6DF1385-4F16-4D8A-86BF-381CCEC13597}"/>
              </a:ext>
            </a:extLst>
          </p:cNvPr>
          <p:cNvCxnSpPr/>
          <p:nvPr/>
        </p:nvCxnSpPr>
        <p:spPr>
          <a:xfrm>
            <a:off x="306387" y="1772816"/>
            <a:ext cx="8531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9786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3E9EA3-4168-4EBB-ABD6-6AD021D21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60337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cs-CZ" sz="2800" dirty="0" err="1"/>
              <a:t>Automotive</a:t>
            </a:r>
            <a:r>
              <a:rPr lang="cs-CZ" sz="2800" dirty="0"/>
              <a:t> je jedním ze sektorů, kde se moderní konstrukční oceli velmi efektivně využívají, </a:t>
            </a:r>
            <a:br>
              <a:rPr lang="cs-CZ" sz="2800" dirty="0"/>
            </a:br>
            <a:r>
              <a:rPr lang="cs-CZ" sz="2800" dirty="0"/>
              <a:t>včetně PR prezentace….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908A5B3-FFD3-4CBE-8305-69C0049EF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130CD4F-7C95-40FB-965B-CF36BEA799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64" r="4874" b="14229"/>
          <a:stretch/>
        </p:blipFill>
        <p:spPr>
          <a:xfrm>
            <a:off x="660531" y="1479598"/>
            <a:ext cx="7453015" cy="4876970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B028E40C-37FF-4AF9-BC81-0E26042C7115}"/>
              </a:ext>
            </a:extLst>
          </p:cNvPr>
          <p:cNvCxnSpPr/>
          <p:nvPr/>
        </p:nvCxnSpPr>
        <p:spPr>
          <a:xfrm>
            <a:off x="306387" y="1412776"/>
            <a:ext cx="8531225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ovéPole 6">
            <a:extLst>
              <a:ext uri="{FF2B5EF4-FFF2-40B4-BE49-F238E27FC236}">
                <a16:creationId xmlns:a16="http://schemas.microsoft.com/office/drawing/2014/main" id="{33D06593-A518-4F3F-BC37-0D965DB32F2A}"/>
              </a:ext>
            </a:extLst>
          </p:cNvPr>
          <p:cNvSpPr txBox="1"/>
          <p:nvPr/>
        </p:nvSpPr>
        <p:spPr>
          <a:xfrm>
            <a:off x="7096256" y="6169690"/>
            <a:ext cx="203458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000" dirty="0">
                <a:solidFill>
                  <a:schemeClr val="bg1">
                    <a:lumMod val="50000"/>
                  </a:schemeClr>
                </a:solidFill>
              </a:rPr>
              <a:t>https://www.media.volvocars.com/</a:t>
            </a:r>
          </a:p>
        </p:txBody>
      </p:sp>
    </p:spTree>
    <p:extLst>
      <p:ext uri="{BB962C8B-B14F-4D97-AF65-F5344CB8AC3E}">
        <p14:creationId xmlns:p14="http://schemas.microsoft.com/office/powerpoint/2010/main" val="1862561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AAAB16-DEE9-41D0-9B20-B8583A410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87B6DD4-92A6-4DD5-A3AA-50F3422731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AD05F17-F1B9-47C3-8AB7-058249C70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2FEE73-15FA-4DBC-AD98-394CDB525941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9B16A427-D60E-4526-AB6F-4A7926015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62" y="330446"/>
            <a:ext cx="8775676" cy="6111195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2E09AF86-C625-4CCF-8FAA-8FDA15C057D1}"/>
              </a:ext>
            </a:extLst>
          </p:cNvPr>
          <p:cNvSpPr txBox="1"/>
          <p:nvPr/>
        </p:nvSpPr>
        <p:spPr>
          <a:xfrm>
            <a:off x="2411760" y="44451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Ale jde najít  i hodnotnější informace…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5D4CD15-F324-4DF9-A9D8-B847F776D3C9}"/>
              </a:ext>
            </a:extLst>
          </p:cNvPr>
          <p:cNvSpPr txBox="1"/>
          <p:nvPr/>
        </p:nvSpPr>
        <p:spPr>
          <a:xfrm>
            <a:off x="7096256" y="6169690"/>
            <a:ext cx="203458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000" dirty="0">
                <a:solidFill>
                  <a:schemeClr val="bg1">
                    <a:lumMod val="50000"/>
                  </a:schemeClr>
                </a:solidFill>
              </a:rPr>
              <a:t>https://www.media.volvocars.com/</a:t>
            </a:r>
          </a:p>
        </p:txBody>
      </p:sp>
    </p:spTree>
    <p:extLst>
      <p:ext uri="{BB962C8B-B14F-4D97-AF65-F5344CB8AC3E}">
        <p14:creationId xmlns:p14="http://schemas.microsoft.com/office/powerpoint/2010/main" val="180422140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7f1520-97ce-47bd-814f-cc5d7f983cfc" xsi:nil="true"/>
    <lcf76f155ced4ddcb4097134ff3c332f xmlns="217fe81e-7f3b-4f8d-b609-d43d34ebc83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AB1D353823CD643A28AE400E81BBB72" ma:contentTypeVersion="17" ma:contentTypeDescription="Vytvoří nový dokument" ma:contentTypeScope="" ma:versionID="19d4894627d397331d504cf9b723ba34">
  <xsd:schema xmlns:xsd="http://www.w3.org/2001/XMLSchema" xmlns:xs="http://www.w3.org/2001/XMLSchema" xmlns:p="http://schemas.microsoft.com/office/2006/metadata/properties" xmlns:ns2="217fe81e-7f3b-4f8d-b609-d43d34ebc833" xmlns:ns3="c17f1520-97ce-47bd-814f-cc5d7f983cfc" targetNamespace="http://schemas.microsoft.com/office/2006/metadata/properties" ma:root="true" ma:fieldsID="136fbcd20cbac4084f34909c7ba1aff4" ns2:_="" ns3:_="">
    <xsd:import namespace="217fe81e-7f3b-4f8d-b609-d43d34ebc833"/>
    <xsd:import namespace="c17f1520-97ce-47bd-814f-cc5d7f983c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fe81e-7f3b-4f8d-b609-d43d34ebc8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Značky obrázků" ma:readOnly="false" ma:fieldId="{5cf76f15-5ced-4ddc-b409-7134ff3c332f}" ma:taxonomyMulti="true" ma:sspId="ddc0c66c-3bbb-45c0-81fe-e66ee927fa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7f1520-97ce-47bd-814f-cc5d7f983cf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fa2a13b-c370-4545-93e8-571e99b051c1}" ma:internalName="TaxCatchAll" ma:showField="CatchAllData" ma:web="c17f1520-97ce-47bd-814f-cc5d7f983c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97C9EB-EE9E-4DB4-A3EB-72954131E9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4A5200-FEF9-4341-8B15-0CF8F7B9DEB1}">
  <ds:schemaRefs>
    <ds:schemaRef ds:uri="http://schemas.microsoft.com/office/2006/metadata/properties"/>
    <ds:schemaRef ds:uri="http://schemas.microsoft.com/office/infopath/2007/PartnerControls"/>
    <ds:schemaRef ds:uri="78e9fada-401e-471e-a4b7-f377a62517d6"/>
    <ds:schemaRef ds:uri="0b5c75ba-96fb-4b73-b20b-27256472decc"/>
  </ds:schemaRefs>
</ds:datastoreItem>
</file>

<file path=customXml/itemProps3.xml><?xml version="1.0" encoding="utf-8"?>
<ds:datastoreItem xmlns:ds="http://schemas.openxmlformats.org/officeDocument/2006/customXml" ds:itemID="{CB7F8293-44D4-42CE-924A-CAA63D8C760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6339</TotalTime>
  <Words>6017</Words>
  <Application>Microsoft Office PowerPoint</Application>
  <PresentationFormat>Předvádění na obrazovce (4:3)</PresentationFormat>
  <Paragraphs>852</Paragraphs>
  <Slides>53</Slides>
  <Notes>31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53</vt:i4>
      </vt:variant>
    </vt:vector>
  </HeadingPairs>
  <TitlesOfParts>
    <vt:vector size="63" baseType="lpstr">
      <vt:lpstr>Arial</vt:lpstr>
      <vt:lpstr>Calibri</vt:lpstr>
      <vt:lpstr>Calibri Light</vt:lpstr>
      <vt:lpstr>g_d0_f1</vt:lpstr>
      <vt:lpstr>g_d0_f5</vt:lpstr>
      <vt:lpstr>Helvetica Neue</vt:lpstr>
      <vt:lpstr>Symbol</vt:lpstr>
      <vt:lpstr>Times New Roman</vt:lpstr>
      <vt:lpstr>Wingdings</vt:lpstr>
      <vt:lpstr>Motiv Office</vt:lpstr>
      <vt:lpstr>Prezentace aplikace PowerPoint</vt:lpstr>
      <vt:lpstr>3SV Struktura a vlastnosti materiálů  Konstrukční oceli</vt:lpstr>
      <vt:lpstr>Obsah přednášky</vt:lpstr>
      <vt:lpstr>Konstrukční oceli -představují překvapivě rozmanitou a materiálově zajímavou skupinu.</vt:lpstr>
      <vt:lpstr>Vzniká řada zásadních konfliktů, které musíme nějak chytře řešit, přičemž musíme mít na paměti, že napříč vším se typicky táhnou požadavky: svařitelnosti, minima legur, meze kluzu, nárazové práce a podobné „okrajové podmínky“.</vt:lpstr>
      <vt:lpstr>Typicky konflikty řešíme těmito „nástroji“ </vt:lpstr>
      <vt:lpstr>Když už navrhneme a vyrobíme ocel která dává dobrou kombinaci vlastností, za provozu na ni čekají degradační mechanismy: </vt:lpstr>
      <vt:lpstr>Automotive je jedním ze sektorů, kde se moderní konstrukční oceli velmi efektivně využívají,  včetně PR prezentace….</vt:lpstr>
      <vt:lpstr>Prezentace aplikace PowerPoint</vt:lpstr>
      <vt:lpstr>Pojďme se podívat na několik základních, velmi důležitých skupin konstrukčních ocelí.  Na to na jaké vlastnosti jsou optimalizovány a na jejich typické složení, tepelné zpracování a mikrostrukturu. </vt:lpstr>
      <vt:lpstr>nelegované oceli obvyklých jakostí </vt:lpstr>
      <vt:lpstr>Konstrukční nelegované oceli  – „S“ dle EN 10025</vt:lpstr>
      <vt:lpstr>Prezentace aplikace PowerPoint</vt:lpstr>
      <vt:lpstr>Podmínka svařitelnosti oceli</vt:lpstr>
      <vt:lpstr>Tepelně ovlivněná oblast svaru (TOO = HAZ)</vt:lpstr>
      <vt:lpstr>Svar s patrnou TOO a také tepelným ovlivněním mezi jednotlivými housenkami uvnitř svarového kovu</vt:lpstr>
      <vt:lpstr>Svařitelné oceli jsou široká specifická skupina</vt:lpstr>
      <vt:lpstr>Oceli pro tváření za studena / hlubokotažné</vt:lpstr>
      <vt:lpstr>Stárnutí feritických ocelí</vt:lpstr>
      <vt:lpstr>Stárnutí feritických ocelí</vt:lpstr>
      <vt:lpstr>Vodík v nízkouhlíkových ocelích</vt:lpstr>
      <vt:lpstr>Vodíková křehkost</vt:lpstr>
      <vt:lpstr>Vodík při svařování ocelí</vt:lpstr>
      <vt:lpstr>Materiálové strategie proti vodíkové křehkosti</vt:lpstr>
      <vt:lpstr>Termomechanicky zpracované a dvoufázové oceli</vt:lpstr>
      <vt:lpstr>Skupiny konstrukčních ocelí dle použití </vt:lpstr>
      <vt:lpstr>Oceli k cementování (ČSN EN 10 084)</vt:lpstr>
      <vt:lpstr>Oceli k cementování</vt:lpstr>
      <vt:lpstr>Ukázka materiálového listu oceli C15E (12 023)</vt:lpstr>
      <vt:lpstr>Ukázka materiálového listu oceli 16MnCr5 (14 220)</vt:lpstr>
      <vt:lpstr>Cementování</vt:lpstr>
      <vt:lpstr>Schéma cementace v diagramu Fe-Fe3C</vt:lpstr>
      <vt:lpstr>Cementační prostředí</vt:lpstr>
      <vt:lpstr>Hloubka cementované vrstvy</vt:lpstr>
      <vt:lpstr>Tepelné zpracování po nauhličení</vt:lpstr>
      <vt:lpstr>Makrostruktura řezu cementovaným ozubeným kolem</vt:lpstr>
      <vt:lpstr>Nitridování</vt:lpstr>
      <vt:lpstr>Způsoby nitridace</vt:lpstr>
      <vt:lpstr>Iontová nitridace</vt:lpstr>
      <vt:lpstr>Porovnání tvrdosti a hloubky povrchové vrstvy po různém chemicko-tepelném zpracování</vt:lpstr>
      <vt:lpstr>Přehled metod chemicko-tepelného zpracování</vt:lpstr>
      <vt:lpstr>Oceli  k  zušlechťování (ČSN EN 10 083)</vt:lpstr>
      <vt:lpstr>Digramy ARA a pásy prokalitelnosti</vt:lpstr>
      <vt:lpstr>Zušlechťovací diagramy </vt:lpstr>
      <vt:lpstr>Chemické složení a Mechanické vlastnosti  nelegovaných ocelí k zušlechťování</vt:lpstr>
      <vt:lpstr>Chemické složení legovaných ocelí k zušlechťování</vt:lpstr>
      <vt:lpstr>Mechanické vlastnosti legovaných ocelí k zušlechťování při kalení různých průměrů</vt:lpstr>
      <vt:lpstr>Mechanické vlastnosti a prokalitelnost ocelí  k  zušlechťování</vt:lpstr>
      <vt:lpstr>Environmentální změny v technologii ocelí</vt:lpstr>
      <vt:lpstr>Nutné nové pohledy na využití a technologii nízkouhlíkových ocelí</vt:lpstr>
      <vt:lpstr>Příště korozivzdorné oceli</vt:lpstr>
      <vt:lpstr>Obrázky upraveny ze zdrojů a doporučená Literatura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Vaňková Marta</dc:creator>
  <cp:lastModifiedBy>vit jan</cp:lastModifiedBy>
  <cp:revision>87</cp:revision>
  <dcterms:created xsi:type="dcterms:W3CDTF">2016-01-14T08:43:43Z</dcterms:created>
  <dcterms:modified xsi:type="dcterms:W3CDTF">2025-10-22T20:30:33Z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0x0101004AB1D353823CD643A28AE400E81BBB72</vt:lpwstr>
  </property>
</Properties>
</file>