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80"/>
  </p:notesMasterIdLst>
  <p:sldIdLst>
    <p:sldId id="256" r:id="rId5"/>
    <p:sldId id="745" r:id="rId6"/>
    <p:sldId id="471" r:id="rId7"/>
    <p:sldId id="832" r:id="rId8"/>
    <p:sldId id="798" r:id="rId9"/>
    <p:sldId id="803" r:id="rId10"/>
    <p:sldId id="804" r:id="rId11"/>
    <p:sldId id="799" r:id="rId12"/>
    <p:sldId id="800" r:id="rId13"/>
    <p:sldId id="801" r:id="rId14"/>
    <p:sldId id="802" r:id="rId15"/>
    <p:sldId id="840" r:id="rId16"/>
    <p:sldId id="805" r:id="rId17"/>
    <p:sldId id="834" r:id="rId18"/>
    <p:sldId id="795" r:id="rId19"/>
    <p:sldId id="485" r:id="rId20"/>
    <p:sldId id="808" r:id="rId21"/>
    <p:sldId id="809" r:id="rId22"/>
    <p:sldId id="810" r:id="rId23"/>
    <p:sldId id="811" r:id="rId24"/>
    <p:sldId id="812" r:id="rId25"/>
    <p:sldId id="806" r:id="rId26"/>
    <p:sldId id="807" r:id="rId27"/>
    <p:sldId id="835" r:id="rId28"/>
    <p:sldId id="813" r:id="rId29"/>
    <p:sldId id="842" r:id="rId30"/>
    <p:sldId id="814" r:id="rId31"/>
    <p:sldId id="815" r:id="rId32"/>
    <p:sldId id="816" r:id="rId33"/>
    <p:sldId id="839" r:id="rId34"/>
    <p:sldId id="847" r:id="rId35"/>
    <p:sldId id="836" r:id="rId36"/>
    <p:sldId id="837" r:id="rId37"/>
    <p:sldId id="838" r:id="rId38"/>
    <p:sldId id="844" r:id="rId39"/>
    <p:sldId id="845" r:id="rId40"/>
    <p:sldId id="848" r:id="rId41"/>
    <p:sldId id="843" r:id="rId42"/>
    <p:sldId id="846" r:id="rId43"/>
    <p:sldId id="827" r:id="rId44"/>
    <p:sldId id="841" r:id="rId45"/>
    <p:sldId id="797" r:id="rId46"/>
    <p:sldId id="849" r:id="rId47"/>
    <p:sldId id="818" r:id="rId48"/>
    <p:sldId id="856" r:id="rId49"/>
    <p:sldId id="796" r:id="rId50"/>
    <p:sldId id="486" r:id="rId51"/>
    <p:sldId id="821" r:id="rId52"/>
    <p:sldId id="823" r:id="rId53"/>
    <p:sldId id="857" r:id="rId54"/>
    <p:sldId id="859" r:id="rId55"/>
    <p:sldId id="822" r:id="rId56"/>
    <p:sldId id="824" r:id="rId57"/>
    <p:sldId id="851" r:id="rId58"/>
    <p:sldId id="850" r:id="rId59"/>
    <p:sldId id="852" r:id="rId60"/>
    <p:sldId id="825" r:id="rId61"/>
    <p:sldId id="817" r:id="rId62"/>
    <p:sldId id="820" r:id="rId63"/>
    <p:sldId id="826" r:id="rId64"/>
    <p:sldId id="853" r:id="rId65"/>
    <p:sldId id="858" r:id="rId66"/>
    <p:sldId id="819" r:id="rId67"/>
    <p:sldId id="854" r:id="rId68"/>
    <p:sldId id="830" r:id="rId69"/>
    <p:sldId id="861" r:id="rId70"/>
    <p:sldId id="860" r:id="rId71"/>
    <p:sldId id="829" r:id="rId72"/>
    <p:sldId id="863" r:id="rId73"/>
    <p:sldId id="862" r:id="rId74"/>
    <p:sldId id="855" r:id="rId75"/>
    <p:sldId id="828" r:id="rId76"/>
    <p:sldId id="864" r:id="rId77"/>
    <p:sldId id="866" r:id="rId78"/>
    <p:sldId id="865" r:id="rId79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9933"/>
    <a:srgbClr val="33CC3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8879CE1-E8E0-D8F3-0FF1-8DD4288D2AB1}" v="8" dt="2025-10-15T07:52:37.752"/>
    <p1510:client id="{B64D81CD-FD9D-FF92-CE06-50FE22197A5B}" v="5" dt="2025-10-16T06:44:42.262"/>
    <p1510:client id="{EB51197F-CE2E-6F1C-D0C6-A5A715229494}" v="3" dt="2025-10-15T08:00:55.00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160"/>
        <p:guide pos="288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84" Type="http://schemas.openxmlformats.org/officeDocument/2006/relationships/tableStyles" Target="tableStyles.xml"/><Relationship Id="rId16" Type="http://schemas.openxmlformats.org/officeDocument/2006/relationships/slide" Target="slides/slide12.xml"/><Relationship Id="rId11" Type="http://schemas.openxmlformats.org/officeDocument/2006/relationships/slide" Target="slides/slide7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slide" Target="slides/slide73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notesMaster" Target="notesMasters/notesMaster1.xml"/><Relationship Id="rId85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presProps" Target="presProps.xml"/><Relationship Id="rId86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slide" Target="slides/slide72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2" Type="http://schemas.openxmlformats.org/officeDocument/2006/relationships/customXml" Target="../customXml/item2.xml"/><Relationship Id="rId29" Type="http://schemas.openxmlformats.org/officeDocument/2006/relationships/slide" Target="slides/slide25.xml"/><Relationship Id="rId24" Type="http://schemas.openxmlformats.org/officeDocument/2006/relationships/slide" Target="slides/slide20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66" Type="http://schemas.openxmlformats.org/officeDocument/2006/relationships/slide" Target="slides/slide62.xml"/><Relationship Id="rId61" Type="http://schemas.openxmlformats.org/officeDocument/2006/relationships/slide" Target="slides/slide57.xml"/><Relationship Id="rId8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řicová Eva (263174)" userId="S::qmmaricova@vutbr.cz::9d03a693-7548-4a07-ba3f-af09a8e46627" providerId="AD" clId="Web-{88879CE1-E8E0-D8F3-0FF1-8DD4288D2AB1}"/>
    <pc:docChg chg="modSld">
      <pc:chgData name="Mařicová Eva (263174)" userId="S::qmmaricova@vutbr.cz::9d03a693-7548-4a07-ba3f-af09a8e46627" providerId="AD" clId="Web-{88879CE1-E8E0-D8F3-0FF1-8DD4288D2AB1}" dt="2025-10-15T07:52:37.752" v="4" actId="1076"/>
      <pc:docMkLst>
        <pc:docMk/>
      </pc:docMkLst>
      <pc:sldChg chg="modSp">
        <pc:chgData name="Mařicová Eva (263174)" userId="S::qmmaricova@vutbr.cz::9d03a693-7548-4a07-ba3f-af09a8e46627" providerId="AD" clId="Web-{88879CE1-E8E0-D8F3-0FF1-8DD4288D2AB1}" dt="2025-10-15T07:52:37.752" v="4" actId="1076"/>
        <pc:sldMkLst>
          <pc:docMk/>
          <pc:sldMk cId="3565539203" sldId="865"/>
        </pc:sldMkLst>
        <pc:spChg chg="mod">
          <ac:chgData name="Mařicová Eva (263174)" userId="S::qmmaricova@vutbr.cz::9d03a693-7548-4a07-ba3f-af09a8e46627" providerId="AD" clId="Web-{88879CE1-E8E0-D8F3-0FF1-8DD4288D2AB1}" dt="2025-10-15T07:42:47.866" v="1" actId="20577"/>
          <ac:spMkLst>
            <pc:docMk/>
            <pc:sldMk cId="3565539203" sldId="865"/>
            <ac:spMk id="2" creationId="{00000000-0000-0000-0000-000000000000}"/>
          </ac:spMkLst>
        </pc:spChg>
        <pc:spChg chg="mod">
          <ac:chgData name="Mařicová Eva (263174)" userId="S::qmmaricova@vutbr.cz::9d03a693-7548-4a07-ba3f-af09a8e46627" providerId="AD" clId="Web-{88879CE1-E8E0-D8F3-0FF1-8DD4288D2AB1}" dt="2025-10-15T07:52:34.456" v="3" actId="1076"/>
          <ac:spMkLst>
            <pc:docMk/>
            <pc:sldMk cId="3565539203" sldId="865"/>
            <ac:spMk id="10" creationId="{00000000-0000-0000-0000-000000000000}"/>
          </ac:spMkLst>
        </pc:spChg>
        <pc:picChg chg="mod">
          <ac:chgData name="Mařicová Eva (263174)" userId="S::qmmaricova@vutbr.cz::9d03a693-7548-4a07-ba3f-af09a8e46627" providerId="AD" clId="Web-{88879CE1-E8E0-D8F3-0FF1-8DD4288D2AB1}" dt="2025-10-15T07:52:37.752" v="4" actId="1076"/>
          <ac:picMkLst>
            <pc:docMk/>
            <pc:sldMk cId="3565539203" sldId="865"/>
            <ac:picMk id="7" creationId="{00000000-0000-0000-0000-000000000000}"/>
          </ac:picMkLst>
        </pc:picChg>
        <pc:picChg chg="mod">
          <ac:chgData name="Mařicová Eva (263174)" userId="S::qmmaricova@vutbr.cz::9d03a693-7548-4a07-ba3f-af09a8e46627" providerId="AD" clId="Web-{88879CE1-E8E0-D8F3-0FF1-8DD4288D2AB1}" dt="2025-10-15T07:52:30.268" v="2" actId="14100"/>
          <ac:picMkLst>
            <pc:docMk/>
            <pc:sldMk cId="3565539203" sldId="865"/>
            <ac:picMk id="9" creationId="{6F88A602-123A-4560-97A8-C016726FE82F}"/>
          </ac:picMkLst>
        </pc:picChg>
      </pc:sldChg>
    </pc:docChg>
  </pc:docChgLst>
  <pc:docChgLst>
    <pc:chgData name="Mařicová Eva (263174)" userId="S::qmmaricova@vutbr.cz::9d03a693-7548-4a07-ba3f-af09a8e46627" providerId="AD" clId="Web-{EB51197F-CE2E-6F1C-D0C6-A5A715229494}"/>
    <pc:docChg chg="modSld">
      <pc:chgData name="Mařicová Eva (263174)" userId="S::qmmaricova@vutbr.cz::9d03a693-7548-4a07-ba3f-af09a8e46627" providerId="AD" clId="Web-{EB51197F-CE2E-6F1C-D0C6-A5A715229494}" dt="2025-10-15T08:00:55.003" v="2" actId="1076"/>
      <pc:docMkLst>
        <pc:docMk/>
      </pc:docMkLst>
      <pc:sldChg chg="delSp modSp">
        <pc:chgData name="Mařicová Eva (263174)" userId="S::qmmaricova@vutbr.cz::9d03a693-7548-4a07-ba3f-af09a8e46627" providerId="AD" clId="Web-{EB51197F-CE2E-6F1C-D0C6-A5A715229494}" dt="2025-10-15T08:00:55.003" v="2" actId="1076"/>
        <pc:sldMkLst>
          <pc:docMk/>
          <pc:sldMk cId="0" sldId="256"/>
        </pc:sldMkLst>
        <pc:spChg chg="del">
          <ac:chgData name="Mařicová Eva (263174)" userId="S::qmmaricova@vutbr.cz::9d03a693-7548-4a07-ba3f-af09a8e46627" providerId="AD" clId="Web-{EB51197F-CE2E-6F1C-D0C6-A5A715229494}" dt="2025-10-15T08:00:51.425" v="1"/>
          <ac:spMkLst>
            <pc:docMk/>
            <pc:sldMk cId="0" sldId="256"/>
            <ac:spMk id="2051" creationId="{00000000-0000-0000-0000-000000000000}"/>
          </ac:spMkLst>
        </pc:spChg>
        <pc:picChg chg="mod">
          <ac:chgData name="Mařicová Eva (263174)" userId="S::qmmaricova@vutbr.cz::9d03a693-7548-4a07-ba3f-af09a8e46627" providerId="AD" clId="Web-{EB51197F-CE2E-6F1C-D0C6-A5A715229494}" dt="2025-10-15T08:00:55.003" v="2" actId="1076"/>
          <ac:picMkLst>
            <pc:docMk/>
            <pc:sldMk cId="0" sldId="256"/>
            <ac:picMk id="2" creationId="{00000000-0000-0000-0000-000000000000}"/>
          </ac:picMkLst>
        </pc:picChg>
      </pc:sldChg>
    </pc:docChg>
  </pc:docChgLst>
  <pc:docChgLst>
    <pc:chgData name="Mařicová Eva (263174)" userId="S::qmmaricova@vutbr.cz::9d03a693-7548-4a07-ba3f-af09a8e46627" providerId="AD" clId="Web-{B64D81CD-FD9D-FF92-CE06-50FE22197A5B}"/>
    <pc:docChg chg="modSld">
      <pc:chgData name="Mařicová Eva (263174)" userId="S::qmmaricova@vutbr.cz::9d03a693-7548-4a07-ba3f-af09a8e46627" providerId="AD" clId="Web-{B64D81CD-FD9D-FF92-CE06-50FE22197A5B}" dt="2025-10-16T06:44:42.262" v="4" actId="1076"/>
      <pc:docMkLst>
        <pc:docMk/>
      </pc:docMkLst>
      <pc:sldChg chg="modSp">
        <pc:chgData name="Mařicová Eva (263174)" userId="S::qmmaricova@vutbr.cz::9d03a693-7548-4a07-ba3f-af09a8e46627" providerId="AD" clId="Web-{B64D81CD-FD9D-FF92-CE06-50FE22197A5B}" dt="2025-10-16T06:44:19.636" v="3" actId="1076"/>
        <pc:sldMkLst>
          <pc:docMk/>
          <pc:sldMk cId="0" sldId="256"/>
        </pc:sldMkLst>
        <pc:picChg chg="mod modCrop">
          <ac:chgData name="Mařicová Eva (263174)" userId="S::qmmaricova@vutbr.cz::9d03a693-7548-4a07-ba3f-af09a8e46627" providerId="AD" clId="Web-{B64D81CD-FD9D-FF92-CE06-50FE22197A5B}" dt="2025-10-16T06:44:19.636" v="3" actId="1076"/>
          <ac:picMkLst>
            <pc:docMk/>
            <pc:sldMk cId="0" sldId="256"/>
            <ac:picMk id="2" creationId="{00000000-0000-0000-0000-000000000000}"/>
          </ac:picMkLst>
        </pc:picChg>
      </pc:sldChg>
      <pc:sldChg chg="modSp">
        <pc:chgData name="Mařicová Eva (263174)" userId="S::qmmaricova@vutbr.cz::9d03a693-7548-4a07-ba3f-af09a8e46627" providerId="AD" clId="Web-{B64D81CD-FD9D-FF92-CE06-50FE22197A5B}" dt="2025-10-16T06:44:42.262" v="4" actId="1076"/>
        <pc:sldMkLst>
          <pc:docMk/>
          <pc:sldMk cId="3565539203" sldId="865"/>
        </pc:sldMkLst>
        <pc:picChg chg="mod">
          <ac:chgData name="Mařicová Eva (263174)" userId="S::qmmaricova@vutbr.cz::9d03a693-7548-4a07-ba3f-af09a8e46627" providerId="AD" clId="Web-{B64D81CD-FD9D-FF92-CE06-50FE22197A5B}" dt="2025-10-16T06:44:42.262" v="4" actId="1076"/>
          <ac:picMkLst>
            <pc:docMk/>
            <pc:sldMk cId="3565539203" sldId="865"/>
            <ac:picMk id="9" creationId="{6F88A602-123A-4560-97A8-C016726FE82F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3686C2-F7F1-41A4-8DA3-2C49629B1E97}" type="datetimeFigureOut">
              <a:rPr lang="cs-CZ" smtClean="0"/>
              <a:t>15.10.2025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52391D-8FAE-40AE-8A96-99C6C97F1B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579623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52391D-8FAE-40AE-8A96-99C6C97F1B05}" type="slidenum">
              <a:rPr lang="cs-CZ" smtClean="0"/>
              <a:t>73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7521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52391D-8FAE-40AE-8A96-99C6C97F1B05}" type="slidenum">
              <a:rPr lang="cs-CZ" smtClean="0"/>
              <a:t>74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847325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52391D-8FAE-40AE-8A96-99C6C97F1B05}" type="slidenum">
              <a:rPr lang="cs-CZ" smtClean="0"/>
              <a:t>75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71324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D12D89-A22F-4513-9E29-EFA565D0C5F2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433407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FD60B9-5703-4CCD-A7DF-D4FDA69DC9D1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040141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85899D-AF67-43DB-8AA5-7A2A1405F1E7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704396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2BAFC0-2DD0-4741-9599-602F52F0E2A9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141427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69B4C7-3CAE-475C-AB92-550B988796D3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769456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21DC8E-12A8-457D-B7C5-CDB60139C888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593494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59EA7C-8D14-44FE-9CF9-AD071A1A03AE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455703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DAF4DF-F705-45DF-A6AD-22CBBEABDCD3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208589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E3AED0-248D-401B-8E59-622E0736ACD9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13991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51FE66-05F2-49D6-9FD8-4A27DADE207F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01064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0F98FA-46E4-40AC-9D15-AE364A715EBA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233612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Klepnutím lze upravit styly předlohy textu.</a:t>
            </a:r>
          </a:p>
          <a:p>
            <a:pPr lvl="1"/>
            <a:r>
              <a:rPr lang="cs-CZ" altLang="cs-CZ"/>
              <a:t>Druhá úroveň</a:t>
            </a:r>
          </a:p>
          <a:p>
            <a:pPr lvl="2"/>
            <a:r>
              <a:rPr lang="cs-CZ" altLang="cs-CZ"/>
              <a:t>Třetí úroveň</a:t>
            </a:r>
          </a:p>
          <a:p>
            <a:pPr lvl="3"/>
            <a:r>
              <a:rPr lang="cs-CZ" altLang="cs-CZ"/>
              <a:t>Čtvrtá úroveň</a:t>
            </a:r>
          </a:p>
          <a:p>
            <a:pPr lvl="4"/>
            <a:r>
              <a:rPr lang="cs-CZ" altLang="cs-CZ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cs-CZ" alt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cs-CZ" alt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FF485E1-A563-47A9-9D49-0A43566CCD24}" type="slidenum">
              <a:rPr lang="cs-CZ" altLang="cs-CZ"/>
              <a:pPr/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71.png"/><Relationship Id="rId7" Type="http://schemas.openxmlformats.org/officeDocument/2006/relationships/image" Target="../media/image7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ut.cz/vav/projekty/npo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1.jpe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Documents and Settings\splichalm\Plocha\dv2s_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793" y="3458338"/>
            <a:ext cx="3826821" cy="2518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Documents and Settings\splichalm\Plocha\img3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105400" cy="2878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142469" y="2479420"/>
            <a:ext cx="7772400" cy="1143000"/>
          </a:xfrm>
          <a:effectLst>
            <a:outerShdw dist="56796" dir="1593903" algn="ctr" rotWithShape="0">
              <a:schemeClr val="bg2"/>
            </a:outerShdw>
          </a:effectLst>
        </p:spPr>
        <p:txBody>
          <a:bodyPr anchor="ctr"/>
          <a:lstStyle/>
          <a:p>
            <a:r>
              <a:rPr lang="cs-CZ" altLang="cs-CZ" sz="4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Letecké motory OLE 12 </a:t>
            </a:r>
          </a:p>
        </p:txBody>
      </p:sp>
      <p:graphicFrame>
        <p:nvGraphicFramePr>
          <p:cNvPr id="2058" name="Object 10"/>
          <p:cNvGraphicFramePr>
            <a:graphicFrameLocks noChangeAspect="1"/>
          </p:cNvGraphicFramePr>
          <p:nvPr/>
        </p:nvGraphicFramePr>
        <p:xfrm>
          <a:off x="5070475" y="0"/>
          <a:ext cx="4073525" cy="1995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Fotografie" r:id="rId4" imgW="10866667" imgH="5323810" progId="MSPhotoEd.3">
                  <p:embed/>
                </p:oleObj>
              </mc:Choice>
              <mc:Fallback>
                <p:oleObj name="Fotografie" r:id="rId4" imgW="10866667" imgH="5323810" progId="MSPhotoEd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0475" y="0"/>
                        <a:ext cx="4073525" cy="1995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60" name="Picture 12" descr="C:\Documents and Settings\splichalm.000\Plocha\610x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3413" y="1912938"/>
            <a:ext cx="2160587" cy="1617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7"/>
          <a:srcRect l="547" r="23" b="126"/>
          <a:stretch>
            <a:fillRect/>
          </a:stretch>
        </p:blipFill>
        <p:spPr>
          <a:xfrm>
            <a:off x="139602" y="5240854"/>
            <a:ext cx="8836170" cy="1598181"/>
          </a:xfrm>
          <a:prstGeom prst="rect">
            <a:avLst/>
          </a:prstGeom>
        </p:spPr>
      </p:pic>
      <p:pic>
        <p:nvPicPr>
          <p:cNvPr id="10" name="Obrázek 9"/>
          <p:cNvPicPr/>
          <p:nvPr/>
        </p:nvPicPr>
        <p:blipFill>
          <a:blip r:embed="rId8"/>
          <a:stretch>
            <a:fillRect/>
          </a:stretch>
        </p:blipFill>
        <p:spPr>
          <a:xfrm>
            <a:off x="4347014" y="3377691"/>
            <a:ext cx="4513634" cy="204387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101601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Environmentální požadavky </a:t>
            </a:r>
          </a:p>
        </p:txBody>
      </p:sp>
      <p:sp>
        <p:nvSpPr>
          <p:cNvPr id="267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7700" y="1729718"/>
            <a:ext cx="8105775" cy="4823481"/>
          </a:xfrm>
        </p:spPr>
        <p:txBody>
          <a:bodyPr/>
          <a:lstStyle/>
          <a:p>
            <a:r>
              <a:rPr lang="cs-CZ" altLang="cs-CZ" sz="2400"/>
              <a:t>Pařížská klimatická dohoda 2015</a:t>
            </a:r>
          </a:p>
          <a:p>
            <a:r>
              <a:rPr lang="cs-CZ" altLang="cs-CZ" sz="2400"/>
              <a:t>Stanovuje závazky všech smluvních stran, včetně největších světových producentů emisí skleníkových plynů jako je Čína, USA či Indie (USA v roce 2017 a 2025 odstupují)-</a:t>
            </a:r>
          </a:p>
          <a:p>
            <a:r>
              <a:rPr lang="cs-CZ" altLang="cs-CZ" sz="2000"/>
              <a:t>Závazek udržení nárůstu globální průměrné teploty výrazně pod hranicí 2 °C oproti hodnotám před průmyslovou revolucí a úsilí o to, aby nárůst teploty nepřekročil hranici 1,5 °C oproti hodnotám před průmyslovou revolucí.</a:t>
            </a:r>
          </a:p>
          <a:p>
            <a:r>
              <a:rPr lang="cs-CZ" altLang="cs-CZ" sz="2000"/>
              <a:t>Každá smluvní strana je zodpovědná za své emise, musí zveřejňovat status plnění svých závazků.</a:t>
            </a:r>
          </a:p>
          <a:p>
            <a:r>
              <a:rPr lang="cs-CZ" altLang="cs-CZ" sz="2000"/>
              <a:t>Vyspělé státy mají do roku 2020 vytvořit finanční mechanismus, pomocí kterého bude poskytnuto nejméně 100 miliard dolarů ročně na podporu opatření na ochranu klimatu v rozvojových zemích, a nastavit nový cíl financování opatření proti změně klimatu po roce 2025.</a:t>
            </a:r>
          </a:p>
        </p:txBody>
      </p:sp>
      <p:sp>
        <p:nvSpPr>
          <p:cNvPr id="267268" name="Text Box 4"/>
          <p:cNvSpPr txBox="1">
            <a:spLocks noChangeArrowheads="1"/>
          </p:cNvSpPr>
          <p:nvPr/>
        </p:nvSpPr>
        <p:spPr bwMode="auto">
          <a:xfrm>
            <a:off x="457200" y="1295400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cs-CZ" altLang="cs-CZ"/>
          </a:p>
        </p:txBody>
      </p:sp>
      <p:sp>
        <p:nvSpPr>
          <p:cNvPr id="267269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altLang="cs-CZ" sz="2800" b="1">
                <a:latin typeface="Arial" panose="020B0604020202020204" pitchFamily="34" charset="0"/>
                <a:cs typeface="Arial" panose="020B0604020202020204" pitchFamily="34" charset="0"/>
              </a:rPr>
              <a:t>Strategie a aktivity vedoucí k udržitelnosti </a:t>
            </a: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430820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101601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Environmentální požadavky </a:t>
            </a:r>
          </a:p>
        </p:txBody>
      </p:sp>
      <p:sp>
        <p:nvSpPr>
          <p:cNvPr id="267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7700" y="1729718"/>
            <a:ext cx="8105775" cy="4823481"/>
          </a:xfrm>
        </p:spPr>
        <p:txBody>
          <a:bodyPr/>
          <a:lstStyle/>
          <a:p>
            <a:r>
              <a:rPr lang="cs-CZ" altLang="cs-CZ" sz="2400"/>
              <a:t>Pařížská klimatická dohoda 2015</a:t>
            </a:r>
          </a:p>
          <a:p>
            <a:r>
              <a:rPr lang="cs-CZ" altLang="cs-CZ" sz="2400"/>
              <a:t>Stanovuje závazky všech smluvních stran, včetně největších světových producentů emisí skleníkových plynů jako je Čína, USA či Indie (USA v roce 2017 a 2025 odstupují)-</a:t>
            </a:r>
          </a:p>
          <a:p>
            <a:r>
              <a:rPr lang="cs-CZ" altLang="cs-CZ" sz="2000"/>
              <a:t>Závazek udržení nárůstu globální průměrné teploty výrazně pod hranicí 2 °C oproti hodnotám před průmyslovou revolucí a úsilí o to, aby nárůst teploty nepřekročil hranici 1,5 °C oproti hodnotám před průmyslovou revolucí</a:t>
            </a:r>
          </a:p>
          <a:p>
            <a:r>
              <a:rPr lang="cs-CZ" altLang="cs-CZ" sz="2000"/>
              <a:t>Každá smluvní strana je zodpovědná za své emise, musí zveřejňovat status plnění svých závazků</a:t>
            </a:r>
          </a:p>
          <a:p>
            <a:r>
              <a:rPr lang="cs-CZ" altLang="cs-CZ" sz="2000"/>
              <a:t>Vyspělé státy mají do roku 2020 vytvořit finanční mechanismus, pomocí kterého bude poskytnuto nejméně 100 miliard dolarů ročně na podporu opatření na ochranu klimatu v rozvojových zemích, a nastavit nový cíl financování opatření proti změně klimatu po roce 2025</a:t>
            </a:r>
          </a:p>
        </p:txBody>
      </p:sp>
      <p:sp>
        <p:nvSpPr>
          <p:cNvPr id="267268" name="Text Box 4"/>
          <p:cNvSpPr txBox="1">
            <a:spLocks noChangeArrowheads="1"/>
          </p:cNvSpPr>
          <p:nvPr/>
        </p:nvSpPr>
        <p:spPr bwMode="auto">
          <a:xfrm>
            <a:off x="457200" y="1295400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cs-CZ" altLang="cs-CZ"/>
          </a:p>
        </p:txBody>
      </p:sp>
      <p:sp>
        <p:nvSpPr>
          <p:cNvPr id="267269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altLang="cs-CZ" sz="2800" b="1">
                <a:latin typeface="Arial" panose="020B0604020202020204" pitchFamily="34" charset="0"/>
                <a:cs typeface="Arial" panose="020B0604020202020204" pitchFamily="34" charset="0"/>
              </a:rPr>
              <a:t>Strategie a aktivity vedoucí k udržitelnosti </a:t>
            </a: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55918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101601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Environmentální požadavky </a:t>
            </a:r>
          </a:p>
        </p:txBody>
      </p:sp>
      <p:sp>
        <p:nvSpPr>
          <p:cNvPr id="267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95003" y="1485755"/>
            <a:ext cx="5040119" cy="4823481"/>
          </a:xfrm>
        </p:spPr>
        <p:txBody>
          <a:bodyPr/>
          <a:lstStyle/>
          <a:p>
            <a:r>
              <a:rPr lang="cs-CZ" sz="2400"/>
              <a:t>Agenda OSN pro udržitelný rozvoj 2030 označuje letectví za nedílnou součást dosažení několika cílů udržitelného rozvoje (SDG), </a:t>
            </a:r>
          </a:p>
          <a:p>
            <a:endParaRPr lang="cs-CZ" altLang="cs-CZ" sz="2400"/>
          </a:p>
          <a:p>
            <a:endParaRPr lang="cs-CZ" altLang="cs-CZ" sz="2000"/>
          </a:p>
        </p:txBody>
      </p:sp>
      <p:sp>
        <p:nvSpPr>
          <p:cNvPr id="267268" name="Text Box 4"/>
          <p:cNvSpPr txBox="1">
            <a:spLocks noChangeArrowheads="1"/>
          </p:cNvSpPr>
          <p:nvPr/>
        </p:nvSpPr>
        <p:spPr bwMode="auto">
          <a:xfrm>
            <a:off x="457200" y="1295400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cs-CZ" altLang="cs-CZ"/>
          </a:p>
        </p:txBody>
      </p:sp>
      <p:sp>
        <p:nvSpPr>
          <p:cNvPr id="267269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altLang="cs-CZ" sz="2800" b="1">
                <a:latin typeface="Arial" panose="020B0604020202020204" pitchFamily="34" charset="0"/>
                <a:cs typeface="Arial" panose="020B0604020202020204" pitchFamily="34" charset="0"/>
              </a:rPr>
              <a:t>Strategie a aktivity vedoucí k udržitelnosti </a:t>
            </a: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4000"/>
            <a:ext cx="3876554" cy="5115579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3634944" y="6042391"/>
            <a:ext cx="5100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/>
              <a:t>UNFCCC</a:t>
            </a:r>
            <a:r>
              <a:rPr lang="cs-CZ" sz="1800"/>
              <a:t> - </a:t>
            </a:r>
            <a:r>
              <a:rPr lang="en-US" sz="1800" err="1"/>
              <a:t>Rámcov</a:t>
            </a:r>
            <a:r>
              <a:rPr lang="cs-CZ" sz="1800"/>
              <a:t>á</a:t>
            </a:r>
            <a:r>
              <a:rPr lang="en-US" sz="1800"/>
              <a:t> </a:t>
            </a:r>
            <a:r>
              <a:rPr lang="en-US" sz="1800" err="1"/>
              <a:t>úmluv</a:t>
            </a:r>
            <a:r>
              <a:rPr lang="cs-CZ" sz="1800"/>
              <a:t>a</a:t>
            </a:r>
            <a:r>
              <a:rPr lang="en-US" sz="1800"/>
              <a:t> OSN o </a:t>
            </a:r>
            <a:r>
              <a:rPr lang="en-US" sz="1800" err="1"/>
              <a:t>změně</a:t>
            </a:r>
            <a:r>
              <a:rPr lang="en-US" sz="1800"/>
              <a:t> </a:t>
            </a:r>
            <a:r>
              <a:rPr lang="en-US" sz="1800" err="1"/>
              <a:t>klimatu</a:t>
            </a:r>
            <a:endParaRPr lang="en-US" sz="180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8411" y="3091172"/>
            <a:ext cx="5454855" cy="2723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1161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101601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Environmentální požadavky </a:t>
            </a:r>
          </a:p>
        </p:txBody>
      </p:sp>
      <p:sp>
        <p:nvSpPr>
          <p:cNvPr id="267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7700" y="1729718"/>
            <a:ext cx="8105775" cy="4823481"/>
          </a:xfrm>
        </p:spPr>
        <p:txBody>
          <a:bodyPr/>
          <a:lstStyle/>
          <a:p>
            <a:r>
              <a:rPr lang="cs-CZ" altLang="cs-CZ" sz="2400"/>
              <a:t>Pařížská klimatická dohoda 2015</a:t>
            </a:r>
          </a:p>
          <a:p>
            <a:r>
              <a:rPr lang="cs-CZ" altLang="cs-CZ" sz="2400"/>
              <a:t>Stanovuje závazky všech smluvních stran, včetně největších světových producentů emisí skleníkových plynů jako je Čína, USA či Indie (USA v roce 2017 a 2025 odstupují)-</a:t>
            </a:r>
          </a:p>
          <a:p>
            <a:r>
              <a:rPr lang="cs-CZ" altLang="cs-CZ" sz="2000"/>
              <a:t>Závazek udržení nárůstu globální průměrné teploty výrazně pod hranicí 2 °C oproti hodnotám před průmyslovou revolucí a úsilí o to, aby nárůst teploty nepřekročil hranici 1,5 °C oproti hodnotám před průmyslovou revolucí</a:t>
            </a:r>
          </a:p>
          <a:p>
            <a:r>
              <a:rPr lang="cs-CZ" altLang="cs-CZ" sz="2000"/>
              <a:t>Každá smluvní strana je zodpovědná za své emise, musí zveřejňovat status plnění svých závazků</a:t>
            </a:r>
          </a:p>
          <a:p>
            <a:r>
              <a:rPr lang="cs-CZ" altLang="cs-CZ" sz="2000"/>
              <a:t>Vyspělé státy mají do roku 2020 vytvořit finanční mechanismus, pomocí kterého bude poskytnuto nejméně 100 miliard dolarů ročně na podporu opatření na ochranu klimatu v rozvojových zemích, a nastavit nový cíl financování opatření proti změně klimatu po roce 2025</a:t>
            </a:r>
          </a:p>
        </p:txBody>
      </p:sp>
      <p:sp>
        <p:nvSpPr>
          <p:cNvPr id="267268" name="Text Box 4"/>
          <p:cNvSpPr txBox="1">
            <a:spLocks noChangeArrowheads="1"/>
          </p:cNvSpPr>
          <p:nvPr/>
        </p:nvSpPr>
        <p:spPr bwMode="auto">
          <a:xfrm>
            <a:off x="457200" y="1295400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cs-CZ" altLang="cs-CZ"/>
          </a:p>
        </p:txBody>
      </p:sp>
      <p:sp>
        <p:nvSpPr>
          <p:cNvPr id="267269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altLang="cs-CZ" sz="2800" b="1">
                <a:latin typeface="Arial" panose="020B0604020202020204" pitchFamily="34" charset="0"/>
                <a:cs typeface="Arial" panose="020B0604020202020204" pitchFamily="34" charset="0"/>
              </a:rPr>
              <a:t>Strategie a aktivity vedoucí k udržitelnosti </a:t>
            </a: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685" y="1720466"/>
            <a:ext cx="9027315" cy="4977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9296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101601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Environmentální požadavky </a:t>
            </a:r>
          </a:p>
        </p:txBody>
      </p:sp>
      <p:sp>
        <p:nvSpPr>
          <p:cNvPr id="267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7700" y="1729718"/>
            <a:ext cx="8105775" cy="4823481"/>
          </a:xfrm>
        </p:spPr>
        <p:txBody>
          <a:bodyPr/>
          <a:lstStyle/>
          <a:p>
            <a:endParaRPr lang="cs-CZ" altLang="cs-CZ" sz="2000"/>
          </a:p>
        </p:txBody>
      </p:sp>
      <p:sp>
        <p:nvSpPr>
          <p:cNvPr id="267268" name="Text Box 4"/>
          <p:cNvSpPr txBox="1">
            <a:spLocks noChangeArrowheads="1"/>
          </p:cNvSpPr>
          <p:nvPr/>
        </p:nvSpPr>
        <p:spPr bwMode="auto">
          <a:xfrm>
            <a:off x="457200" y="1295400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cs-CZ" altLang="cs-CZ"/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9" name="Obrázek 8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1524000"/>
            <a:ext cx="8565763" cy="5305812"/>
          </a:xfrm>
          <a:prstGeom prst="rect">
            <a:avLst/>
          </a:prstGeom>
        </p:spPr>
      </p:pic>
      <p:sp>
        <p:nvSpPr>
          <p:cNvPr id="267269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cs-CZ" altLang="cs-CZ" sz="2800" b="1">
                <a:latin typeface="Arial" panose="020B0604020202020204" pitchFamily="34" charset="0"/>
                <a:cs typeface="Arial" panose="020B0604020202020204" pitchFamily="34" charset="0"/>
              </a:rPr>
              <a:t>Strategie a aktivity vedoucí k udržitelnosti leteckého průmyslu </a:t>
            </a:r>
          </a:p>
        </p:txBody>
      </p:sp>
    </p:spTree>
    <p:extLst>
      <p:ext uri="{BB962C8B-B14F-4D97-AF65-F5344CB8AC3E}">
        <p14:creationId xmlns:p14="http://schemas.microsoft.com/office/powerpoint/2010/main" val="14219203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352425" y="3467100"/>
            <a:ext cx="7115175" cy="20955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cs-CZ" altLang="cs-CZ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806616" y="2619802"/>
            <a:ext cx="7203799" cy="4572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cs-CZ" altLang="cs-CZ" sz="3200">
                <a:latin typeface="Arial" panose="020B0604020202020204" pitchFamily="34" charset="0"/>
              </a:rPr>
              <a:t>Emise produkované leteckým motorem .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4755" y="4073551"/>
            <a:ext cx="3846286" cy="2163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5513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60326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Produkované emise </a:t>
            </a:r>
          </a:p>
        </p:txBody>
      </p:sp>
      <p:sp>
        <p:nvSpPr>
          <p:cNvPr id="281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9550" y="1416050"/>
            <a:ext cx="8543925" cy="5137150"/>
          </a:xfrm>
        </p:spPr>
        <p:txBody>
          <a:bodyPr/>
          <a:lstStyle/>
          <a:p>
            <a:r>
              <a:rPr lang="cs-CZ" sz="2400"/>
              <a:t>Letecká přeprava nákladu produkuje přibližně 2 - 4% všech lidstvem vytvořených emisí CO</a:t>
            </a:r>
            <a:r>
              <a:rPr lang="cs-CZ" sz="2400" baseline="-25000"/>
              <a:t>2</a:t>
            </a:r>
            <a:r>
              <a:rPr lang="cs-CZ" sz="2400"/>
              <a:t>. </a:t>
            </a:r>
          </a:p>
          <a:p>
            <a:r>
              <a:rPr lang="cs-CZ" altLang="cs-CZ" sz="2400"/>
              <a:t>Spálením 1kg paliva vyniknou následující emise:</a:t>
            </a:r>
            <a:endParaRPr lang="cs-CZ" altLang="cs-CZ" sz="1800"/>
          </a:p>
        </p:txBody>
      </p:sp>
      <p:sp>
        <p:nvSpPr>
          <p:cNvPr id="281605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altLang="cs-CZ" sz="2800">
                <a:latin typeface="Arial" panose="020B0604020202020204" pitchFamily="34" charset="0"/>
                <a:cs typeface="Arial" panose="020B0604020202020204" pitchFamily="34" charset="0"/>
              </a:rPr>
              <a:t>Charakteristické emise spalování JET A1 </a:t>
            </a: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358" y="2841632"/>
            <a:ext cx="8137930" cy="3458807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647700" y="5953035"/>
            <a:ext cx="79275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/>
              <a:t>V  roce 2023 bylo spotřebováno  279 milionů tun leteckého paliva</a:t>
            </a:r>
            <a:endParaRPr lang="cs-CZ" altLang="cs-CZ" sz="1800"/>
          </a:p>
          <a:p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60326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Produkované emise </a:t>
            </a:r>
          </a:p>
        </p:txBody>
      </p:sp>
      <p:sp>
        <p:nvSpPr>
          <p:cNvPr id="281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9550" y="1228763"/>
            <a:ext cx="8791231" cy="5137150"/>
          </a:xfrm>
        </p:spPr>
        <p:txBody>
          <a:bodyPr/>
          <a:lstStyle/>
          <a:p>
            <a:r>
              <a:rPr lang="cs-CZ" altLang="cs-CZ" sz="2000"/>
              <a:t>Působení emisí na atmosféru Země je složité a letectví je specifické vypouštěním skleníkových plynů v horních vrstvách atmosféry. </a:t>
            </a:r>
          </a:p>
          <a:p>
            <a:r>
              <a:rPr lang="cs-CZ" altLang="cs-CZ" sz="2000"/>
              <a:t>Pro posouzení vlivu byl zaveden </a:t>
            </a:r>
            <a:r>
              <a:rPr lang="cs-CZ" sz="2000"/>
              <a:t>ukazatel potenciálu radiačního působení GWP, který  vyjadřuje míru potenciálního příspěvku daného plynu ke skleníkovému jevu v porovnání s referenční hodnotu CO</a:t>
            </a:r>
            <a:r>
              <a:rPr lang="cs-CZ" sz="2000" baseline="-25000"/>
              <a:t>2</a:t>
            </a:r>
            <a:r>
              <a:rPr lang="cs-CZ" sz="2000"/>
              <a:t>. </a:t>
            </a:r>
            <a:r>
              <a:rPr lang="cs-CZ" altLang="cs-CZ" sz="1200"/>
              <a:t> </a:t>
            </a:r>
          </a:p>
        </p:txBody>
      </p:sp>
      <p:sp>
        <p:nvSpPr>
          <p:cNvPr id="281605" name="Text Box 5"/>
          <p:cNvSpPr txBox="1">
            <a:spLocks noChangeArrowheads="1"/>
          </p:cNvSpPr>
          <p:nvPr/>
        </p:nvSpPr>
        <p:spPr bwMode="auto">
          <a:xfrm>
            <a:off x="209550" y="788055"/>
            <a:ext cx="82391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altLang="cs-CZ" sz="2800">
                <a:latin typeface="Arial" panose="020B0604020202020204" pitchFamily="34" charset="0"/>
                <a:cs typeface="Arial" panose="020B0604020202020204" pitchFamily="34" charset="0"/>
              </a:rPr>
              <a:t>Působení emisí </a:t>
            </a: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6011831"/>
              </p:ext>
            </p:extLst>
          </p:nvPr>
        </p:nvGraphicFramePr>
        <p:xfrm>
          <a:off x="751522" y="3243916"/>
          <a:ext cx="7155179" cy="37917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40593">
                  <a:extLst>
                    <a:ext uri="{9D8B030D-6E8A-4147-A177-3AD203B41FA5}">
                      <a16:colId xmlns:a16="http://schemas.microsoft.com/office/drawing/2014/main" val="4149754747"/>
                    </a:ext>
                  </a:extLst>
                </a:gridCol>
                <a:gridCol w="2679875">
                  <a:extLst>
                    <a:ext uri="{9D8B030D-6E8A-4147-A177-3AD203B41FA5}">
                      <a16:colId xmlns:a16="http://schemas.microsoft.com/office/drawing/2014/main" val="1593265461"/>
                    </a:ext>
                  </a:extLst>
                </a:gridCol>
                <a:gridCol w="2034711">
                  <a:extLst>
                    <a:ext uri="{9D8B030D-6E8A-4147-A177-3AD203B41FA5}">
                      <a16:colId xmlns:a16="http://schemas.microsoft.com/office/drawing/2014/main" val="882938582"/>
                    </a:ext>
                  </a:extLst>
                </a:gridCol>
              </a:tblGrid>
              <a:tr h="3520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rgbClr val="FF0000"/>
                          </a:solidFill>
                          <a:effectLst/>
                        </a:rPr>
                        <a:t>Druh emisí 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rgbClr val="FF0000"/>
                          </a:solidFill>
                          <a:effectLst/>
                        </a:rPr>
                        <a:t>Množství 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rgbClr val="FF0000"/>
                          </a:solidFill>
                          <a:effectLst/>
                        </a:rPr>
                        <a:t>Emisní faktor GWP(1)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22043372"/>
                  </a:ext>
                </a:extLst>
              </a:tr>
              <a:tr h="3520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rgbClr val="FF0000"/>
                          </a:solidFill>
                          <a:effectLst/>
                        </a:rPr>
                        <a:t>CO</a:t>
                      </a:r>
                      <a:r>
                        <a:rPr lang="cs-CZ" sz="1600" baseline="-25000">
                          <a:solidFill>
                            <a:srgbClr val="FF0000"/>
                          </a:solidFill>
                          <a:effectLst/>
                        </a:rPr>
                        <a:t>2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3.156 kg (3,16 ICAO CAEP)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1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97853204"/>
                  </a:ext>
                </a:extLst>
              </a:tr>
              <a:tr h="3520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rgbClr val="FF0000"/>
                          </a:solidFill>
                          <a:effectLst/>
                        </a:rPr>
                        <a:t>H</a:t>
                      </a:r>
                      <a:r>
                        <a:rPr lang="cs-CZ" sz="1600" baseline="-25000">
                          <a:solidFill>
                            <a:srgbClr val="FF0000"/>
                          </a:solidFill>
                          <a:effectLst/>
                        </a:rPr>
                        <a:t>2</a:t>
                      </a:r>
                      <a:r>
                        <a:rPr lang="cs-CZ" sz="1600">
                          <a:solidFill>
                            <a:srgbClr val="FF0000"/>
                          </a:solidFill>
                          <a:effectLst/>
                        </a:rPr>
                        <a:t>O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1.237 kg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  <a:latin typeface="+mn-lt"/>
                          <a:ea typeface="+mn-ea"/>
                        </a:rPr>
                        <a:t>Neurčen</a:t>
                      </a:r>
                      <a:r>
                        <a:rPr lang="cs-CZ" sz="1600" baseline="0">
                          <a:effectLst/>
                          <a:latin typeface="+mn-lt"/>
                          <a:ea typeface="+mn-ea"/>
                        </a:rPr>
                        <a:t>  - kondenzační </a:t>
                      </a:r>
                      <a:r>
                        <a:rPr lang="cs-CZ" sz="1600" err="1">
                          <a:effectLst/>
                          <a:latin typeface="+mn-lt"/>
                          <a:ea typeface="+mn-ea"/>
                        </a:rPr>
                        <a:t>Cirry</a:t>
                      </a:r>
                      <a:r>
                        <a:rPr lang="cs-CZ" sz="1600" baseline="0">
                          <a:effectLst/>
                          <a:latin typeface="+mn-lt"/>
                          <a:ea typeface="+mn-ea"/>
                        </a:rPr>
                        <a:t>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97035518"/>
                  </a:ext>
                </a:extLst>
              </a:tr>
              <a:tr h="3520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600" err="1">
                          <a:solidFill>
                            <a:srgbClr val="FF0000"/>
                          </a:solidFill>
                          <a:effectLst/>
                        </a:rPr>
                        <a:t>SO</a:t>
                      </a:r>
                      <a:r>
                        <a:rPr lang="cs-CZ" sz="1600" baseline="-25000" err="1">
                          <a:solidFill>
                            <a:srgbClr val="FF0000"/>
                          </a:solidFill>
                          <a:effectLst/>
                        </a:rPr>
                        <a:t>x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0.00084 kg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0,8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27952951"/>
                  </a:ext>
                </a:extLst>
              </a:tr>
              <a:tr h="3520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rgbClr val="FF0000"/>
                          </a:solidFill>
                          <a:effectLst/>
                        </a:rPr>
                        <a:t>HC</a:t>
                      </a:r>
                      <a:r>
                        <a:rPr lang="cs-CZ" sz="1600" baseline="-25000">
                          <a:solidFill>
                            <a:srgbClr val="FF0000"/>
                          </a:solidFill>
                          <a:effectLst/>
                        </a:rPr>
                        <a:t>4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0.000114 kg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21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06074738"/>
                  </a:ext>
                </a:extLst>
              </a:tr>
              <a:tr h="3520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rgbClr val="FF0000"/>
                          </a:solidFill>
                          <a:effectLst/>
                        </a:rPr>
                        <a:t>N</a:t>
                      </a:r>
                      <a:r>
                        <a:rPr lang="cs-CZ" sz="1600" baseline="-25000">
                          <a:solidFill>
                            <a:srgbClr val="FF0000"/>
                          </a:solidFill>
                          <a:effectLst/>
                        </a:rPr>
                        <a:t>2</a:t>
                      </a:r>
                      <a:r>
                        <a:rPr lang="cs-CZ" sz="1600">
                          <a:solidFill>
                            <a:srgbClr val="FF0000"/>
                          </a:solidFill>
                          <a:effectLst/>
                        </a:rPr>
                        <a:t>O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0.0148 kg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298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03619166"/>
                  </a:ext>
                </a:extLst>
              </a:tr>
              <a:tr h="3520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rgbClr val="FF0000"/>
                          </a:solidFill>
                          <a:effectLst/>
                        </a:rPr>
                        <a:t>HC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0.00032 kg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91451441"/>
                  </a:ext>
                </a:extLst>
              </a:tr>
              <a:tr h="3520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rgbClr val="FF0000"/>
                          </a:solidFill>
                          <a:effectLst/>
                        </a:rPr>
                        <a:t>CO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0.00325 kg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6,1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93881833"/>
                  </a:ext>
                </a:extLst>
              </a:tr>
              <a:tr h="7040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rgbClr val="FF0000"/>
                          </a:solidFill>
                          <a:effectLst/>
                        </a:rPr>
                        <a:t>Těkavé látky PM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0.000092 kg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0,61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35323031"/>
                  </a:ext>
                </a:extLst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647700" y="2951528"/>
            <a:ext cx="747640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cs-CZ" altLang="en-US" sz="1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Průměrné množství vypuštěných emisí na 1 kg spáleného paliva Jet A1  a GWP faktor </a:t>
            </a:r>
            <a:endParaRPr kumimoji="0" lang="en-US" altLang="en-US" sz="7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64458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60326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Produkované emise </a:t>
            </a:r>
          </a:p>
        </p:txBody>
      </p:sp>
      <p:sp>
        <p:nvSpPr>
          <p:cNvPr id="281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9550" y="1228763"/>
            <a:ext cx="8791231" cy="5137150"/>
          </a:xfrm>
        </p:spPr>
        <p:txBody>
          <a:bodyPr/>
          <a:lstStyle/>
          <a:p>
            <a:r>
              <a:rPr lang="cs-CZ" altLang="cs-CZ" sz="2000" err="1"/>
              <a:t>Cirovitá</a:t>
            </a:r>
            <a:r>
              <a:rPr lang="cs-CZ" altLang="cs-CZ" sz="2000"/>
              <a:t> oblačnost vytvořená z kondenzačních sledů při specifických meteorologických podmínkách </a:t>
            </a:r>
            <a:endParaRPr lang="cs-CZ" altLang="cs-CZ" sz="1200"/>
          </a:p>
        </p:txBody>
      </p:sp>
      <p:sp>
        <p:nvSpPr>
          <p:cNvPr id="281605" name="Text Box 5"/>
          <p:cNvSpPr txBox="1">
            <a:spLocks noChangeArrowheads="1"/>
          </p:cNvSpPr>
          <p:nvPr/>
        </p:nvSpPr>
        <p:spPr bwMode="auto">
          <a:xfrm>
            <a:off x="209550" y="788055"/>
            <a:ext cx="82391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altLang="cs-CZ" sz="2800">
                <a:latin typeface="Arial" panose="020B0604020202020204" pitchFamily="34" charset="0"/>
                <a:cs typeface="Arial" panose="020B0604020202020204" pitchFamily="34" charset="0"/>
              </a:rPr>
              <a:t>Působení emisí </a:t>
            </a: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9" name="Obrázek 8"/>
          <p:cNvPicPr/>
          <p:nvPr/>
        </p:nvPicPr>
        <p:blipFill>
          <a:blip r:embed="rId2"/>
          <a:stretch>
            <a:fillRect/>
          </a:stretch>
        </p:blipFill>
        <p:spPr>
          <a:xfrm>
            <a:off x="647700" y="2083491"/>
            <a:ext cx="7381178" cy="4373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8580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60326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Produkované emise </a:t>
            </a:r>
          </a:p>
        </p:txBody>
      </p:sp>
      <p:sp>
        <p:nvSpPr>
          <p:cNvPr id="281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9550" y="1228763"/>
            <a:ext cx="8791231" cy="5137150"/>
          </a:xfrm>
        </p:spPr>
        <p:txBody>
          <a:bodyPr/>
          <a:lstStyle/>
          <a:p>
            <a:endParaRPr lang="cs-CZ" altLang="cs-CZ" sz="2000"/>
          </a:p>
          <a:p>
            <a:r>
              <a:rPr lang="cs-CZ" altLang="cs-CZ" sz="2000"/>
              <a:t>Časová osa zavádění regulačních omezení na produkované emise a hluk leteckými motory. </a:t>
            </a:r>
          </a:p>
          <a:p>
            <a:endParaRPr lang="cs-CZ" altLang="cs-CZ" sz="2000"/>
          </a:p>
          <a:p>
            <a:endParaRPr lang="cs-CZ" altLang="cs-CZ" sz="2000"/>
          </a:p>
          <a:p>
            <a:endParaRPr lang="cs-CZ" altLang="cs-CZ" sz="2000"/>
          </a:p>
          <a:p>
            <a:endParaRPr lang="cs-CZ" altLang="cs-CZ" sz="2000"/>
          </a:p>
          <a:p>
            <a:endParaRPr lang="cs-CZ" altLang="cs-CZ" sz="2000"/>
          </a:p>
          <a:p>
            <a:pPr marL="0" indent="0">
              <a:buNone/>
            </a:pPr>
            <a:endParaRPr lang="cs-CZ" altLang="cs-CZ" sz="2000"/>
          </a:p>
          <a:p>
            <a:r>
              <a:rPr lang="cs-CZ" sz="2000"/>
              <a:t>V roce 2016 stanovila ICAO emisní normy také pro produkci  CO</a:t>
            </a:r>
            <a:r>
              <a:rPr lang="cs-CZ" sz="2000" baseline="-25000"/>
              <a:t>2</a:t>
            </a:r>
            <a:r>
              <a:rPr lang="cs-CZ" sz="2000"/>
              <a:t>, která byla zavedena normou CAEP/10. Norma se vztahuje i na již vyráběná a letadla, která již obdržela certifikaci – jde o tzv. CO2 index.</a:t>
            </a:r>
          </a:p>
          <a:p>
            <a:r>
              <a:rPr lang="cs-CZ" altLang="cs-CZ" sz="2000"/>
              <a:t>Hodnota indexu se bude postupně zpřísňovat.  </a:t>
            </a:r>
            <a:endParaRPr lang="cs-CZ" altLang="cs-CZ" sz="1000"/>
          </a:p>
        </p:txBody>
      </p:sp>
      <p:sp>
        <p:nvSpPr>
          <p:cNvPr id="281605" name="Text Box 5"/>
          <p:cNvSpPr txBox="1">
            <a:spLocks noChangeArrowheads="1"/>
          </p:cNvSpPr>
          <p:nvPr/>
        </p:nvSpPr>
        <p:spPr bwMode="auto">
          <a:xfrm>
            <a:off x="209550" y="788055"/>
            <a:ext cx="82391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altLang="cs-CZ" sz="2800">
                <a:latin typeface="Arial" panose="020B0604020202020204" pitchFamily="34" charset="0"/>
                <a:cs typeface="Arial" panose="020B0604020202020204" pitchFamily="34" charset="0"/>
              </a:rPr>
              <a:t>Omezení emisí leteckých motorů normami </a:t>
            </a: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7" name="Obrázek 6"/>
          <p:cNvPicPr/>
          <p:nvPr/>
        </p:nvPicPr>
        <p:blipFill>
          <a:blip r:embed="rId2"/>
          <a:stretch>
            <a:fillRect/>
          </a:stretch>
        </p:blipFill>
        <p:spPr>
          <a:xfrm>
            <a:off x="549151" y="2362362"/>
            <a:ext cx="8297994" cy="1930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9763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352425" y="3467100"/>
            <a:ext cx="7115175" cy="20955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cs-CZ" altLang="cs-CZ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787365" y="2398259"/>
            <a:ext cx="7203799" cy="4572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cs-CZ" altLang="cs-CZ" sz="3200">
                <a:latin typeface="Arial" panose="020B0604020202020204" pitchFamily="34" charset="0"/>
              </a:rPr>
              <a:t>Environmentální požadavky na letecké motory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769" y="3872593"/>
            <a:ext cx="3989258" cy="2660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6496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60326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Produkované emise </a:t>
            </a:r>
          </a:p>
        </p:txBody>
      </p:sp>
      <p:sp>
        <p:nvSpPr>
          <p:cNvPr id="281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9550" y="1228763"/>
            <a:ext cx="8791231" cy="5137150"/>
          </a:xfrm>
        </p:spPr>
        <p:txBody>
          <a:bodyPr/>
          <a:lstStyle/>
          <a:p>
            <a:r>
              <a:rPr lang="cs-CZ" sz="2000"/>
              <a:t>Stanovení CO2 indexu: </a:t>
            </a:r>
            <a:endParaRPr lang="cs-CZ" altLang="cs-CZ" sz="2000"/>
          </a:p>
          <a:p>
            <a:endParaRPr lang="cs-CZ" altLang="cs-CZ" sz="2000"/>
          </a:p>
          <a:p>
            <a:pPr marL="0" indent="0">
              <a:buNone/>
            </a:pPr>
            <a:endParaRPr lang="cs-CZ" altLang="cs-CZ" sz="2000"/>
          </a:p>
          <a:p>
            <a:pPr marL="0" indent="0">
              <a:buNone/>
            </a:pPr>
            <a:endParaRPr lang="cs-CZ" altLang="cs-CZ" sz="2000"/>
          </a:p>
          <a:p>
            <a:pPr marL="0" indent="0">
              <a:buNone/>
            </a:pPr>
            <a:endParaRPr lang="cs-CZ" altLang="cs-CZ" sz="2000"/>
          </a:p>
          <a:p>
            <a:r>
              <a:rPr lang="cs-CZ" sz="1800"/>
              <a:t>Kde: RGF je  bezrozměrný Referenční geometrický faktor, který se stanoví pro letadlo s jednou palubou jako plocha povrchu (vyjádřená v m</a:t>
            </a:r>
            <a:r>
              <a:rPr lang="cs-CZ" sz="1800" baseline="30000"/>
              <a:t>2</a:t>
            </a:r>
            <a:r>
              <a:rPr lang="cs-CZ" sz="1800"/>
              <a:t>) ohraničená maximální šířkou vnější linie trupu promítnuté do roviny rovnoběžné s podlahou hlavní paluby mezi předními a zadními přepážkami prostoru pro cestující s výjimkou zóny kokpitu a prostoru pro posádku. </a:t>
            </a:r>
          </a:p>
          <a:p>
            <a:r>
              <a:rPr lang="cs-CZ" sz="1800"/>
              <a:t>Hodnota 1/</a:t>
            </a:r>
            <a:r>
              <a:rPr lang="cs-CZ" sz="1800" err="1"/>
              <a:t>SAR</a:t>
            </a:r>
            <a:r>
              <a:rPr lang="cs-CZ" sz="1800" baseline="-25000" err="1"/>
              <a:t>awg</a:t>
            </a:r>
            <a:r>
              <a:rPr lang="cs-CZ" sz="1800"/>
              <a:t> se vyhodnocuje jako průměr z maximálního měrného doletu při optimálních podmínkách pro tři různé celkové hmotnosti GW v (kg), které jsou definovány takto: </a:t>
            </a:r>
            <a:endParaRPr lang="en-US" sz="1800"/>
          </a:p>
          <a:p>
            <a:pPr lvl="1">
              <a:buFont typeface="+mj-lt"/>
              <a:buAutoNum type="arabicParenR"/>
            </a:pPr>
            <a:r>
              <a:rPr lang="cs-CZ" sz="1400"/>
              <a:t>Vysoká celková hmotnost (GW) = 0,92 * MTOW </a:t>
            </a:r>
            <a:endParaRPr lang="en-US" sz="1400"/>
          </a:p>
          <a:p>
            <a:pPr lvl="1">
              <a:buFont typeface="+mj-lt"/>
              <a:buAutoNum type="arabicParenR"/>
            </a:pPr>
            <a:r>
              <a:rPr lang="cs-CZ" sz="1400"/>
              <a:t>Střední GW = Průměr z vysoké a nízké GW </a:t>
            </a:r>
            <a:endParaRPr lang="en-US" sz="1400"/>
          </a:p>
          <a:p>
            <a:pPr lvl="1">
              <a:buFont typeface="+mj-lt"/>
              <a:buAutoNum type="arabicParenR"/>
            </a:pPr>
            <a:r>
              <a:rPr lang="cs-CZ" sz="1400"/>
              <a:t>Nízká GW = 0,45 * MTOW + 0,63 * MTOW 0,924</a:t>
            </a:r>
            <a:endParaRPr lang="en-US" sz="1400"/>
          </a:p>
          <a:p>
            <a:endParaRPr lang="cs-CZ" altLang="cs-CZ" sz="700"/>
          </a:p>
        </p:txBody>
      </p:sp>
      <p:sp>
        <p:nvSpPr>
          <p:cNvPr id="281605" name="Text Box 5"/>
          <p:cNvSpPr txBox="1">
            <a:spLocks noChangeArrowheads="1"/>
          </p:cNvSpPr>
          <p:nvPr/>
        </p:nvSpPr>
        <p:spPr bwMode="auto">
          <a:xfrm>
            <a:off x="180975" y="628673"/>
            <a:ext cx="82391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altLang="cs-CZ" sz="2800">
                <a:latin typeface="Arial" panose="020B0604020202020204" pitchFamily="34" charset="0"/>
                <a:cs typeface="Arial" panose="020B0604020202020204" pitchFamily="34" charset="0"/>
              </a:rPr>
              <a:t>Omezení emisí leteckých motorů normami </a:t>
            </a: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Obdélník 1"/>
              <p:cNvSpPr/>
              <p:nvPr/>
            </p:nvSpPr>
            <p:spPr>
              <a:xfrm>
                <a:off x="2776365" y="1598242"/>
                <a:ext cx="3657600" cy="121450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cs-CZ">
                    <a:ea typeface="Times New Roman" panose="02020603050405020304" pitchFamily="18" charset="0"/>
                  </a:rPr>
                  <a:t> </a:t>
                </a:r>
                <a:endParaRPr lang="en-US">
                  <a:ea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cs-CZ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𝐶𝑂</m:t>
                    </m:r>
                    <m:r>
                      <a:rPr lang="cs-CZ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2 </m:t>
                    </m:r>
                    <m:r>
                      <a:rPr lang="cs-CZ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𝑖𝑛𝑑𝑒𝑥</m:t>
                    </m:r>
                    <m:r>
                      <a:rPr lang="cs-CZ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cs-CZ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𝑆𝐴𝑅</m:t>
                                </m:r>
                              </m:e>
                              <m:sub>
                                <m:r>
                                  <a:rPr lang="cs-CZ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𝑎𝑤𝑔</m:t>
                                </m:r>
                              </m:sub>
                            </m:sSub>
                          </m:den>
                        </m:f>
                      </m:num>
                      <m:den>
                        <m:sSup>
                          <m:sSupPr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cs-CZ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𝑅𝐺𝐹</m:t>
                            </m:r>
                          </m:e>
                          <m:sup>
                            <m:r>
                              <a:rPr lang="cs-CZ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0,24</m:t>
                            </m:r>
                          </m:sup>
                        </m:sSup>
                      </m:den>
                    </m:f>
                  </m:oMath>
                </a14:m>
                <a:r>
                  <a:rPr lang="cs-CZ">
                    <a:ea typeface="Times New Roman" panose="02020603050405020304" pitchFamily="18" charset="0"/>
                  </a:rPr>
                  <a:t> </a:t>
                </a:r>
                <a:endParaRPr lang="en-US"/>
              </a:p>
            </p:txBody>
          </p:sp>
        </mc:Choice>
        <mc:Fallback xmlns="">
          <p:sp>
            <p:nvSpPr>
              <p:cNvPr id="2" name="Obdélník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6365" y="1598242"/>
                <a:ext cx="3657600" cy="121450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Obrázek 8"/>
          <p:cNvPicPr/>
          <p:nvPr/>
        </p:nvPicPr>
        <p:blipFill>
          <a:blip r:embed="rId3"/>
          <a:stretch>
            <a:fillRect/>
          </a:stretch>
        </p:blipFill>
        <p:spPr>
          <a:xfrm>
            <a:off x="6766174" y="1123988"/>
            <a:ext cx="2092206" cy="2105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8335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60326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Produkované emise </a:t>
            </a:r>
          </a:p>
        </p:txBody>
      </p:sp>
      <p:sp>
        <p:nvSpPr>
          <p:cNvPr id="281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9550" y="1228763"/>
            <a:ext cx="8791231" cy="5137150"/>
          </a:xfrm>
        </p:spPr>
        <p:txBody>
          <a:bodyPr/>
          <a:lstStyle/>
          <a:p>
            <a:r>
              <a:rPr lang="cs-CZ" sz="2000"/>
              <a:t>Stanovení CO2 indexu: </a:t>
            </a:r>
            <a:endParaRPr lang="cs-CZ" altLang="cs-CZ" sz="2000"/>
          </a:p>
          <a:p>
            <a:endParaRPr lang="cs-CZ" altLang="cs-CZ" sz="2000"/>
          </a:p>
          <a:p>
            <a:endParaRPr lang="cs-CZ" altLang="cs-CZ" sz="700"/>
          </a:p>
        </p:txBody>
      </p:sp>
      <p:sp>
        <p:nvSpPr>
          <p:cNvPr id="281605" name="Text Box 5"/>
          <p:cNvSpPr txBox="1">
            <a:spLocks noChangeArrowheads="1"/>
          </p:cNvSpPr>
          <p:nvPr/>
        </p:nvSpPr>
        <p:spPr bwMode="auto">
          <a:xfrm>
            <a:off x="180975" y="628673"/>
            <a:ext cx="82391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altLang="cs-CZ" sz="2800">
                <a:latin typeface="Arial" panose="020B0604020202020204" pitchFamily="34" charset="0"/>
                <a:cs typeface="Arial" panose="020B0604020202020204" pitchFamily="34" charset="0"/>
              </a:rPr>
              <a:t>Omezení emisí normami </a:t>
            </a: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10" name="Obrázek 9"/>
          <p:cNvPicPr/>
          <p:nvPr/>
        </p:nvPicPr>
        <p:blipFill>
          <a:blip r:embed="rId2"/>
          <a:stretch>
            <a:fillRect/>
          </a:stretch>
        </p:blipFill>
        <p:spPr>
          <a:xfrm>
            <a:off x="180975" y="1584866"/>
            <a:ext cx="7808177" cy="5128167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4954747" y="673303"/>
            <a:ext cx="404603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/>
              <a:t>Airbus A330-900neo se stalo prvním zástupcem velkokapacitních letadel, které získalo certifikaci EASA podle normy ICAO pro emise CO</a:t>
            </a:r>
            <a:r>
              <a:rPr lang="cs-CZ" sz="1600" baseline="-25000"/>
              <a:t>2</a:t>
            </a:r>
            <a:r>
              <a:rPr lang="cs-CZ" sz="1600"/>
              <a:t>.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12004578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352425" y="3467100"/>
            <a:ext cx="7115175" cy="20955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cs-CZ" altLang="cs-CZ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806616" y="2619802"/>
            <a:ext cx="7203799" cy="4572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cs-CZ" altLang="cs-CZ" sz="3200">
                <a:latin typeface="Arial" panose="020B0604020202020204" pitchFamily="34" charset="0"/>
              </a:rPr>
              <a:t>Energetická efektivita letadel.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4755" y="4073551"/>
            <a:ext cx="3846286" cy="2163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3519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60326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Energetická efektivita letadel</a:t>
            </a:r>
          </a:p>
        </p:txBody>
      </p:sp>
      <p:sp>
        <p:nvSpPr>
          <p:cNvPr id="281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7700" y="1416050"/>
            <a:ext cx="8105775" cy="5137150"/>
          </a:xfrm>
        </p:spPr>
        <p:txBody>
          <a:bodyPr/>
          <a:lstStyle/>
          <a:p>
            <a:r>
              <a:rPr lang="cs-CZ" sz="2400"/>
              <a:t>pro posuzování palivové efektivity letadel zaveden index energetické náročnosti (EI), který vyjadřuje spotřebu energie na dostupný sedadlo-kilometr. </a:t>
            </a:r>
            <a:endParaRPr lang="en-US" sz="2400"/>
          </a:p>
          <a:p>
            <a:pPr marL="0" indent="0">
              <a:buNone/>
            </a:pPr>
            <a:endParaRPr lang="cs-CZ" altLang="cs-CZ" sz="2800"/>
          </a:p>
        </p:txBody>
      </p:sp>
      <p:sp>
        <p:nvSpPr>
          <p:cNvPr id="281605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altLang="cs-CZ" sz="3200">
                <a:latin typeface="Arial" panose="020B0604020202020204" pitchFamily="34" charset="0"/>
                <a:cs typeface="Arial" panose="020B0604020202020204" pitchFamily="34" charset="0"/>
              </a:rPr>
              <a:t>Způsob posouzení  </a:t>
            </a: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Obdélník 1"/>
              <p:cNvSpPr/>
              <p:nvPr/>
            </p:nvSpPr>
            <p:spPr>
              <a:xfrm>
                <a:off x="551172" y="2596180"/>
                <a:ext cx="8298830" cy="95333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cs-CZ" sz="1800">
                    <a:ea typeface="Times New Roman" panose="02020603050405020304" pitchFamily="18" charset="0"/>
                  </a:rPr>
                  <a:t> </a:t>
                </a:r>
                <a:endParaRPr lang="en-US" sz="2800">
                  <a:ea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cs-CZ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𝐸𝐼</m:t>
                    </m:r>
                    <m:r>
                      <a:rPr lang="cs-CZ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𝑠𝑝𝑜𝑡</m:t>
                        </m:r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ř</m:t>
                        </m:r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𝑒𝑏𝑜𝑣𝑎𝑛</m:t>
                        </m:r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é </m:t>
                        </m:r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𝑝𝑎𝑙𝑖𝑣𝑜</m:t>
                        </m:r>
                      </m:num>
                      <m:den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𝑢𝑙𝑒𝑡</m:t>
                        </m:r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ě</m:t>
                        </m:r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á </m:t>
                        </m:r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𝑣𝑧𝑑</m:t>
                        </m:r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á</m:t>
                        </m:r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𝑙𝑒𝑛𝑜𝑠𝑡</m:t>
                        </m:r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 </m:t>
                        </m:r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𝑝𝑜</m:t>
                        </m:r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č</m:t>
                        </m:r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𝑒𝑡</m:t>
                        </m:r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𝑐𝑒𝑠𝑡𝑢𝑗</m:t>
                        </m:r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í</m:t>
                        </m:r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𝑐</m:t>
                        </m:r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í</m:t>
                        </m:r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𝑐h</m:t>
                        </m:r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  <m:r>
                      <a:rPr lang="cs-CZ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𝑀𝐽</m:t>
                            </m:r>
                          </m:num>
                          <m:den>
                            <m:r>
                              <a:rPr lang="cs-CZ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𝑅𝑃𝐾</m:t>
                            </m:r>
                          </m:den>
                        </m:f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𝑙𝑖𝑡𝑟</m:t>
                            </m:r>
                          </m:num>
                          <m:den>
                            <m:r>
                              <a:rPr lang="cs-CZ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𝑐𝑒𝑠𝑡𝑢𝑗𝑖𝑐</m:t>
                            </m:r>
                            <m:r>
                              <a:rPr lang="cs-CZ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í ∗ 100 </m:t>
                            </m:r>
                            <m:r>
                              <a:rPr lang="cs-CZ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𝑘𝑚</m:t>
                            </m:r>
                          </m:den>
                        </m:f>
                      </m:e>
                    </m:d>
                  </m:oMath>
                </a14:m>
                <a:r>
                  <a:rPr lang="cs-CZ">
                    <a:ea typeface="Times New Roman" panose="02020603050405020304" pitchFamily="18" charset="0"/>
                  </a:rPr>
                  <a:t> </a:t>
                </a:r>
                <a:endParaRPr lang="en-US"/>
              </a:p>
            </p:txBody>
          </p:sp>
        </mc:Choice>
        <mc:Fallback xmlns="">
          <p:sp>
            <p:nvSpPr>
              <p:cNvPr id="2" name="Obdélník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172" y="2596180"/>
                <a:ext cx="8298830" cy="95333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Obráze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4120" y="3549518"/>
            <a:ext cx="5779679" cy="3080146"/>
          </a:xfrm>
          <a:prstGeom prst="rect">
            <a:avLst/>
          </a:prstGeom>
        </p:spPr>
      </p:pic>
      <p:sp>
        <p:nvSpPr>
          <p:cNvPr id="4" name="TextovéPole 3"/>
          <p:cNvSpPr txBox="1"/>
          <p:nvPr/>
        </p:nvSpPr>
        <p:spPr>
          <a:xfrm rot="16200000">
            <a:off x="771925" y="4731739"/>
            <a:ext cx="18327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/>
              <a:t>1itr/100km * Pax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11214616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60326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Energetická efektivita letadel</a:t>
            </a:r>
          </a:p>
        </p:txBody>
      </p:sp>
      <p:sp>
        <p:nvSpPr>
          <p:cNvPr id="281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0075" y="1206787"/>
            <a:ext cx="8105775" cy="5137150"/>
          </a:xfrm>
        </p:spPr>
        <p:txBody>
          <a:bodyPr/>
          <a:lstStyle/>
          <a:p>
            <a:r>
              <a:rPr lang="cs-CZ"/>
              <a:t>Objemy osobní letecké dopravy rostou téměř 4x rychleji než se daří snižovat  palivová účinnost letadel. </a:t>
            </a:r>
          </a:p>
          <a:p>
            <a:r>
              <a:rPr lang="cs-CZ"/>
              <a:t>Jsou nezbytná opatření pro zvýšení efektivity.</a:t>
            </a:r>
          </a:p>
          <a:p>
            <a:r>
              <a:rPr lang="cs-CZ"/>
              <a:t>Na snižování spotřeby letadel se z 80% podílí pohonné jednotky a to: </a:t>
            </a:r>
          </a:p>
          <a:p>
            <a:pPr lvl="1"/>
            <a:r>
              <a:rPr lang="cs-CZ"/>
              <a:t>zvýšením obtokového poměru </a:t>
            </a:r>
          </a:p>
          <a:p>
            <a:pPr lvl="1"/>
            <a:r>
              <a:rPr lang="cs-CZ"/>
              <a:t>zlepšením termodynamické účinnosti </a:t>
            </a:r>
          </a:p>
          <a:p>
            <a:r>
              <a:rPr lang="cs-CZ"/>
              <a:t>Oba způsoby mají fyzikální limity – je třeba hledat bezemisní možnosti pohonu.</a:t>
            </a:r>
            <a:endParaRPr lang="en-US"/>
          </a:p>
          <a:p>
            <a:endParaRPr lang="en-US" sz="2400"/>
          </a:p>
          <a:p>
            <a:pPr marL="0" indent="0">
              <a:buNone/>
            </a:pPr>
            <a:endParaRPr lang="cs-CZ" altLang="cs-CZ" sz="2800"/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28675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352425" y="3467100"/>
            <a:ext cx="7115175" cy="20955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cs-CZ" altLang="cs-CZ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806616" y="2619802"/>
            <a:ext cx="7203799" cy="4572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cs-CZ" altLang="cs-CZ" sz="3200">
                <a:latin typeface="Arial" panose="020B0604020202020204" pitchFamily="34" charset="0"/>
              </a:rPr>
              <a:t>Elektrické pohonné jednotky.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4755" y="4073551"/>
            <a:ext cx="3846286" cy="2163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1157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60326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Elektrické pohonné jednotky</a:t>
            </a:r>
          </a:p>
        </p:txBody>
      </p:sp>
      <p:sp>
        <p:nvSpPr>
          <p:cNvPr id="281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9944" y="813885"/>
            <a:ext cx="8373056" cy="5137150"/>
          </a:xfrm>
        </p:spPr>
        <p:txBody>
          <a:bodyPr/>
          <a:lstStyle/>
          <a:p>
            <a:r>
              <a:rPr lang="cs-CZ"/>
              <a:t>Elektrický pohon není revoluční technologie. </a:t>
            </a:r>
          </a:p>
          <a:p>
            <a:r>
              <a:rPr lang="cs-CZ"/>
              <a:t>Letadla vyžadují nízkou hmotnost, komponenty elektropohonu-  zejména akumulátory jsou příliš těžké.</a:t>
            </a:r>
          </a:p>
          <a:p>
            <a:r>
              <a:rPr lang="cs-CZ"/>
              <a:t>Pokrok v oblasti akumulátorů umožnuje realizaci použitelného pohonu u nejlehčích letadel.</a:t>
            </a:r>
          </a:p>
          <a:p>
            <a:r>
              <a:rPr lang="cs-CZ"/>
              <a:t>Stále existuje řada omezení. </a:t>
            </a:r>
            <a:endParaRPr lang="cs-CZ" altLang="cs-CZ" sz="2000"/>
          </a:p>
          <a:p>
            <a:r>
              <a:rPr lang="cs-CZ" altLang="cs-CZ" b="1">
                <a:solidFill>
                  <a:srgbClr val="00B050"/>
                </a:solidFill>
              </a:rPr>
              <a:t>Výhodou je vysoká účinnost konverze energie a možnost její produkce udržitelným způsobem </a:t>
            </a:r>
          </a:p>
        </p:txBody>
      </p:sp>
      <p:sp>
        <p:nvSpPr>
          <p:cNvPr id="281604" name="Text Box 4"/>
          <p:cNvSpPr txBox="1">
            <a:spLocks noChangeArrowheads="1"/>
          </p:cNvSpPr>
          <p:nvPr/>
        </p:nvSpPr>
        <p:spPr bwMode="auto">
          <a:xfrm>
            <a:off x="457200" y="1295400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cs-CZ" altLang="cs-CZ"/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907303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60326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Elektrické pohonné jednotky</a:t>
            </a:r>
          </a:p>
        </p:txBody>
      </p:sp>
      <p:sp>
        <p:nvSpPr>
          <p:cNvPr id="281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1012" y="970002"/>
            <a:ext cx="8105775" cy="5137150"/>
          </a:xfrm>
        </p:spPr>
        <p:txBody>
          <a:bodyPr/>
          <a:lstStyle/>
          <a:p>
            <a:r>
              <a:rPr lang="cs-CZ"/>
              <a:t>Porovnání různých systémů pohonu. </a:t>
            </a:r>
          </a:p>
          <a:p>
            <a:r>
              <a:rPr lang="cs-CZ"/>
              <a:t>Letadla vyžadují nízkou hmotnost, komponenty elektropohonu, zejména akumulátory jsou těžké.</a:t>
            </a:r>
          </a:p>
          <a:p>
            <a:r>
              <a:rPr lang="cs-CZ"/>
              <a:t>Pokrok v oblasti akumulátorů umožnuje realizaci použitelného pohonu</a:t>
            </a:r>
          </a:p>
          <a:p>
            <a:r>
              <a:rPr lang="cs-CZ"/>
              <a:t>Stále existuje řada omezení. </a:t>
            </a:r>
            <a:endParaRPr lang="cs-CZ" altLang="cs-CZ" sz="3600"/>
          </a:p>
        </p:txBody>
      </p:sp>
      <p:sp>
        <p:nvSpPr>
          <p:cNvPr id="281604" name="Text Box 4"/>
          <p:cNvSpPr txBox="1">
            <a:spLocks noChangeArrowheads="1"/>
          </p:cNvSpPr>
          <p:nvPr/>
        </p:nvSpPr>
        <p:spPr bwMode="auto">
          <a:xfrm>
            <a:off x="457200" y="1295400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cs-CZ" altLang="cs-CZ"/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571313"/>
            <a:ext cx="8085947" cy="5108375"/>
          </a:xfrm>
          <a:prstGeom prst="rect">
            <a:avLst/>
          </a:prstGeom>
        </p:spPr>
      </p:pic>
      <p:sp>
        <p:nvSpPr>
          <p:cNvPr id="3" name="Zaoblený obdélník 2"/>
          <p:cNvSpPr/>
          <p:nvPr/>
        </p:nvSpPr>
        <p:spPr>
          <a:xfrm>
            <a:off x="4533901" y="1571313"/>
            <a:ext cx="1699632" cy="510837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75191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60326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Elektrické pohonné jednotky</a:t>
            </a:r>
          </a:p>
        </p:txBody>
      </p:sp>
      <p:sp>
        <p:nvSpPr>
          <p:cNvPr id="281604" name="Text Box 4"/>
          <p:cNvSpPr txBox="1">
            <a:spLocks noChangeArrowheads="1"/>
          </p:cNvSpPr>
          <p:nvPr/>
        </p:nvSpPr>
        <p:spPr bwMode="auto">
          <a:xfrm>
            <a:off x="457200" y="1295400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cs-CZ" altLang="cs-CZ"/>
          </a:p>
        </p:txBody>
      </p:sp>
      <p:sp>
        <p:nvSpPr>
          <p:cNvPr id="281605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sz="2000"/>
              <a:t>Komponenty elektrického pohonného systému </a:t>
            </a:r>
            <a:endParaRPr lang="cs-CZ" altLang="cs-CZ" sz="2000"/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57200" y="5158100"/>
            <a:ext cx="7962900" cy="1376515"/>
          </a:xfrm>
        </p:spPr>
        <p:txBody>
          <a:bodyPr/>
          <a:lstStyle/>
          <a:p>
            <a:r>
              <a:rPr lang="cs-CZ" sz="2000"/>
              <a:t>Principiálně se elektrický pohonný systém se skládá z elektromotoru, který pohání </a:t>
            </a:r>
            <a:r>
              <a:rPr lang="cs-CZ" sz="2000" err="1"/>
              <a:t>propulzor</a:t>
            </a:r>
            <a:r>
              <a:rPr lang="cs-CZ" sz="2000"/>
              <a:t> (vrtule, dmychadlo), měničů napětí řídící výkon motoru a zdroje energie. </a:t>
            </a:r>
          </a:p>
          <a:p>
            <a:r>
              <a:rPr lang="cs-CZ" sz="2000"/>
              <a:t>Zdrojem energie může být  </a:t>
            </a:r>
            <a:r>
              <a:rPr lang="cs-CZ" sz="2000" b="1"/>
              <a:t>sada baterií</a:t>
            </a:r>
            <a:r>
              <a:rPr lang="cs-CZ" sz="2000"/>
              <a:t> nebo </a:t>
            </a:r>
            <a:r>
              <a:rPr lang="cs-CZ" sz="2000" b="1"/>
              <a:t>palivový článek. </a:t>
            </a:r>
            <a:endParaRPr lang="en-US" sz="2000" b="1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314510"/>
            <a:ext cx="8055466" cy="3762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773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60326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Elektrické pohonné jednotky</a:t>
            </a:r>
          </a:p>
        </p:txBody>
      </p:sp>
      <p:sp>
        <p:nvSpPr>
          <p:cNvPr id="281604" name="Text Box 4"/>
          <p:cNvSpPr txBox="1">
            <a:spLocks noChangeArrowheads="1"/>
          </p:cNvSpPr>
          <p:nvPr/>
        </p:nvSpPr>
        <p:spPr bwMode="auto">
          <a:xfrm>
            <a:off x="457200" y="1295400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cs-CZ" altLang="cs-CZ"/>
          </a:p>
        </p:txBody>
      </p:sp>
      <p:sp>
        <p:nvSpPr>
          <p:cNvPr id="281605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sz="2000" err="1"/>
              <a:t>Velis</a:t>
            </a:r>
            <a:r>
              <a:rPr lang="cs-CZ" sz="2000"/>
              <a:t> </a:t>
            </a:r>
            <a:r>
              <a:rPr lang="cs-CZ" sz="2000" err="1"/>
              <a:t>Electro</a:t>
            </a:r>
            <a:r>
              <a:rPr lang="cs-CZ" sz="2000"/>
              <a:t> je první elektricky poháněné ultralehké letadlo, které získalo certifikaci EASA. Jeho letová výdrž je přibližně 50 minut.</a:t>
            </a:r>
            <a:endParaRPr lang="cs-CZ" altLang="cs-CZ" sz="2000"/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99" y="1863799"/>
            <a:ext cx="7493585" cy="4902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029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101601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Environmentální požadavky </a:t>
            </a:r>
          </a:p>
        </p:txBody>
      </p:sp>
      <p:sp>
        <p:nvSpPr>
          <p:cNvPr id="267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7225" y="1524000"/>
            <a:ext cx="8105775" cy="4823481"/>
          </a:xfrm>
        </p:spPr>
        <p:txBody>
          <a:bodyPr/>
          <a:lstStyle/>
          <a:p>
            <a:r>
              <a:rPr lang="cs-CZ" sz="2400"/>
              <a:t>reprezentuje  model rozvoje, který dokáže uspokojit potřeby současnosti, aniž by ohrozil schopnost budoucích generací uspokojovat své vlastní. Jedná se o holistický přístup, který zohledňuje sociální, environmentální a ekonomické dopady akcí a rozhodnutí přijatých dnes. </a:t>
            </a:r>
            <a:endParaRPr lang="cs-CZ" altLang="cs-CZ" sz="2400"/>
          </a:p>
        </p:txBody>
      </p:sp>
      <p:sp>
        <p:nvSpPr>
          <p:cNvPr id="267268" name="Text Box 4"/>
          <p:cNvSpPr txBox="1">
            <a:spLocks noChangeArrowheads="1"/>
          </p:cNvSpPr>
          <p:nvPr/>
        </p:nvSpPr>
        <p:spPr bwMode="auto">
          <a:xfrm>
            <a:off x="457200" y="1295400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cs-CZ" altLang="cs-CZ"/>
          </a:p>
        </p:txBody>
      </p:sp>
      <p:sp>
        <p:nvSpPr>
          <p:cNvPr id="267269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altLang="cs-CZ" sz="2800" b="1"/>
              <a:t>Udržitelnost </a:t>
            </a: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30" y="3343652"/>
            <a:ext cx="4788170" cy="3226157"/>
          </a:xfrm>
          <a:prstGeom prst="rect">
            <a:avLst/>
          </a:prstGeom>
        </p:spPr>
      </p:pic>
      <p:sp>
        <p:nvSpPr>
          <p:cNvPr id="4" name="Bublinový popisek se šipkou doleva 3"/>
          <p:cNvSpPr/>
          <p:nvPr/>
        </p:nvSpPr>
        <p:spPr>
          <a:xfrm>
            <a:off x="3858322" y="3205335"/>
            <a:ext cx="4533203" cy="1366355"/>
          </a:xfrm>
          <a:prstGeom prst="lef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b="1">
              <a:solidFill>
                <a:schemeClr val="tx1"/>
              </a:solidFill>
            </a:endParaRPr>
          </a:p>
          <a:p>
            <a:pPr algn="ctr"/>
            <a:r>
              <a:rPr lang="cs-CZ" b="1">
                <a:solidFill>
                  <a:schemeClr val="tx1"/>
                </a:solidFill>
              </a:rPr>
              <a:t>Společnost</a:t>
            </a:r>
          </a:p>
          <a:p>
            <a:pPr algn="ctr"/>
            <a:r>
              <a:rPr lang="cs-CZ" sz="1400">
                <a:solidFill>
                  <a:schemeClr val="tx1"/>
                </a:solidFill>
              </a:rPr>
              <a:t>lidská práva </a:t>
            </a:r>
            <a:endParaRPr lang="en-US" sz="1400">
              <a:solidFill>
                <a:schemeClr val="tx1"/>
              </a:solidFill>
            </a:endParaRPr>
          </a:p>
          <a:p>
            <a:pPr algn="ctr"/>
            <a:r>
              <a:rPr lang="cs-CZ" sz="1400">
                <a:solidFill>
                  <a:schemeClr val="tx1"/>
                </a:solidFill>
              </a:rPr>
              <a:t>demokracie </a:t>
            </a:r>
            <a:endParaRPr lang="en-US" sz="1400">
              <a:solidFill>
                <a:schemeClr val="tx1"/>
              </a:solidFill>
            </a:endParaRPr>
          </a:p>
          <a:p>
            <a:pPr algn="ctr"/>
            <a:r>
              <a:rPr lang="cs-CZ" sz="1400">
                <a:solidFill>
                  <a:schemeClr val="tx1"/>
                </a:solidFill>
              </a:rPr>
              <a:t>rovné příležitosti </a:t>
            </a:r>
            <a:endParaRPr lang="en-US" sz="1400">
              <a:solidFill>
                <a:schemeClr val="tx1"/>
              </a:solidFill>
            </a:endParaRPr>
          </a:p>
          <a:p>
            <a:pPr algn="ctr"/>
            <a:r>
              <a:rPr lang="cs-CZ" sz="1400">
                <a:solidFill>
                  <a:schemeClr val="tx1"/>
                </a:solidFill>
              </a:rPr>
              <a:t>infrastruktura</a:t>
            </a:r>
            <a:endParaRPr lang="en-US" sz="1400">
              <a:solidFill>
                <a:schemeClr val="tx1"/>
              </a:solidFill>
            </a:endParaRPr>
          </a:p>
          <a:p>
            <a:pPr algn="ctr"/>
            <a:r>
              <a:rPr lang="cs-CZ"/>
              <a:t> </a:t>
            </a:r>
            <a:endParaRPr lang="en-US"/>
          </a:p>
        </p:txBody>
      </p:sp>
      <p:sp>
        <p:nvSpPr>
          <p:cNvPr id="10" name="Bublinový popisek se šipkou doleva 9"/>
          <p:cNvSpPr/>
          <p:nvPr/>
        </p:nvSpPr>
        <p:spPr>
          <a:xfrm>
            <a:off x="4586287" y="4614879"/>
            <a:ext cx="3825798" cy="1140564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7809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b="1">
                <a:solidFill>
                  <a:srgbClr val="FF0000"/>
                </a:solidFill>
              </a:rPr>
              <a:t>Ekonomika </a:t>
            </a:r>
            <a:endParaRPr lang="en-US" sz="2000" b="1">
              <a:solidFill>
                <a:srgbClr val="FF0000"/>
              </a:solidFill>
            </a:endParaRPr>
          </a:p>
          <a:p>
            <a:pPr algn="ctr"/>
            <a:r>
              <a:rPr lang="cs-CZ" sz="1600">
                <a:solidFill>
                  <a:schemeClr val="tx1"/>
                </a:solidFill>
              </a:rPr>
              <a:t>zisk, tržby, náklady </a:t>
            </a:r>
            <a:endParaRPr lang="en-US" sz="1600">
              <a:solidFill>
                <a:schemeClr val="tx1"/>
              </a:solidFill>
            </a:endParaRPr>
          </a:p>
          <a:p>
            <a:pPr algn="ctr"/>
            <a:r>
              <a:rPr lang="cs-CZ" sz="1600">
                <a:solidFill>
                  <a:schemeClr val="tx1"/>
                </a:solidFill>
              </a:rPr>
              <a:t>hodnota pro akcionáře </a:t>
            </a:r>
            <a:endParaRPr lang="en-US" sz="1600">
              <a:solidFill>
                <a:schemeClr val="tx1"/>
              </a:solidFill>
            </a:endParaRPr>
          </a:p>
          <a:p>
            <a:pPr algn="ctr"/>
            <a:r>
              <a:rPr lang="cs-CZ" sz="1400">
                <a:solidFill>
                  <a:schemeClr val="tx1"/>
                </a:solidFill>
              </a:rPr>
              <a:t>tržní podíl</a:t>
            </a:r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11" name="Bublinový popisek se šipkou doleva 10"/>
          <p:cNvSpPr/>
          <p:nvPr/>
        </p:nvSpPr>
        <p:spPr>
          <a:xfrm>
            <a:off x="2553629" y="5798633"/>
            <a:ext cx="5837895" cy="1045599"/>
          </a:xfrm>
          <a:prstGeom prst="leftArrowCallout">
            <a:avLst>
              <a:gd name="adj1" fmla="val 22867"/>
              <a:gd name="adj2" fmla="val 25000"/>
              <a:gd name="adj3" fmla="val 25000"/>
              <a:gd name="adj4" fmla="val 605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b="1">
                <a:solidFill>
                  <a:schemeClr val="accent2">
                    <a:lumMod val="50000"/>
                  </a:schemeClr>
                </a:solidFill>
              </a:rPr>
              <a:t>Životní prostředí</a:t>
            </a:r>
            <a:r>
              <a:rPr lang="cs-CZ" sz="200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en-US" sz="200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cs-CZ" sz="1600">
                <a:solidFill>
                  <a:schemeClr val="tx1"/>
                </a:solidFill>
              </a:rPr>
              <a:t>zdroje a </a:t>
            </a:r>
            <a:endParaRPr lang="en-US" sz="1600">
              <a:solidFill>
                <a:schemeClr val="tx1"/>
              </a:solidFill>
            </a:endParaRPr>
          </a:p>
          <a:p>
            <a:pPr algn="ctr"/>
            <a:r>
              <a:rPr lang="cs-CZ" sz="1600">
                <a:solidFill>
                  <a:schemeClr val="tx1"/>
                </a:solidFill>
              </a:rPr>
              <a:t>znečištění</a:t>
            </a:r>
            <a:endParaRPr lang="en-US" sz="1600">
              <a:solidFill>
                <a:schemeClr val="tx1"/>
              </a:solidFill>
            </a:endParaRPr>
          </a:p>
          <a:p>
            <a:pPr algn="ctr"/>
            <a:r>
              <a:rPr lang="cs-CZ" sz="1600">
                <a:solidFill>
                  <a:schemeClr val="tx1"/>
                </a:solidFill>
              </a:rPr>
              <a:t> biodiverzita</a:t>
            </a:r>
            <a:endParaRPr lang="en-US" sz="160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60326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Elektrické pohonné jednotky</a:t>
            </a:r>
          </a:p>
        </p:txBody>
      </p:sp>
      <p:sp>
        <p:nvSpPr>
          <p:cNvPr id="281604" name="Text Box 4"/>
          <p:cNvSpPr txBox="1">
            <a:spLocks noChangeArrowheads="1"/>
          </p:cNvSpPr>
          <p:nvPr/>
        </p:nvSpPr>
        <p:spPr bwMode="auto">
          <a:xfrm>
            <a:off x="457200" y="1295400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cs-CZ" altLang="cs-CZ"/>
          </a:p>
        </p:txBody>
      </p:sp>
      <p:sp>
        <p:nvSpPr>
          <p:cNvPr id="281605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b="1">
                <a:latin typeface="Arial" panose="020B0604020202020204" pitchFamily="34" charset="0"/>
                <a:cs typeface="Arial" panose="020B0604020202020204" pitchFamily="34" charset="0"/>
              </a:rPr>
              <a:t>Experimentální letadla </a:t>
            </a:r>
            <a:endParaRPr lang="cs-CZ" altLang="cs-CZ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905" y="1524000"/>
            <a:ext cx="9031095" cy="4648202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1973766" y="5535860"/>
            <a:ext cx="8697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/>
              <a:t>160 km/h</a:t>
            </a:r>
            <a:endParaRPr lang="en-US" sz="1200"/>
          </a:p>
        </p:txBody>
      </p:sp>
      <p:sp>
        <p:nvSpPr>
          <p:cNvPr id="12" name="TextovéPole 11"/>
          <p:cNvSpPr txBox="1"/>
          <p:nvPr/>
        </p:nvSpPr>
        <p:spPr>
          <a:xfrm>
            <a:off x="1973765" y="5715531"/>
            <a:ext cx="8697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/>
              <a:t>220 km/h</a:t>
            </a:r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84896411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60326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Elektrické pohonné jednotky</a:t>
            </a:r>
          </a:p>
        </p:txBody>
      </p:sp>
      <p:sp>
        <p:nvSpPr>
          <p:cNvPr id="281604" name="Text Box 4"/>
          <p:cNvSpPr txBox="1">
            <a:spLocks noChangeArrowheads="1"/>
          </p:cNvSpPr>
          <p:nvPr/>
        </p:nvSpPr>
        <p:spPr bwMode="auto">
          <a:xfrm>
            <a:off x="457200" y="1295400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cs-CZ" altLang="cs-CZ"/>
          </a:p>
        </p:txBody>
      </p:sp>
      <p:sp>
        <p:nvSpPr>
          <p:cNvPr id="281605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b="1">
                <a:latin typeface="Arial" panose="020B0604020202020204" pitchFamily="34" charset="0"/>
                <a:cs typeface="Arial" panose="020B0604020202020204" pitchFamily="34" charset="0"/>
              </a:rPr>
              <a:t>Experimentální letadla </a:t>
            </a:r>
            <a:endParaRPr lang="cs-CZ" altLang="cs-CZ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187" y="1509712"/>
            <a:ext cx="6905625" cy="3838575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553495" y="5568954"/>
            <a:ext cx="74713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/>
              <a:t>Zatím nejpokročilejší projekt dopravního elektrického letadla 9 cestujících dolet 400 km. Prototyp v roce 2022 provedl jeden let  - 2025 </a:t>
            </a:r>
            <a:r>
              <a:rPr lang="cs-CZ" err="1"/>
              <a:t>startup</a:t>
            </a:r>
            <a:r>
              <a:rPr lang="cs-CZ"/>
              <a:t> má finanční potíže  </a:t>
            </a:r>
            <a:endParaRPr lang="en-US"/>
          </a:p>
        </p:txBody>
      </p:sp>
      <p:sp>
        <p:nvSpPr>
          <p:cNvPr id="9" name="TextovéPole 8"/>
          <p:cNvSpPr txBox="1"/>
          <p:nvPr/>
        </p:nvSpPr>
        <p:spPr>
          <a:xfrm>
            <a:off x="4070195" y="1145232"/>
            <a:ext cx="39546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err="1"/>
              <a:t>Eaviation</a:t>
            </a:r>
            <a:r>
              <a:rPr lang="cs-CZ"/>
              <a:t> Alice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04286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60326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Elektrické pohonné jednotky</a:t>
            </a:r>
          </a:p>
        </p:txBody>
      </p:sp>
      <p:sp>
        <p:nvSpPr>
          <p:cNvPr id="281604" name="Text Box 4"/>
          <p:cNvSpPr txBox="1">
            <a:spLocks noChangeArrowheads="1"/>
          </p:cNvSpPr>
          <p:nvPr/>
        </p:nvSpPr>
        <p:spPr bwMode="auto">
          <a:xfrm>
            <a:off x="457200" y="1295400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cs-CZ" altLang="cs-CZ"/>
          </a:p>
        </p:txBody>
      </p:sp>
      <p:sp>
        <p:nvSpPr>
          <p:cNvPr id="281605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b="1">
                <a:latin typeface="Arial" panose="020B0604020202020204" pitchFamily="34" charset="0"/>
                <a:cs typeface="Arial" panose="020B0604020202020204" pitchFamily="34" charset="0"/>
              </a:rPr>
              <a:t>Střídavé AC a stejnosměrné DC motory </a:t>
            </a:r>
            <a:endParaRPr lang="cs-CZ" altLang="cs-CZ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57200" y="5445760"/>
            <a:ext cx="7962900" cy="1222917"/>
          </a:xfrm>
        </p:spPr>
        <p:txBody>
          <a:bodyPr/>
          <a:lstStyle/>
          <a:p>
            <a:pPr algn="just"/>
            <a:r>
              <a:rPr lang="cs-CZ" sz="2000"/>
              <a:t>Pro pohon letadel jsou nejvhodnější stejnosměrné motory s elektronickou komutací – BLDC. V rotoru se používají permanentní magnety ze vzácných zemin.   </a:t>
            </a:r>
            <a:endParaRPr lang="en-US" sz="2000"/>
          </a:p>
        </p:txBody>
      </p:sp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4137085"/>
              </p:ext>
            </p:extLst>
          </p:nvPr>
        </p:nvGraphicFramePr>
        <p:xfrm>
          <a:off x="466725" y="1397000"/>
          <a:ext cx="8239126" cy="4048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6182">
                  <a:extLst>
                    <a:ext uri="{9D8B030D-6E8A-4147-A177-3AD203B41FA5}">
                      <a16:colId xmlns:a16="http://schemas.microsoft.com/office/drawing/2014/main" val="2324402053"/>
                    </a:ext>
                  </a:extLst>
                </a:gridCol>
                <a:gridCol w="3338489">
                  <a:extLst>
                    <a:ext uri="{9D8B030D-6E8A-4147-A177-3AD203B41FA5}">
                      <a16:colId xmlns:a16="http://schemas.microsoft.com/office/drawing/2014/main" val="1259914073"/>
                    </a:ext>
                  </a:extLst>
                </a:gridCol>
                <a:gridCol w="3674455">
                  <a:extLst>
                    <a:ext uri="{9D8B030D-6E8A-4147-A177-3AD203B41FA5}">
                      <a16:colId xmlns:a16="http://schemas.microsoft.com/office/drawing/2014/main" val="41186722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>
                          <a:solidFill>
                            <a:srgbClr val="002060"/>
                          </a:solidFill>
                        </a:rPr>
                        <a:t>AC motory </a:t>
                      </a:r>
                      <a:endParaRPr lang="en-US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>
                          <a:solidFill>
                            <a:srgbClr val="002060"/>
                          </a:solidFill>
                        </a:rPr>
                        <a:t>DC motory</a:t>
                      </a:r>
                      <a:endParaRPr lang="en-US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4422276"/>
                  </a:ext>
                </a:extLst>
              </a:tr>
              <a:tr h="370840">
                <a:tc rowSpan="4">
                  <a:txBody>
                    <a:bodyPr/>
                    <a:lstStyle/>
                    <a:p>
                      <a:r>
                        <a:rPr lang="cs-CZ"/>
                        <a:t>Výhody 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/>
                        <a:t>Vysoké kroutící</a:t>
                      </a:r>
                      <a:r>
                        <a:rPr lang="cs-CZ" baseline="0"/>
                        <a:t> momenty 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/>
                        <a:t>Méně tepla v rotoru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06101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/>
                        <a:t>Nevyžaduje</a:t>
                      </a:r>
                      <a:r>
                        <a:rPr lang="cs-CZ" baseline="0"/>
                        <a:t> permanentní magnety 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/>
                        <a:t>Široké spektrum využití 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161964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/>
                        <a:t>Regulovatelná</a:t>
                      </a:r>
                      <a:r>
                        <a:rPr lang="cs-CZ" baseline="0"/>
                        <a:t> síla magnetického pole 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/>
                        <a:t>Nesnižuje</a:t>
                      </a:r>
                      <a:r>
                        <a:rPr lang="cs-CZ" baseline="0"/>
                        <a:t> se účinnost konverzí z DC na AC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447213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/>
                        <a:t>Cenově výhodné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/>
                        <a:t>Snadná regulace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9006647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r>
                        <a:rPr lang="cs-CZ"/>
                        <a:t>Nevýhody 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/>
                        <a:t>Náročné řízení otáček změnou frekvence 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/>
                        <a:t>Drahé</a:t>
                      </a:r>
                      <a:r>
                        <a:rPr lang="cs-CZ" baseline="0"/>
                        <a:t> silné permanentní magnety 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84748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/>
                        <a:t>Nutné řešit komutaci, mechanické komutátory</a:t>
                      </a:r>
                      <a:r>
                        <a:rPr lang="cs-CZ" baseline="0"/>
                        <a:t> jsou zdrojem silného rušení 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7634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22144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856731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60326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Elektrické pohonné jednotky</a:t>
            </a:r>
          </a:p>
        </p:txBody>
      </p:sp>
      <p:sp>
        <p:nvSpPr>
          <p:cNvPr id="281604" name="Text Box 4"/>
          <p:cNvSpPr txBox="1">
            <a:spLocks noChangeArrowheads="1"/>
          </p:cNvSpPr>
          <p:nvPr/>
        </p:nvSpPr>
        <p:spPr bwMode="auto">
          <a:xfrm>
            <a:off x="457200" y="1295400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cs-CZ" altLang="cs-CZ"/>
          </a:p>
        </p:txBody>
      </p:sp>
      <p:sp>
        <p:nvSpPr>
          <p:cNvPr id="281605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b="1">
                <a:latin typeface="Arial" panose="020B0604020202020204" pitchFamily="34" charset="0"/>
                <a:cs typeface="Arial" panose="020B0604020202020204" pitchFamily="34" charset="0"/>
              </a:rPr>
              <a:t>BLDC motor a schéma řízení </a:t>
            </a:r>
            <a:endParaRPr lang="cs-CZ" altLang="cs-CZ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57200" y="5445760"/>
            <a:ext cx="7962900" cy="1222917"/>
          </a:xfrm>
        </p:spPr>
        <p:txBody>
          <a:bodyPr/>
          <a:lstStyle/>
          <a:p>
            <a:endParaRPr lang="en-US" sz="200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787" y="1433512"/>
            <a:ext cx="7972425" cy="3990975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909" y="4981950"/>
            <a:ext cx="5095875" cy="1876050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6026" y="5481934"/>
            <a:ext cx="2216305" cy="1015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99100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60326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Elektrické pohonné jednotky</a:t>
            </a:r>
          </a:p>
        </p:txBody>
      </p:sp>
      <p:sp>
        <p:nvSpPr>
          <p:cNvPr id="281604" name="Text Box 4"/>
          <p:cNvSpPr txBox="1">
            <a:spLocks noChangeArrowheads="1"/>
          </p:cNvSpPr>
          <p:nvPr/>
        </p:nvSpPr>
        <p:spPr bwMode="auto">
          <a:xfrm>
            <a:off x="457200" y="1295400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cs-CZ" altLang="cs-CZ"/>
          </a:p>
        </p:txBody>
      </p:sp>
      <p:sp>
        <p:nvSpPr>
          <p:cNvPr id="281605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b="1">
                <a:latin typeface="Arial" panose="020B0604020202020204" pitchFamily="34" charset="0"/>
                <a:cs typeface="Arial" panose="020B0604020202020204" pitchFamily="34" charset="0"/>
              </a:rPr>
              <a:t>Charakteristiky DC elektromotoru</a:t>
            </a:r>
            <a:endParaRPr lang="cs-CZ" altLang="cs-CZ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824868" y="1483112"/>
            <a:ext cx="5118410" cy="5185566"/>
          </a:xfrm>
        </p:spPr>
        <p:txBody>
          <a:bodyPr/>
          <a:lstStyle/>
          <a:p>
            <a:r>
              <a:rPr lang="cs-CZ" sz="2000"/>
              <a:t>• Zvyšování zatížení motoru – větší vrtule s vyšším stoupáním zvýší proud a zahřívání motoru, nemusí se ale zvýšit výkon. </a:t>
            </a:r>
          </a:p>
          <a:p>
            <a:r>
              <a:rPr lang="cs-CZ" sz="2000"/>
              <a:t>• Použitelný výkon, proud a otáčky jsou vymezené oblastí mezi maximálním výkonem a maximální účinností. </a:t>
            </a:r>
          </a:p>
          <a:p>
            <a:r>
              <a:rPr lang="cs-CZ" sz="2000"/>
              <a:t>• Zahřívání motoru může omezit maximální užitečný výkon. </a:t>
            </a:r>
          </a:p>
          <a:p>
            <a:r>
              <a:rPr lang="cs-CZ" sz="2000"/>
              <a:t> • Pokud jsou otáčky v optimální provozní oblasti příliš vysoké, může použití převodovky zvýšit výkon, točivý moment a účinnost, i když účinnost motoru je snížena o účinnost převodovky.</a:t>
            </a:r>
          </a:p>
          <a:p>
            <a:endParaRPr lang="en-US" sz="200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68164"/>
            <a:ext cx="4184184" cy="3140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92418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60326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Elektrické pohonné jednotky</a:t>
            </a:r>
          </a:p>
        </p:txBody>
      </p:sp>
      <p:sp>
        <p:nvSpPr>
          <p:cNvPr id="281604" name="Text Box 4"/>
          <p:cNvSpPr txBox="1">
            <a:spLocks noChangeArrowheads="1"/>
          </p:cNvSpPr>
          <p:nvPr/>
        </p:nvSpPr>
        <p:spPr bwMode="auto">
          <a:xfrm>
            <a:off x="457200" y="1295400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cs-CZ" altLang="cs-CZ"/>
          </a:p>
        </p:txBody>
      </p:sp>
      <p:sp>
        <p:nvSpPr>
          <p:cNvPr id="281605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b="1">
                <a:latin typeface="Arial" panose="020B0604020202020204" pitchFamily="34" charset="0"/>
                <a:cs typeface="Arial" panose="020B0604020202020204" pitchFamily="34" charset="0"/>
              </a:rPr>
              <a:t>Výkonová hustota elektromotorů </a:t>
            </a:r>
            <a:endParaRPr lang="cs-CZ" altLang="cs-CZ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209550" y="5285781"/>
            <a:ext cx="8486078" cy="1628327"/>
          </a:xfrm>
        </p:spPr>
        <p:txBody>
          <a:bodyPr/>
          <a:lstStyle/>
          <a:p>
            <a:r>
              <a:rPr lang="cs-CZ" sz="2000"/>
              <a:t>Porovnání měrná hustoty výkonu současných pístových a turbínových motorů s  elektromotory.</a:t>
            </a:r>
            <a:endParaRPr lang="en-US" sz="200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5978" y="1353866"/>
            <a:ext cx="9575569" cy="3931915"/>
          </a:xfrm>
          <a:prstGeom prst="rect">
            <a:avLst/>
          </a:prstGeom>
        </p:spPr>
      </p:pic>
      <p:sp>
        <p:nvSpPr>
          <p:cNvPr id="5" name="Zaoblený obdélník 4"/>
          <p:cNvSpPr/>
          <p:nvPr/>
        </p:nvSpPr>
        <p:spPr>
          <a:xfrm>
            <a:off x="7660888" y="2328492"/>
            <a:ext cx="1315844" cy="77154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48032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60326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Elektrické pohonné jednotky</a:t>
            </a:r>
          </a:p>
        </p:txBody>
      </p:sp>
      <p:sp>
        <p:nvSpPr>
          <p:cNvPr id="281604" name="Text Box 4"/>
          <p:cNvSpPr txBox="1">
            <a:spLocks noChangeArrowheads="1"/>
          </p:cNvSpPr>
          <p:nvPr/>
        </p:nvSpPr>
        <p:spPr bwMode="auto">
          <a:xfrm>
            <a:off x="457200" y="1295400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cs-CZ" altLang="cs-CZ"/>
          </a:p>
        </p:txBody>
      </p:sp>
      <p:sp>
        <p:nvSpPr>
          <p:cNvPr id="281605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b="1">
                <a:latin typeface="Arial" panose="020B0604020202020204" pitchFamily="34" charset="0"/>
                <a:cs typeface="Arial" panose="020B0604020202020204" pitchFamily="34" charset="0"/>
              </a:rPr>
              <a:t>Projekt </a:t>
            </a:r>
            <a:r>
              <a:rPr lang="cs-CZ" b="1" err="1">
                <a:latin typeface="Arial" panose="020B0604020202020204" pitchFamily="34" charset="0"/>
                <a:cs typeface="Arial" panose="020B0604020202020204" pitchFamily="34" charset="0"/>
              </a:rPr>
              <a:t>High-Efficiency</a:t>
            </a:r>
            <a:r>
              <a:rPr lang="cs-CZ" b="1">
                <a:latin typeface="Arial" panose="020B0604020202020204" pitchFamily="34" charset="0"/>
                <a:cs typeface="Arial" panose="020B0604020202020204" pitchFamily="34" charset="0"/>
              </a:rPr>
              <a:t> Megawatt Motor </a:t>
            </a:r>
            <a:endParaRPr lang="cs-CZ" altLang="cs-CZ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243236" y="1524000"/>
            <a:ext cx="8486078" cy="1628327"/>
          </a:xfrm>
        </p:spPr>
        <p:txBody>
          <a:bodyPr/>
          <a:lstStyle/>
          <a:p>
            <a:r>
              <a:rPr lang="cs-CZ" sz="2000"/>
              <a:t>Projekt vývoje 1,4 MW motoru pro elektrifikovaný pohon letadel. </a:t>
            </a:r>
          </a:p>
          <a:p>
            <a:r>
              <a:rPr lang="cs-CZ" sz="2000"/>
              <a:t>HEMM má cílovou hustotu výkonu 16 kW/kg, účinnost 99 % - třikrát nižší ztráty a hmotnost než současné letecké motory a generátory. </a:t>
            </a:r>
          </a:p>
          <a:p>
            <a:r>
              <a:rPr lang="cs-CZ" sz="2000"/>
              <a:t>Technologie HEMM má využívat supravodičů. Předpokládá se že zdroj elektrické energie bude palivový článek a jako palivo bude použit kapalný vodík   </a:t>
            </a:r>
            <a:endParaRPr lang="en-US" sz="200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1534" y="3619128"/>
            <a:ext cx="5349505" cy="2955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621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60326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Elektrické pohonné jednotky</a:t>
            </a:r>
          </a:p>
        </p:txBody>
      </p:sp>
      <p:sp>
        <p:nvSpPr>
          <p:cNvPr id="281604" name="Text Box 4"/>
          <p:cNvSpPr txBox="1">
            <a:spLocks noChangeArrowheads="1"/>
          </p:cNvSpPr>
          <p:nvPr/>
        </p:nvSpPr>
        <p:spPr bwMode="auto">
          <a:xfrm>
            <a:off x="457200" y="1295400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cs-CZ" altLang="cs-CZ"/>
          </a:p>
        </p:txBody>
      </p:sp>
      <p:sp>
        <p:nvSpPr>
          <p:cNvPr id="281605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b="1">
                <a:latin typeface="Arial" panose="020B0604020202020204" pitchFamily="34" charset="0"/>
                <a:cs typeface="Arial" panose="020B0604020202020204" pitchFamily="34" charset="0"/>
              </a:rPr>
              <a:t>Projekt </a:t>
            </a:r>
            <a:r>
              <a:rPr lang="cs-CZ" b="1" err="1">
                <a:latin typeface="Arial" panose="020B0604020202020204" pitchFamily="34" charset="0"/>
                <a:cs typeface="Arial" panose="020B0604020202020204" pitchFamily="34" charset="0"/>
              </a:rPr>
              <a:t>High-Efficiency</a:t>
            </a:r>
            <a:r>
              <a:rPr lang="cs-CZ" b="1">
                <a:latin typeface="Arial" panose="020B0604020202020204" pitchFamily="34" charset="0"/>
                <a:cs typeface="Arial" panose="020B0604020202020204" pitchFamily="34" charset="0"/>
              </a:rPr>
              <a:t> Megawatt Motor </a:t>
            </a:r>
            <a:endParaRPr lang="cs-CZ" altLang="cs-CZ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243236" y="1524000"/>
            <a:ext cx="8486078" cy="1628327"/>
          </a:xfrm>
        </p:spPr>
        <p:txBody>
          <a:bodyPr/>
          <a:lstStyle/>
          <a:p>
            <a:r>
              <a:rPr lang="cs-CZ" err="1"/>
              <a:t>Magni</a:t>
            </a:r>
            <a:r>
              <a:rPr lang="cs-CZ"/>
              <a:t> EPU </a:t>
            </a:r>
            <a:endParaRPr lang="en-US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8900" y="1604665"/>
            <a:ext cx="6134100" cy="3409950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647700" y="4919008"/>
            <a:ext cx="805815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/>
              <a:t>Magni350 je EPU s výkonem 350 kW / 1600 </a:t>
            </a:r>
            <a:r>
              <a:rPr lang="cs-CZ" err="1"/>
              <a:t>Nm</a:t>
            </a:r>
            <a:r>
              <a:rPr lang="cs-CZ"/>
              <a:t>, větší EPU magni650 s výkonem 650 kW / 3200 </a:t>
            </a:r>
            <a:r>
              <a:rPr lang="cs-CZ" err="1"/>
              <a:t>Nm</a:t>
            </a:r>
            <a:r>
              <a:rPr lang="cs-CZ"/>
              <a:t> při 2300 </a:t>
            </a:r>
            <a:r>
              <a:rPr lang="cs-CZ" err="1"/>
              <a:t>ot</a:t>
            </a:r>
            <a:r>
              <a:rPr lang="cs-CZ"/>
              <a:t>/min má Řízení pomocí  magniDrive-100, což je 170kW měnič/řídicí jednotka motoru, je  zdvojená pro vyšší spolehlivost. </a:t>
            </a:r>
          </a:p>
          <a:p>
            <a:r>
              <a:rPr lang="cs-CZ"/>
              <a:t>Byla použita v řadě projektů elektrifikace letadel.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62937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60326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Elektrické pohonné jednotky</a:t>
            </a:r>
          </a:p>
        </p:txBody>
      </p:sp>
      <p:sp>
        <p:nvSpPr>
          <p:cNvPr id="281605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b="1">
                <a:latin typeface="Arial" panose="020B0604020202020204" pitchFamily="34" charset="0"/>
                <a:cs typeface="Arial" panose="020B0604020202020204" pitchFamily="34" charset="0"/>
              </a:rPr>
              <a:t>Měniče </a:t>
            </a:r>
            <a:endParaRPr lang="cs-CZ" altLang="cs-CZ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647700" y="1483112"/>
            <a:ext cx="8295578" cy="5185566"/>
          </a:xfrm>
        </p:spPr>
        <p:txBody>
          <a:bodyPr/>
          <a:lstStyle/>
          <a:p>
            <a:pPr algn="just"/>
            <a:r>
              <a:rPr lang="cs-CZ" sz="2400"/>
              <a:t>Základním prvkem výkonové architektury regulátorů otáček (ESC) jsou výkonové součástky – tranzistory. </a:t>
            </a:r>
          </a:p>
          <a:p>
            <a:pPr algn="just"/>
            <a:r>
              <a:rPr lang="cs-CZ" sz="2400"/>
              <a:t>Klasické bipolární tranzistory jsou buzené proudem nehodí se k řízení velkých výkonů</a:t>
            </a:r>
          </a:p>
          <a:p>
            <a:pPr algn="just"/>
            <a:r>
              <a:rPr lang="cs-CZ" sz="2400"/>
              <a:t>Tyristory nemají vhodné vlastnosti </a:t>
            </a:r>
          </a:p>
          <a:p>
            <a:pPr algn="just"/>
            <a:r>
              <a:rPr lang="cs-CZ" sz="2400"/>
              <a:t>Prvky schopné regulovat velké proudy jsou bipolární tranzistory s izolovanou řídicí elektrodou (</a:t>
            </a:r>
            <a:r>
              <a:rPr lang="cs-CZ" sz="2400" err="1"/>
              <a:t>Insulated</a:t>
            </a:r>
            <a:r>
              <a:rPr lang="cs-CZ" sz="2400"/>
              <a:t> </a:t>
            </a:r>
            <a:r>
              <a:rPr lang="cs-CZ" sz="2400" err="1"/>
              <a:t>Gate</a:t>
            </a:r>
            <a:r>
              <a:rPr lang="cs-CZ" sz="2400"/>
              <a:t> </a:t>
            </a:r>
            <a:r>
              <a:rPr lang="cs-CZ" sz="2400" err="1"/>
              <a:t>Bipolar</a:t>
            </a:r>
            <a:r>
              <a:rPr lang="cs-CZ" sz="2400"/>
              <a:t> Transistor)  IGBT</a:t>
            </a:r>
          </a:p>
          <a:p>
            <a:pPr algn="just"/>
            <a:r>
              <a:rPr lang="cs-CZ" sz="2400"/>
              <a:t>Problém jsou spínací ztráty - při napětích 1000V a proudech 1000A činí přibližně 2% rostou nelineárně s napětím </a:t>
            </a:r>
          </a:p>
          <a:p>
            <a:pPr algn="just"/>
            <a:r>
              <a:rPr lang="cs-CZ" sz="2400" u="sng"/>
              <a:t>Výkonové prvky limitují dosahování velkých výkonů  nad 1 MW</a:t>
            </a:r>
            <a:endParaRPr lang="en-US" sz="2400" u="sng"/>
          </a:p>
        </p:txBody>
      </p:sp>
    </p:spTree>
    <p:extLst>
      <p:ext uri="{BB962C8B-B14F-4D97-AF65-F5344CB8AC3E}">
        <p14:creationId xmlns:p14="http://schemas.microsoft.com/office/powerpoint/2010/main" val="311572302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60326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Elektrické pohonné jednotky</a:t>
            </a:r>
          </a:p>
        </p:txBody>
      </p:sp>
      <p:sp>
        <p:nvSpPr>
          <p:cNvPr id="281605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b="1">
                <a:latin typeface="Arial" panose="020B0604020202020204" pitchFamily="34" charset="0"/>
                <a:cs typeface="Arial" panose="020B0604020202020204" pitchFamily="34" charset="0"/>
              </a:rPr>
              <a:t>Akumulátory </a:t>
            </a:r>
            <a:endParaRPr lang="cs-CZ" altLang="cs-CZ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647700" y="1483112"/>
            <a:ext cx="8295578" cy="5185566"/>
          </a:xfrm>
        </p:spPr>
        <p:txBody>
          <a:bodyPr/>
          <a:lstStyle/>
          <a:p>
            <a:r>
              <a:rPr lang="cs-CZ" sz="2400"/>
              <a:t>Účinnost je omezena chemickými procesy probíhajícími během nabíjení a vybíjení. </a:t>
            </a:r>
          </a:p>
          <a:p>
            <a:r>
              <a:rPr lang="cs-CZ" sz="2400"/>
              <a:t>Ve většině případů se hmotnost systému akumulátorů obvykle nemění, s výjimkou některých specifických článků, které používají vzduch, např. Li-O2.</a:t>
            </a:r>
          </a:p>
          <a:p>
            <a:endParaRPr lang="en-US" sz="2400" u="sng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717" y="3620253"/>
            <a:ext cx="7459116" cy="304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011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101601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Environmentální požadavky </a:t>
            </a:r>
          </a:p>
        </p:txBody>
      </p:sp>
      <p:sp>
        <p:nvSpPr>
          <p:cNvPr id="267269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altLang="cs-CZ" sz="2800" b="1">
                <a:latin typeface="Arial" panose="020B0604020202020204" pitchFamily="34" charset="0"/>
                <a:cs typeface="Arial" panose="020B0604020202020204" pitchFamily="34" charset="0"/>
              </a:rPr>
              <a:t>Udržitelnost </a:t>
            </a: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7412" y="2044698"/>
            <a:ext cx="5286375" cy="4676775"/>
          </a:xfrm>
          <a:prstGeom prst="rect">
            <a:avLst/>
          </a:prstGeom>
        </p:spPr>
      </p:pic>
      <p:sp>
        <p:nvSpPr>
          <p:cNvPr id="267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399" y="1472353"/>
            <a:ext cx="8105775" cy="4823481"/>
          </a:xfrm>
        </p:spPr>
        <p:txBody>
          <a:bodyPr/>
          <a:lstStyle/>
          <a:p>
            <a:r>
              <a:rPr lang="cs-CZ" altLang="cs-CZ" sz="2400"/>
              <a:t>Prvky které mají umožnit leteckému průmyslu dosáhnout udržitelnosti </a:t>
            </a:r>
          </a:p>
        </p:txBody>
      </p:sp>
      <p:sp>
        <p:nvSpPr>
          <p:cNvPr id="3" name="Ovál 2"/>
          <p:cNvSpPr/>
          <p:nvPr/>
        </p:nvSpPr>
        <p:spPr>
          <a:xfrm>
            <a:off x="1103972" y="3884093"/>
            <a:ext cx="2330604" cy="152771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Aktivity udržitelnosti </a:t>
            </a:r>
            <a:endParaRPr lang="en-US" sz="200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aoblený obdélník 3"/>
          <p:cNvSpPr/>
          <p:nvPr/>
        </p:nvSpPr>
        <p:spPr>
          <a:xfrm>
            <a:off x="4075770" y="2377140"/>
            <a:ext cx="1449658" cy="735981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80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Legislativa</a:t>
            </a:r>
            <a:endParaRPr lang="en-US" sz="180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Zaoblený obdélník 8"/>
          <p:cNvSpPr/>
          <p:nvPr/>
        </p:nvSpPr>
        <p:spPr>
          <a:xfrm>
            <a:off x="4075770" y="3767325"/>
            <a:ext cx="1449658" cy="735981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80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Letiště </a:t>
            </a:r>
            <a:endParaRPr lang="en-US" sz="180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Zaoblený obdélník 9"/>
          <p:cNvSpPr/>
          <p:nvPr/>
        </p:nvSpPr>
        <p:spPr>
          <a:xfrm>
            <a:off x="4103647" y="4878730"/>
            <a:ext cx="1449658" cy="735981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80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Letadla </a:t>
            </a:r>
            <a:endParaRPr lang="en-US" sz="180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Zaoblený obdélník 10"/>
          <p:cNvSpPr/>
          <p:nvPr/>
        </p:nvSpPr>
        <p:spPr>
          <a:xfrm>
            <a:off x="4103647" y="5894624"/>
            <a:ext cx="1449658" cy="735981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80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Paliva  </a:t>
            </a:r>
            <a:endParaRPr lang="en-US" sz="180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5996335" y="2044698"/>
            <a:ext cx="2642839" cy="142333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Pařížská klimatická dohoda 2015</a:t>
            </a:r>
          </a:p>
          <a:p>
            <a:pPr algn="ctr"/>
            <a:r>
              <a:rPr lang="cs-CZ" sz="120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ICAO CORSIA</a:t>
            </a:r>
          </a:p>
          <a:p>
            <a:pPr algn="ctr"/>
            <a:r>
              <a:rPr lang="cs-CZ" sz="120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 Fit </a:t>
            </a:r>
            <a:r>
              <a:rPr lang="cs-CZ" sz="1200" err="1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cs-CZ" sz="120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55</a:t>
            </a:r>
          </a:p>
          <a:p>
            <a:pPr algn="ctr"/>
            <a:r>
              <a:rPr lang="cs-CZ" sz="120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 emisní povolenky</a:t>
            </a:r>
          </a:p>
          <a:p>
            <a:pPr algn="ctr"/>
            <a:r>
              <a:rPr lang="cs-CZ" sz="120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Daně pro časté cestující </a:t>
            </a:r>
          </a:p>
          <a:p>
            <a:pPr algn="ctr"/>
            <a:r>
              <a:rPr lang="cs-CZ" sz="120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…… </a:t>
            </a:r>
            <a:endParaRPr lang="en-US" sz="120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5996332" y="3588183"/>
            <a:ext cx="2642839" cy="109426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Nakládání s odpady </a:t>
            </a:r>
          </a:p>
          <a:p>
            <a:pPr algn="ctr"/>
            <a:r>
              <a:rPr lang="cs-CZ" sz="120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Elektrifikace pozemního odbavení </a:t>
            </a:r>
          </a:p>
          <a:p>
            <a:pPr algn="ctr"/>
            <a:r>
              <a:rPr lang="cs-CZ" sz="120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Integrovaná doprava </a:t>
            </a:r>
          </a:p>
          <a:p>
            <a:pPr algn="ctr"/>
            <a:r>
              <a:rPr lang="cs-CZ" sz="120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Propojení s rychlovlaky  </a:t>
            </a:r>
          </a:p>
          <a:p>
            <a:pPr algn="ctr"/>
            <a:r>
              <a:rPr lang="cs-CZ" sz="120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…… </a:t>
            </a:r>
            <a:endParaRPr lang="en-US" sz="120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bdélník 13"/>
          <p:cNvSpPr/>
          <p:nvPr/>
        </p:nvSpPr>
        <p:spPr>
          <a:xfrm>
            <a:off x="5996333" y="4753671"/>
            <a:ext cx="2642839" cy="98920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b="1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Vyšší efektivita pohonných jednotek</a:t>
            </a:r>
          </a:p>
          <a:p>
            <a:pPr algn="ctr"/>
            <a:r>
              <a:rPr lang="cs-CZ" sz="120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Nové aerodynamické koncepce </a:t>
            </a:r>
          </a:p>
          <a:p>
            <a:pPr algn="ctr"/>
            <a:r>
              <a:rPr lang="cs-CZ" sz="120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Nové materiály </a:t>
            </a:r>
            <a:endParaRPr lang="en-US" sz="120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Obdélník 14"/>
          <p:cNvSpPr/>
          <p:nvPr/>
        </p:nvSpPr>
        <p:spPr>
          <a:xfrm>
            <a:off x="5996334" y="3588183"/>
            <a:ext cx="2642839" cy="109426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Nakládání s odpady </a:t>
            </a:r>
          </a:p>
          <a:p>
            <a:pPr algn="ctr"/>
            <a:r>
              <a:rPr lang="cs-CZ" sz="120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Elektrifikace pozemního odbavení </a:t>
            </a:r>
          </a:p>
          <a:p>
            <a:pPr algn="ctr"/>
            <a:r>
              <a:rPr lang="cs-CZ" sz="120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Integrovaná doprava </a:t>
            </a:r>
          </a:p>
          <a:p>
            <a:pPr algn="ctr"/>
            <a:r>
              <a:rPr lang="cs-CZ" sz="120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Propojení s rychlovlaky  </a:t>
            </a:r>
          </a:p>
          <a:p>
            <a:pPr algn="ctr"/>
            <a:r>
              <a:rPr lang="cs-CZ" sz="120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…… </a:t>
            </a:r>
            <a:endParaRPr lang="en-US" sz="120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Obdélník 15"/>
          <p:cNvSpPr/>
          <p:nvPr/>
        </p:nvSpPr>
        <p:spPr>
          <a:xfrm>
            <a:off x="5996331" y="5792342"/>
            <a:ext cx="2642839" cy="98920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b="1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Udržitelná paliva SAF</a:t>
            </a:r>
          </a:p>
          <a:p>
            <a:pPr algn="ctr"/>
            <a:r>
              <a:rPr lang="cs-CZ" sz="1200" b="1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Vodík </a:t>
            </a:r>
          </a:p>
          <a:p>
            <a:pPr algn="ctr"/>
            <a:r>
              <a:rPr lang="cs-CZ" sz="1200" b="1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Elektrifikace </a:t>
            </a:r>
            <a:endParaRPr lang="en-US" sz="120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919617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74613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Elektrické pohonné jednotky</a:t>
            </a:r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7700" y="1416050"/>
            <a:ext cx="8105775" cy="5137150"/>
          </a:xfrm>
        </p:spPr>
        <p:txBody>
          <a:bodyPr/>
          <a:lstStyle/>
          <a:p>
            <a:r>
              <a:rPr lang="cs-CZ" altLang="cs-CZ" sz="2400"/>
              <a:t>.</a:t>
            </a:r>
            <a:endParaRPr lang="cs-CZ" altLang="cs-CZ" sz="2800"/>
          </a:p>
        </p:txBody>
      </p:sp>
      <p:sp>
        <p:nvSpPr>
          <p:cNvPr id="282629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altLang="cs-CZ" sz="2800"/>
              <a:t>Přehled parametrů existujících akumulátorů </a:t>
            </a: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9" name="Obrázek 8"/>
          <p:cNvPicPr/>
          <p:nvPr/>
        </p:nvPicPr>
        <p:blipFill>
          <a:blip r:embed="rId2"/>
          <a:stretch>
            <a:fillRect/>
          </a:stretch>
        </p:blipFill>
        <p:spPr>
          <a:xfrm>
            <a:off x="466725" y="1577843"/>
            <a:ext cx="7719176" cy="4421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80998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74613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Elektrické pohonné jednotky</a:t>
            </a:r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7700" y="1416050"/>
            <a:ext cx="8105775" cy="5137150"/>
          </a:xfrm>
        </p:spPr>
        <p:txBody>
          <a:bodyPr/>
          <a:lstStyle/>
          <a:p>
            <a:r>
              <a:rPr lang="cs-CZ" altLang="cs-CZ" sz="2400"/>
              <a:t>.</a:t>
            </a:r>
            <a:endParaRPr lang="cs-CZ" altLang="cs-CZ" sz="2800"/>
          </a:p>
        </p:txBody>
      </p:sp>
      <p:sp>
        <p:nvSpPr>
          <p:cNvPr id="282629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sz="2800"/>
              <a:t>Objemové a hmotnostní energetické charakteristiky různých systémů pro ukládání energie</a:t>
            </a:r>
            <a:endParaRPr lang="cs-CZ" altLang="cs-CZ" sz="2800"/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664" y="1763682"/>
            <a:ext cx="7645221" cy="4894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98556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74613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Elektrické pohonné jednotky</a:t>
            </a:r>
          </a:p>
        </p:txBody>
      </p:sp>
      <p:sp>
        <p:nvSpPr>
          <p:cNvPr id="282629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altLang="cs-CZ" sz="2800"/>
              <a:t>Vliv akumulátoru na dolet </a:t>
            </a: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7595" y="1935163"/>
            <a:ext cx="2806855" cy="30861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Obdélník 5"/>
              <p:cNvSpPr/>
              <p:nvPr/>
            </p:nvSpPr>
            <p:spPr>
              <a:xfrm>
                <a:off x="1034740" y="5294670"/>
                <a:ext cx="4572000" cy="935962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cs-CZ" sz="1800">
                    <a:ea typeface="Times New Roman" panose="02020603050405020304" pitchFamily="18" charset="0"/>
                  </a:rPr>
                  <a:t> </a:t>
                </a:r>
                <a:endParaRPr lang="en-US" sz="1800">
                  <a:ea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cs-CZ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𝑅</m:t>
                    </m:r>
                    <m:r>
                      <a:rPr lang="cs-CZ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p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p>
                    <m:r>
                      <a:rPr lang="cs-CZ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𝜂</m:t>
                        </m:r>
                      </m:e>
                      <m:sub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𝑐</m:t>
                        </m:r>
                      </m:sub>
                    </m:sSub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𝑔</m:t>
                        </m:r>
                      </m:den>
                    </m:f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</m:num>
                      <m:den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𝐷</m:t>
                        </m:r>
                      </m:den>
                    </m:f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cs-CZ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cs-CZ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𝑏𝑎𝑡</m:t>
                            </m:r>
                          </m:sub>
                        </m:sSub>
                      </m:num>
                      <m:den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den>
                    </m:f>
                  </m:oMath>
                </a14:m>
                <a:r>
                  <a:rPr lang="cs-CZ" sz="2000">
                    <a:ea typeface="Times New Roman" panose="02020603050405020304" pitchFamily="18" charset="0"/>
                  </a:rPr>
                  <a:t> </a:t>
                </a:r>
                <a:endParaRPr lang="en-US"/>
              </a:p>
            </p:txBody>
          </p:sp>
        </mc:Choice>
        <mc:Fallback xmlns="">
          <p:sp>
            <p:nvSpPr>
              <p:cNvPr id="6" name="Obdélník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4740" y="5294670"/>
                <a:ext cx="4572000" cy="93596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Obdélník 6"/>
              <p:cNvSpPr/>
              <p:nvPr/>
            </p:nvSpPr>
            <p:spPr>
              <a:xfrm>
                <a:off x="1003609" y="1590215"/>
                <a:ext cx="4572000" cy="738664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cs-CZ" sz="1800">
                    <a:ea typeface="Times New Roman" panose="02020603050405020304" pitchFamily="18" charset="0"/>
                  </a:rPr>
                  <a:t> </a:t>
                </a:r>
                <a:endParaRPr lang="en-US" sz="1800">
                  <a:ea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cs-CZ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𝑅</m:t>
                    </m:r>
                    <m:r>
                      <a:rPr lang="cs-CZ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𝑐𝑟𝑢</m:t>
                        </m:r>
                      </m:sub>
                    </m:sSub>
                    <m:r>
                      <a:rPr lang="cs-CZ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cs-CZ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𝑡</m:t>
                    </m:r>
                  </m:oMath>
                </a14:m>
                <a:r>
                  <a:rPr lang="cs-CZ">
                    <a:ea typeface="Times New Roman" panose="02020603050405020304" pitchFamily="18" charset="0"/>
                  </a:rPr>
                  <a:t> </a:t>
                </a:r>
                <a:endParaRPr lang="en-US"/>
              </a:p>
            </p:txBody>
          </p:sp>
        </mc:Choice>
        <mc:Fallback xmlns="">
          <p:sp>
            <p:nvSpPr>
              <p:cNvPr id="7" name="Obdélník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3609" y="1590215"/>
                <a:ext cx="4572000" cy="738664"/>
              </a:xfrm>
              <a:prstGeom prst="rect">
                <a:avLst/>
              </a:prstGeom>
              <a:blipFill>
                <a:blip r:embed="rId4"/>
                <a:stretch>
                  <a:fillRect l="-4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Obdélník 8"/>
              <p:cNvSpPr/>
              <p:nvPr/>
            </p:nvSpPr>
            <p:spPr>
              <a:xfrm>
                <a:off x="3275786" y="1507222"/>
                <a:ext cx="2148237" cy="9672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cs-CZ" sz="1800">
                    <a:ea typeface="Times New Roman" panose="02020603050405020304" pitchFamily="18" charset="0"/>
                  </a:rPr>
                  <a:t> </a:t>
                </a:r>
                <a:endParaRPr lang="en-US" sz="1800">
                  <a:ea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cs-CZ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𝑡</m:t>
                    </m:r>
                    <m:r>
                      <a:rPr lang="cs-CZ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cs-CZ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cs-CZ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𝑏𝑎𝑡</m:t>
                            </m:r>
                          </m:sub>
                        </m:sSub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cs-CZ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𝐸</m:t>
                            </m:r>
                          </m:e>
                          <m:sup>
                            <m:r>
                              <a:rPr lang="cs-CZ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∗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cs-CZ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cs-CZ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𝑏𝑎𝑡</m:t>
                            </m:r>
                          </m:sub>
                        </m:sSub>
                      </m:den>
                    </m:f>
                  </m:oMath>
                </a14:m>
                <a:r>
                  <a:rPr lang="cs-CZ" sz="2000">
                    <a:ea typeface="Times New Roman" panose="02020603050405020304" pitchFamily="18" charset="0"/>
                  </a:rPr>
                  <a:t>      	</a:t>
                </a:r>
                <a:endParaRPr lang="en-US"/>
              </a:p>
            </p:txBody>
          </p:sp>
        </mc:Choice>
        <mc:Fallback xmlns="">
          <p:sp>
            <p:nvSpPr>
              <p:cNvPr id="9" name="Obdélník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5786" y="1507222"/>
                <a:ext cx="2148237" cy="96725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Obdélník 9"/>
              <p:cNvSpPr/>
              <p:nvPr/>
            </p:nvSpPr>
            <p:spPr>
              <a:xfrm>
                <a:off x="989786" y="2428789"/>
                <a:ext cx="4572000" cy="998030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cs-CZ" sz="2000">
                    <a:ea typeface="Times New Roman" panose="02020603050405020304" pitchFamily="18" charset="0"/>
                  </a:rPr>
                  <a:t> </a:t>
                </a:r>
                <a:endParaRPr lang="en-US" sz="2000">
                  <a:ea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cs-CZ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𝑅</m:t>
                    </m:r>
                    <m:r>
                      <a:rPr lang="cs-CZ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𝑐𝑟𝑢</m:t>
                        </m:r>
                      </m:sub>
                    </m:sSub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cs-CZ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cs-CZ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𝑏𝑎𝑡</m:t>
                            </m:r>
                          </m:sub>
                        </m:sSub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cs-CZ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𝐸</m:t>
                            </m:r>
                          </m:e>
                          <m:sup>
                            <m:r>
                              <a:rPr lang="cs-CZ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∗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cs-CZ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cs-CZ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𝑏𝑎𝑡</m:t>
                            </m:r>
                          </m:sub>
                        </m:sSub>
                      </m:den>
                    </m:f>
                  </m:oMath>
                </a14:m>
                <a:r>
                  <a:rPr lang="cs-CZ" sz="2000">
                    <a:ea typeface="Times New Roman" panose="02020603050405020304" pitchFamily="18" charset="0"/>
                  </a:rPr>
                  <a:t> </a:t>
                </a:r>
                <a:endParaRPr lang="en-US"/>
              </a:p>
            </p:txBody>
          </p:sp>
        </mc:Choice>
        <mc:Fallback xmlns="">
          <p:sp>
            <p:nvSpPr>
              <p:cNvPr id="10" name="Obdélník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9786" y="2428789"/>
                <a:ext cx="4572000" cy="99803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ovéPole 10"/>
          <p:cNvSpPr txBox="1"/>
          <p:nvPr/>
        </p:nvSpPr>
        <p:spPr>
          <a:xfrm>
            <a:off x="6244683" y="5070783"/>
            <a:ext cx="2787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i="1"/>
              <a:t>E* = </a:t>
            </a:r>
            <a:r>
              <a:rPr lang="cs-CZ" sz="1600" i="1" err="1"/>
              <a:t>e</a:t>
            </a:r>
            <a:r>
              <a:rPr lang="cs-CZ" sz="1600" i="1" baseline="-25000" err="1"/>
              <a:t>bat</a:t>
            </a:r>
            <a:r>
              <a:rPr lang="cs-CZ" sz="1600"/>
              <a:t> (kWh/kg),</a:t>
            </a:r>
            <a:endParaRPr lang="en-US" sz="16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Obdélník 11"/>
              <p:cNvSpPr/>
              <p:nvPr/>
            </p:nvSpPr>
            <p:spPr>
              <a:xfrm>
                <a:off x="1046588" y="3818752"/>
                <a:ext cx="4572000" cy="1047146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899160" algn="just">
                  <a:spcAft>
                    <a:spcPts val="0"/>
                  </a:spcAft>
                </a:pPr>
                <a:r>
                  <a:rPr lang="cs-CZ" sz="2000">
                    <a:ea typeface="Times New Roman" panose="02020603050405020304" pitchFamily="18" charset="0"/>
                  </a:rPr>
                  <a:t> </a:t>
                </a:r>
                <a:endParaRPr lang="en-US" sz="2000">
                  <a:ea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𝑡</m:t>
                        </m:r>
                      </m:sub>
                    </m:sSub>
                    <m:r>
                      <a:rPr lang="cs-CZ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𝐷</m:t>
                        </m:r>
                      </m:e>
                      <m:sub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𝑎𝑖𝑟</m:t>
                        </m:r>
                      </m:sub>
                    </m:sSub>
                    <m:r>
                      <a:rPr lang="cs-CZ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.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𝑐𝑟𝑢</m:t>
                        </m:r>
                      </m:sub>
                    </m:sSub>
                    <m:r>
                      <a:rPr lang="cs-CZ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𝑐𝑟𝑢</m:t>
                        </m:r>
                      </m:sub>
                    </m:sSub>
                    <m:r>
                      <a:rPr lang="cs-CZ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.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. </m:t>
                        </m:r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𝑔</m:t>
                        </m:r>
                      </m:num>
                      <m:den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𝐿</m:t>
                            </m:r>
                          </m:num>
                          <m:den>
                            <m:r>
                              <a:rPr lang="cs-CZ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𝐷</m:t>
                            </m:r>
                          </m:den>
                        </m:f>
                      </m:den>
                    </m:f>
                  </m:oMath>
                </a14:m>
                <a:r>
                  <a:rPr lang="cs-CZ">
                    <a:ea typeface="Times New Roman" panose="02020603050405020304" pitchFamily="18" charset="0"/>
                  </a:rPr>
                  <a:t> </a:t>
                </a:r>
                <a:endParaRPr lang="en-US"/>
              </a:p>
            </p:txBody>
          </p:sp>
        </mc:Choice>
        <mc:Fallback xmlns="">
          <p:sp>
            <p:nvSpPr>
              <p:cNvPr id="12" name="Obdélník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6588" y="3818752"/>
                <a:ext cx="4572000" cy="104714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ovéPole 12"/>
          <p:cNvSpPr txBox="1"/>
          <p:nvPr/>
        </p:nvSpPr>
        <p:spPr>
          <a:xfrm>
            <a:off x="466725" y="3601240"/>
            <a:ext cx="42151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/>
              <a:t>Potřebný výkon hor. let:</a:t>
            </a:r>
            <a:endParaRPr lang="en-US"/>
          </a:p>
        </p:txBody>
      </p:sp>
      <p:sp>
        <p:nvSpPr>
          <p:cNvPr id="14" name="TextovéPole 13"/>
          <p:cNvSpPr txBox="1"/>
          <p:nvPr/>
        </p:nvSpPr>
        <p:spPr>
          <a:xfrm>
            <a:off x="4349904" y="5693373"/>
            <a:ext cx="45143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800"/>
              <a:t>! – zjednodušené úvahy, neuvažuje se vliv vzletu stoupání, charakteristika vybíjení, Realita o cca 20% horší   </a:t>
            </a:r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15589701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74613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Elektrické pohonné jednotky</a:t>
            </a:r>
          </a:p>
        </p:txBody>
      </p:sp>
      <p:sp>
        <p:nvSpPr>
          <p:cNvPr id="282629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altLang="cs-CZ" sz="2800"/>
              <a:t>Závěry:</a:t>
            </a: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" name="Obdélník 1"/>
          <p:cNvSpPr/>
          <p:nvPr/>
        </p:nvSpPr>
        <p:spPr>
          <a:xfrm>
            <a:off x="568712" y="1407765"/>
            <a:ext cx="857528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cs-CZ">
                <a:ea typeface="Times New Roman" panose="02020603050405020304" pitchFamily="18" charset="0"/>
              </a:rPr>
              <a:t>dolet je nezávislý na rychlosti letu </a:t>
            </a:r>
            <a:r>
              <a:rPr lang="cs-CZ" err="1">
                <a:ea typeface="Times New Roman" panose="02020603050405020304" pitchFamily="18" charset="0"/>
              </a:rPr>
              <a:t>v</a:t>
            </a:r>
            <a:r>
              <a:rPr lang="cs-CZ" i="1" baseline="-25000" err="1">
                <a:ea typeface="Times New Roman" panose="02020603050405020304" pitchFamily="18" charset="0"/>
              </a:rPr>
              <a:t>cru</a:t>
            </a:r>
            <a:r>
              <a:rPr lang="cs-CZ">
                <a:ea typeface="Times New Roman" panose="02020603050405020304" pitchFamily="18" charset="0"/>
              </a:rPr>
              <a:t>, Vyšší rychlost znamená vyšší výkon – bludný kruh. Je třeba maximalizovat následující parametry:</a:t>
            </a:r>
            <a:endParaRPr lang="en-US"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cs-CZ">
                <a:ea typeface="Times New Roman" panose="02020603050405020304" pitchFamily="18" charset="0"/>
              </a:rPr>
              <a:t>poměr hmotnosti baterie k celkové hmotnosti letadla, </a:t>
            </a:r>
            <a:endParaRPr lang="en-US"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cs-CZ">
                <a:ea typeface="Times New Roman" panose="02020603050405020304" pitchFamily="18" charset="0"/>
              </a:rPr>
              <a:t>měrnou kapacita E* baterie, </a:t>
            </a:r>
            <a:endParaRPr lang="en-US"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cs-CZ">
                <a:ea typeface="Times New Roman" panose="02020603050405020304" pitchFamily="18" charset="0"/>
              </a:rPr>
              <a:t>poměr vztlaku a odporu  L/D a </a:t>
            </a:r>
            <a:endParaRPr lang="en-US"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cs-CZ">
                <a:ea typeface="Times New Roman" panose="02020603050405020304" pitchFamily="18" charset="0"/>
              </a:rPr>
              <a:t>celkovou účinnost systému (od baterie až po pohonný systém) </a:t>
            </a:r>
            <a:endParaRPr lang="en-US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cs-CZ">
                <a:ea typeface="Times New Roman" panose="02020603050405020304" pitchFamily="18" charset="0"/>
              </a:rPr>
              <a:t> </a:t>
            </a:r>
            <a:endParaRPr lang="en-US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cs-CZ">
                <a:ea typeface="Times New Roman" panose="02020603050405020304" pitchFamily="18" charset="0"/>
              </a:rPr>
              <a:t>Vlastní hmotnost letadla je třeba minimalizovat  Z toho je patrné, že pro budoucí generace elektricky poháněných letadel bude nezbytný vývoj nových aerodynamických  koncepcí s vysokým poměrem L/D. </a:t>
            </a:r>
          </a:p>
          <a:p>
            <a:pPr>
              <a:spcAft>
                <a:spcPts val="0"/>
              </a:spcAft>
            </a:pPr>
            <a:r>
              <a:rPr lang="cs-CZ">
                <a:ea typeface="Times New Roman" panose="02020603050405020304" pitchFamily="18" charset="0"/>
              </a:rPr>
              <a:t>Tomuto požadavku vyhovují letadla se štíhlým křídlem, jako jsou kluzáky nebo bezocasé koncepce typu BWB. </a:t>
            </a:r>
            <a:endParaRPr lang="en-US"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820109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74613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Elektrické pohonné jednotky</a:t>
            </a:r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7700" y="1416050"/>
            <a:ext cx="8105775" cy="5137150"/>
          </a:xfrm>
        </p:spPr>
        <p:txBody>
          <a:bodyPr/>
          <a:lstStyle/>
          <a:p>
            <a:r>
              <a:rPr lang="cs-CZ" altLang="cs-CZ" sz="2400"/>
              <a:t>.</a:t>
            </a:r>
            <a:endParaRPr lang="cs-CZ" altLang="cs-CZ" sz="2800"/>
          </a:p>
        </p:txBody>
      </p:sp>
      <p:sp>
        <p:nvSpPr>
          <p:cNvPr id="282629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altLang="cs-CZ" sz="2800"/>
              <a:t>Vliv akumulátoru na dolet </a:t>
            </a: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9" name="Obrázek 8"/>
          <p:cNvPicPr/>
          <p:nvPr/>
        </p:nvPicPr>
        <p:blipFill>
          <a:blip r:embed="rId2"/>
          <a:stretch>
            <a:fillRect/>
          </a:stretch>
        </p:blipFill>
        <p:spPr>
          <a:xfrm>
            <a:off x="647699" y="1533138"/>
            <a:ext cx="7938739" cy="5020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43415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74613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Elektrické pohonné jednotky</a:t>
            </a:r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7700" y="1416050"/>
            <a:ext cx="8105775" cy="5137150"/>
          </a:xfrm>
        </p:spPr>
        <p:txBody>
          <a:bodyPr/>
          <a:lstStyle/>
          <a:p>
            <a:r>
              <a:rPr lang="cs-CZ" altLang="cs-CZ" sz="1800"/>
              <a:t>Nárůst hmotnosti a potřebného výkonu tvoří neřešitelný problém</a:t>
            </a:r>
          </a:p>
        </p:txBody>
      </p:sp>
      <p:sp>
        <p:nvSpPr>
          <p:cNvPr id="282629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altLang="cs-CZ" sz="2800"/>
              <a:t>Pokus elektrifikovat A380 současnými akumulátory  </a:t>
            </a: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71" y="1935163"/>
            <a:ext cx="8877355" cy="4618206"/>
          </a:xfrm>
          <a:prstGeom prst="rect">
            <a:avLst/>
          </a:prstGeom>
        </p:spPr>
      </p:pic>
      <p:sp>
        <p:nvSpPr>
          <p:cNvPr id="10" name="TextovéPole 9"/>
          <p:cNvSpPr txBox="1"/>
          <p:nvPr/>
        </p:nvSpPr>
        <p:spPr>
          <a:xfrm>
            <a:off x="209550" y="6353145"/>
            <a:ext cx="3470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/>
              <a:t>https://www.eurocontrol.int/sites/default/files/2023-08/eurocontrol-think-paper-21-long-haul-decarb.pdf</a:t>
            </a:r>
          </a:p>
        </p:txBody>
      </p:sp>
    </p:spTree>
    <p:extLst>
      <p:ext uri="{BB962C8B-B14F-4D97-AF65-F5344CB8AC3E}">
        <p14:creationId xmlns:p14="http://schemas.microsoft.com/office/powerpoint/2010/main" val="279972821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352425" y="3467100"/>
            <a:ext cx="7115175" cy="20955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cs-CZ" altLang="cs-CZ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758490" y="2619802"/>
            <a:ext cx="7203799" cy="4572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cs-CZ" altLang="cs-CZ" sz="3200">
                <a:latin typeface="Arial" panose="020B0604020202020204" pitchFamily="34" charset="0"/>
              </a:rPr>
              <a:t>Vodíkový pohon 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0389" y="3972075"/>
            <a:ext cx="3898087" cy="2420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41920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74613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Vodíkový pohon </a:t>
            </a:r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7700" y="1416050"/>
            <a:ext cx="8105775" cy="5137150"/>
          </a:xfrm>
        </p:spPr>
        <p:txBody>
          <a:bodyPr/>
          <a:lstStyle/>
          <a:p>
            <a:r>
              <a:rPr lang="cs-CZ" altLang="cs-CZ" sz="2400"/>
              <a:t>.</a:t>
            </a:r>
            <a:endParaRPr lang="cs-CZ" altLang="cs-CZ" sz="2800"/>
          </a:p>
        </p:txBody>
      </p:sp>
      <p:sp>
        <p:nvSpPr>
          <p:cNvPr id="282628" name="Text Box 4"/>
          <p:cNvSpPr txBox="1">
            <a:spLocks noChangeArrowheads="1"/>
          </p:cNvSpPr>
          <p:nvPr/>
        </p:nvSpPr>
        <p:spPr bwMode="auto">
          <a:xfrm>
            <a:off x="1912375" y="2030162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cs-CZ" altLang="cs-CZ"/>
          </a:p>
        </p:txBody>
      </p:sp>
      <p:sp>
        <p:nvSpPr>
          <p:cNvPr id="282629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altLang="cs-CZ" sz="2800"/>
              <a:t>Vize společnosti Airbus v rozvoji vodíkového pohonu </a:t>
            </a: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46621"/>
            <a:ext cx="8971746" cy="4371974"/>
          </a:xfrm>
          <a:prstGeom prst="rect">
            <a:avLst/>
          </a:prstGeom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74613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Vodíkový pohon </a:t>
            </a:r>
          </a:p>
        </p:txBody>
      </p:sp>
      <p:sp>
        <p:nvSpPr>
          <p:cNvPr id="282629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altLang="cs-CZ" sz="2800">
                <a:latin typeface="Arial" panose="020B0604020202020204" pitchFamily="34" charset="0"/>
                <a:cs typeface="Arial" panose="020B0604020202020204" pitchFamily="34" charset="0"/>
              </a:rPr>
              <a:t>Vlastnosti vodíku jako paliva </a:t>
            </a: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6725" y="1416050"/>
            <a:ext cx="8409645" cy="5137150"/>
          </a:xfrm>
        </p:spPr>
        <p:txBody>
          <a:bodyPr/>
          <a:lstStyle/>
          <a:p>
            <a:pPr algn="just"/>
            <a:r>
              <a:rPr lang="cs-CZ" sz="2800"/>
              <a:t>Vodíkový pohon s plynovou turbínou má pomoci s dekarbonizací civilního letectví. Klíčovou výzvou je integrace velkých nádrží na kapalný vodík do letadel, vzhledem k nízké hustotě kapalného vodíku. Vodík nabízí čtvrtinu energetického obsahu na jednotku objemu a jednu třetinu hmotnosti paliva ve srovnání s konvenčním palivem. </a:t>
            </a:r>
            <a:endParaRPr lang="cs-CZ" altLang="cs-CZ" sz="280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262" y="4673198"/>
            <a:ext cx="8730049" cy="1794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39148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74613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Vodíkový pohon </a:t>
            </a:r>
          </a:p>
        </p:txBody>
      </p:sp>
      <p:sp>
        <p:nvSpPr>
          <p:cNvPr id="282629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altLang="cs-CZ" sz="2800">
                <a:latin typeface="Arial" panose="020B0604020202020204" pitchFamily="34" charset="0"/>
                <a:cs typeface="Arial" panose="020B0604020202020204" pitchFamily="34" charset="0"/>
              </a:rPr>
              <a:t>Přímé spalování vodíku </a:t>
            </a: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3010" y="2812550"/>
            <a:ext cx="7795260" cy="3961947"/>
          </a:xfrm>
          <a:prstGeom prst="rect">
            <a:avLst/>
          </a:prstGeom>
        </p:spPr>
      </p:pic>
      <p:sp>
        <p:nvSpPr>
          <p:cNvPr id="3" name="Obdélník 2"/>
          <p:cNvSpPr/>
          <p:nvPr/>
        </p:nvSpPr>
        <p:spPr>
          <a:xfrm>
            <a:off x="1223010" y="2812550"/>
            <a:ext cx="2735673" cy="198097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6725" y="1416050"/>
            <a:ext cx="8409645" cy="5137150"/>
          </a:xfrm>
        </p:spPr>
        <p:txBody>
          <a:bodyPr/>
          <a:lstStyle/>
          <a:p>
            <a:r>
              <a:rPr lang="cs-CZ" altLang="cs-CZ" sz="2400"/>
              <a:t>Testováno již od roku 1957</a:t>
            </a:r>
          </a:p>
          <a:p>
            <a:r>
              <a:rPr lang="cs-CZ" altLang="cs-CZ" sz="2400"/>
              <a:t>Tu 155 byl demonstrátor založený na civilním Tu 154, rok 1988</a:t>
            </a:r>
          </a:p>
          <a:p>
            <a:r>
              <a:rPr lang="cs-CZ" altLang="cs-CZ" sz="2400"/>
              <a:t>Proveditelné, problém je uložení H2 a efektivita </a:t>
            </a:r>
          </a:p>
          <a:p>
            <a:r>
              <a:rPr lang="cs-CZ" altLang="cs-CZ" sz="2400" u="sng"/>
              <a:t>Chybí zdroj levného udržitelného vodíku </a:t>
            </a:r>
            <a:endParaRPr lang="cs-CZ" altLang="cs-CZ" sz="2800" u="sng"/>
          </a:p>
        </p:txBody>
      </p:sp>
    </p:spTree>
    <p:extLst>
      <p:ext uri="{BB962C8B-B14F-4D97-AF65-F5344CB8AC3E}">
        <p14:creationId xmlns:p14="http://schemas.microsoft.com/office/powerpoint/2010/main" val="24415531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101601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Environmentální požadavky </a:t>
            </a:r>
          </a:p>
        </p:txBody>
      </p:sp>
      <p:sp>
        <p:nvSpPr>
          <p:cNvPr id="267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7700" y="1729718"/>
            <a:ext cx="8105775" cy="4823481"/>
          </a:xfrm>
        </p:spPr>
        <p:txBody>
          <a:bodyPr/>
          <a:lstStyle/>
          <a:p>
            <a:r>
              <a:rPr lang="cs-CZ" altLang="cs-CZ" sz="2400"/>
              <a:t>Klimatická změna zahrnující oteplování Země probíhá od začátku 20.století.</a:t>
            </a:r>
          </a:p>
          <a:p>
            <a:r>
              <a:rPr lang="cs-CZ" altLang="cs-CZ" sz="2400"/>
              <a:t>V druhé polovině 20.století se zvyšuje intenzita výskytu vyšší   průměrné roční globální teploty. </a:t>
            </a:r>
          </a:p>
          <a:p>
            <a:r>
              <a:rPr lang="cs-CZ" altLang="cs-CZ" sz="2400"/>
              <a:t>Zvyšování průměrné globální teploty  je dle vědců silně ovlivněno aktivitami člověka a vypouštěním emisí. skleníkových plynů, zejména CO2. </a:t>
            </a:r>
          </a:p>
          <a:p>
            <a:r>
              <a:rPr lang="cs-CZ" altLang="cs-CZ" sz="2400"/>
              <a:t>CO2 vzniká spalováním uhlovodíkových paliv. </a:t>
            </a:r>
          </a:p>
          <a:p>
            <a:endParaRPr lang="cs-CZ" altLang="cs-CZ" sz="2400"/>
          </a:p>
          <a:p>
            <a:pPr marL="0" indent="0">
              <a:buNone/>
            </a:pPr>
            <a:r>
              <a:rPr lang="cs-CZ" altLang="cs-CZ" sz="2400"/>
              <a:t>Letecká doprava se podílí na emisích 2 -3 % a tento poměr roste jak se dekarbonizuje pozemní doprava.  </a:t>
            </a:r>
          </a:p>
        </p:txBody>
      </p:sp>
      <p:sp>
        <p:nvSpPr>
          <p:cNvPr id="267268" name="Text Box 4"/>
          <p:cNvSpPr txBox="1">
            <a:spLocks noChangeArrowheads="1"/>
          </p:cNvSpPr>
          <p:nvPr/>
        </p:nvSpPr>
        <p:spPr bwMode="auto">
          <a:xfrm>
            <a:off x="457200" y="1295400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cs-CZ" altLang="cs-CZ"/>
          </a:p>
        </p:txBody>
      </p:sp>
      <p:sp>
        <p:nvSpPr>
          <p:cNvPr id="267269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altLang="cs-CZ" sz="2800" b="1">
                <a:latin typeface="Arial" panose="020B0604020202020204" pitchFamily="34" charset="0"/>
                <a:cs typeface="Arial" panose="020B0604020202020204" pitchFamily="34" charset="0"/>
              </a:rPr>
              <a:t>Globální klimatická změna </a:t>
            </a: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58492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74613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Vodíkový pohon </a:t>
            </a:r>
          </a:p>
        </p:txBody>
      </p:sp>
      <p:sp>
        <p:nvSpPr>
          <p:cNvPr id="282629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altLang="cs-CZ" sz="2800">
                <a:latin typeface="Arial" panose="020B0604020202020204" pitchFamily="34" charset="0"/>
                <a:cs typeface="Arial" panose="020B0604020202020204" pitchFamily="34" charset="0"/>
              </a:rPr>
              <a:t>Přímé spalování vodíku </a:t>
            </a: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3" name="Obdélník 2"/>
          <p:cNvSpPr/>
          <p:nvPr/>
        </p:nvSpPr>
        <p:spPr>
          <a:xfrm>
            <a:off x="1223010" y="2812550"/>
            <a:ext cx="2735673" cy="198097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6725" y="1416050"/>
            <a:ext cx="8409645" cy="5137150"/>
          </a:xfrm>
        </p:spPr>
        <p:txBody>
          <a:bodyPr/>
          <a:lstStyle/>
          <a:p>
            <a:r>
              <a:rPr lang="cs-CZ" altLang="cs-CZ" sz="2400"/>
              <a:t>A-380 na vodík </a:t>
            </a:r>
          </a:p>
          <a:p>
            <a:r>
              <a:rPr lang="cs-CZ" altLang="cs-CZ" sz="2400"/>
              <a:t>Tu 155 byl demonstrátor založený na civilním Tu 154, rok 1988</a:t>
            </a:r>
          </a:p>
          <a:p>
            <a:r>
              <a:rPr lang="cs-CZ" altLang="cs-CZ" sz="2400"/>
              <a:t>Proveditelné, problém je uložení H2 a efektivita </a:t>
            </a:r>
          </a:p>
          <a:p>
            <a:r>
              <a:rPr lang="cs-CZ" altLang="cs-CZ" sz="2400" u="sng"/>
              <a:t>Chybí zdroj levného udržitelného vodíku </a:t>
            </a:r>
            <a:endParaRPr lang="cs-CZ" altLang="cs-CZ" sz="2800" u="sng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566" y="1935163"/>
            <a:ext cx="8332284" cy="4922837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209550" y="6353145"/>
            <a:ext cx="3470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/>
              <a:t>https://www.eurocontrol.int/sites/default/files/2023-08/eurocontrol-think-paper-21-long-haul-decarb.pdf</a:t>
            </a:r>
          </a:p>
        </p:txBody>
      </p:sp>
    </p:spTree>
    <p:extLst>
      <p:ext uri="{BB962C8B-B14F-4D97-AF65-F5344CB8AC3E}">
        <p14:creationId xmlns:p14="http://schemas.microsoft.com/office/powerpoint/2010/main" val="81826025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74613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Vodíkový pohon </a:t>
            </a:r>
          </a:p>
        </p:txBody>
      </p:sp>
      <p:sp>
        <p:nvSpPr>
          <p:cNvPr id="282629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altLang="cs-CZ" sz="2800">
                <a:latin typeface="Arial" panose="020B0604020202020204" pitchFamily="34" charset="0"/>
                <a:cs typeface="Arial" panose="020B0604020202020204" pitchFamily="34" charset="0"/>
              </a:rPr>
              <a:t>Přímé spalování vodíku </a:t>
            </a: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3" name="Obdélník 2"/>
          <p:cNvSpPr/>
          <p:nvPr/>
        </p:nvSpPr>
        <p:spPr>
          <a:xfrm>
            <a:off x="1223010" y="2812550"/>
            <a:ext cx="2735673" cy="198097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6725" y="1416050"/>
            <a:ext cx="8409645" cy="5137150"/>
          </a:xfrm>
        </p:spPr>
        <p:txBody>
          <a:bodyPr/>
          <a:lstStyle/>
          <a:p>
            <a:r>
              <a:rPr lang="cs-CZ" altLang="cs-CZ" sz="2400"/>
              <a:t>A-380 na kapalný metan</a:t>
            </a:r>
          </a:p>
          <a:p>
            <a:r>
              <a:rPr lang="cs-CZ" altLang="cs-CZ" sz="2400"/>
              <a:t>Tu 155 byl demonstrátor založený na civilním Tu 154, rok 1988é, problém je uložení H2 a efektivita </a:t>
            </a:r>
          </a:p>
          <a:p>
            <a:r>
              <a:rPr lang="cs-CZ" altLang="cs-CZ" sz="2400" u="sng"/>
              <a:t>Chybí zdroj levného udržitelného vodíku </a:t>
            </a:r>
            <a:endParaRPr lang="cs-CZ" altLang="cs-CZ" sz="2800" u="sng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725" y="1902798"/>
            <a:ext cx="8119714" cy="4931151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209550" y="6353145"/>
            <a:ext cx="3470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/>
              <a:t>https://www.eurocontrol.int/sites/default/files/2023-08/eurocontrol-think-paper-21-long-haul-decarb.pdf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4638907" y="1003610"/>
            <a:ext cx="41240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/>
              <a:t>V případě úniku ale může být dopad 30 až 82,5krát vyšší než u CO2.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1051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74613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Vodíkový pohon </a:t>
            </a:r>
          </a:p>
        </p:txBody>
      </p:sp>
      <p:sp>
        <p:nvSpPr>
          <p:cNvPr id="282629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altLang="cs-CZ" sz="2800" b="1">
                <a:latin typeface="Arial" panose="020B0604020202020204" pitchFamily="34" charset="0"/>
                <a:cs typeface="Arial" panose="020B0604020202020204" pitchFamily="34" charset="0"/>
              </a:rPr>
              <a:t>Různé možnosti uložení H2 </a:t>
            </a: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6725" y="1416050"/>
            <a:ext cx="8409645" cy="5137150"/>
          </a:xfrm>
        </p:spPr>
        <p:txBody>
          <a:bodyPr/>
          <a:lstStyle/>
          <a:p>
            <a:r>
              <a:rPr lang="cs-CZ" altLang="cs-CZ" sz="2800"/>
              <a:t>Obecně je potřeba 3x větší objem nádrží, které musí odolat přetlaku do 2 barů a musí být tepelně izolované   </a:t>
            </a:r>
          </a:p>
        </p:txBody>
      </p:sp>
      <p:pic>
        <p:nvPicPr>
          <p:cNvPr id="6" name="Obrázek 5"/>
          <p:cNvPicPr/>
          <p:nvPr/>
        </p:nvPicPr>
        <p:blipFill>
          <a:blip r:embed="rId2"/>
          <a:stretch>
            <a:fillRect/>
          </a:stretch>
        </p:blipFill>
        <p:spPr>
          <a:xfrm>
            <a:off x="466725" y="2623441"/>
            <a:ext cx="7953375" cy="3388253"/>
          </a:xfrm>
          <a:prstGeom prst="rect">
            <a:avLst/>
          </a:prstGeom>
        </p:spPr>
      </p:pic>
      <p:sp>
        <p:nvSpPr>
          <p:cNvPr id="2" name="TextovéPole 1"/>
          <p:cNvSpPr txBox="1"/>
          <p:nvPr/>
        </p:nvSpPr>
        <p:spPr>
          <a:xfrm>
            <a:off x="647700" y="6091535"/>
            <a:ext cx="6980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/>
              <a:t>Vize vodíkové nádrže společnosti Airbus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75275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74613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Vodíkový pohon </a:t>
            </a:r>
          </a:p>
        </p:txBody>
      </p:sp>
      <p:sp>
        <p:nvSpPr>
          <p:cNvPr id="282629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altLang="cs-CZ" sz="2800" b="1">
                <a:latin typeface="Arial" panose="020B0604020202020204" pitchFamily="34" charset="0"/>
                <a:cs typeface="Arial" panose="020B0604020202020204" pitchFamily="34" charset="0"/>
              </a:rPr>
              <a:t>Možné způsoby uložení H2 na palubě letadla  </a:t>
            </a: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6725" y="1416050"/>
            <a:ext cx="8409645" cy="5137150"/>
          </a:xfrm>
        </p:spPr>
        <p:txBody>
          <a:bodyPr/>
          <a:lstStyle/>
          <a:p>
            <a:endParaRPr lang="cs-CZ" sz="2800"/>
          </a:p>
          <a:p>
            <a:r>
              <a:rPr lang="cs-CZ" sz="2800"/>
              <a:t>Gravimetrická účinnost vodíkové nádrže je poměr hmotnosti uskladněného vodíku k celkové hmotnosti systému nádrže, včetně samotného vodíku, konstrukce nádrže, izolace a dalších komponent. </a:t>
            </a:r>
          </a:p>
          <a:p>
            <a:r>
              <a:rPr lang="cs-CZ" sz="2800"/>
              <a:t>Vyšší gravimetrická účinnost je žádoucí, zejména pro aplikace citlivé na hmotnost, jako je letectví, protože umožňuje přepravovat více vodíku při dané hmotnosti systému nádrže, což zvyšuje dolet a užitečné zatížení.</a:t>
            </a:r>
            <a:endParaRPr lang="cs-CZ" altLang="cs-CZ" sz="2800"/>
          </a:p>
        </p:txBody>
      </p:sp>
    </p:spTree>
    <p:extLst>
      <p:ext uri="{BB962C8B-B14F-4D97-AF65-F5344CB8AC3E}">
        <p14:creationId xmlns:p14="http://schemas.microsoft.com/office/powerpoint/2010/main" val="264479467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74613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Vodíkový pohon </a:t>
            </a:r>
          </a:p>
        </p:txBody>
      </p:sp>
      <p:sp>
        <p:nvSpPr>
          <p:cNvPr id="282629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altLang="cs-CZ" sz="2800" b="1">
                <a:latin typeface="Arial" panose="020B0604020202020204" pitchFamily="34" charset="0"/>
                <a:cs typeface="Arial" panose="020B0604020202020204" pitchFamily="34" charset="0"/>
              </a:rPr>
              <a:t>Možné způsoby uložení H2 na palubě letadla  </a:t>
            </a: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6725" y="1416050"/>
            <a:ext cx="8409645" cy="5137150"/>
          </a:xfrm>
        </p:spPr>
        <p:txBody>
          <a:bodyPr/>
          <a:lstStyle/>
          <a:p>
            <a:r>
              <a:rPr lang="cs-CZ" sz="2400"/>
              <a:t>Nejjednodušší je stlačený H2. Hustota skladování je však ve srovnání s jinými metodami nízká. </a:t>
            </a:r>
          </a:p>
          <a:p>
            <a:pPr algn="just"/>
            <a:r>
              <a:rPr lang="cs-CZ" sz="2400" err="1"/>
              <a:t>Kapalý</a:t>
            </a:r>
            <a:r>
              <a:rPr lang="cs-CZ" sz="2400"/>
              <a:t> H2: ke zkapalnění H2 je zapotřebí 25 % až 45 % uskladněné energie. U této metody je hustota skladování vodíku velmi vysoká, ale vodík má var při teplotě okolo -253 °C a je nutné udržovat tuto nízkou teplotu (jinak se vodík odpaří) a je potřeba objemná izolace. </a:t>
            </a:r>
          </a:p>
          <a:p>
            <a:pPr algn="just"/>
            <a:r>
              <a:rPr lang="cs-CZ" sz="2400"/>
              <a:t>Skladování v kovových hydridech absorbují práškové kovy vodík za vysokého tlaku. Během tohoto procesu se při vkládání vytváří teplo a při uvolnění tlaku a přivedení tepla se proces obrací. Hlavním problémem je hmotnost absorpčního materiálu – hmotnost nádrže by byla asi 7 -8 vyšší než u kg srovnatelné nádrže se stlačeným plynným H2</a:t>
            </a:r>
            <a:r>
              <a:rPr lang="cs-CZ" sz="200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94118711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74613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Vodíkový pohon </a:t>
            </a:r>
          </a:p>
        </p:txBody>
      </p:sp>
      <p:sp>
        <p:nvSpPr>
          <p:cNvPr id="282629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altLang="cs-CZ" sz="2800" b="1">
                <a:latin typeface="Arial" panose="020B0604020202020204" pitchFamily="34" charset="0"/>
                <a:cs typeface="Arial" panose="020B0604020202020204" pitchFamily="34" charset="0"/>
              </a:rPr>
              <a:t>Možné způsoby uložení H2 na palubě letadla  </a:t>
            </a: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6725" y="1416050"/>
            <a:ext cx="8409645" cy="5137150"/>
          </a:xfrm>
        </p:spPr>
        <p:txBody>
          <a:bodyPr/>
          <a:lstStyle/>
          <a:p>
            <a:endParaRPr lang="cs-CZ" sz="280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725" y="1433513"/>
            <a:ext cx="7796329" cy="5421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42496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74613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Vodíkový pohon </a:t>
            </a:r>
          </a:p>
        </p:txBody>
      </p:sp>
      <p:sp>
        <p:nvSpPr>
          <p:cNvPr id="282629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altLang="cs-CZ" sz="2800" b="1">
                <a:latin typeface="Arial" panose="020B0604020202020204" pitchFamily="34" charset="0"/>
                <a:cs typeface="Arial" panose="020B0604020202020204" pitchFamily="34" charset="0"/>
              </a:rPr>
              <a:t>Možné způsoby uložení H2 na palubě letadla  </a:t>
            </a: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6725" y="1416050"/>
            <a:ext cx="8409645" cy="5137150"/>
          </a:xfrm>
        </p:spPr>
        <p:txBody>
          <a:bodyPr/>
          <a:lstStyle/>
          <a:p>
            <a:endParaRPr lang="cs-CZ" sz="2800"/>
          </a:p>
        </p:txBody>
      </p:sp>
      <p:pic>
        <p:nvPicPr>
          <p:cNvPr id="7" name="Obrázek 6"/>
          <p:cNvPicPr/>
          <p:nvPr/>
        </p:nvPicPr>
        <p:blipFill>
          <a:blip r:embed="rId2"/>
          <a:stretch>
            <a:fillRect/>
          </a:stretch>
        </p:blipFill>
        <p:spPr>
          <a:xfrm>
            <a:off x="5894372" y="1935163"/>
            <a:ext cx="3249628" cy="1363345"/>
          </a:xfrm>
          <a:prstGeom prst="rect">
            <a:avLst/>
          </a:prstGeom>
        </p:spPr>
      </p:pic>
      <p:pic>
        <p:nvPicPr>
          <p:cNvPr id="9" name="Obrázek 8"/>
          <p:cNvPicPr/>
          <p:nvPr/>
        </p:nvPicPr>
        <p:blipFill>
          <a:blip r:embed="rId3"/>
          <a:stretch>
            <a:fillRect/>
          </a:stretch>
        </p:blipFill>
        <p:spPr>
          <a:xfrm>
            <a:off x="466725" y="1433513"/>
            <a:ext cx="5146706" cy="2247582"/>
          </a:xfrm>
          <a:prstGeom prst="rect">
            <a:avLst/>
          </a:prstGeom>
        </p:spPr>
      </p:pic>
      <p:pic>
        <p:nvPicPr>
          <p:cNvPr id="10" name="Obrázek 9"/>
          <p:cNvPicPr/>
          <p:nvPr/>
        </p:nvPicPr>
        <p:blipFill>
          <a:blip r:embed="rId4"/>
          <a:stretch>
            <a:fillRect/>
          </a:stretch>
        </p:blipFill>
        <p:spPr>
          <a:xfrm>
            <a:off x="729573" y="3854173"/>
            <a:ext cx="5656729" cy="2525949"/>
          </a:xfrm>
          <a:prstGeom prst="rect">
            <a:avLst/>
          </a:prstGeom>
        </p:spPr>
      </p:pic>
      <p:sp>
        <p:nvSpPr>
          <p:cNvPr id="2" name="TextovéPole 1"/>
          <p:cNvSpPr txBox="1"/>
          <p:nvPr/>
        </p:nvSpPr>
        <p:spPr>
          <a:xfrm>
            <a:off x="5894372" y="3240753"/>
            <a:ext cx="2062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/>
              <a:t>V trupu</a:t>
            </a:r>
            <a:endParaRPr lang="en-US"/>
          </a:p>
        </p:txBody>
      </p:sp>
      <p:sp>
        <p:nvSpPr>
          <p:cNvPr id="3" name="TextovéPole 2"/>
          <p:cNvSpPr txBox="1"/>
          <p:nvPr/>
        </p:nvSpPr>
        <p:spPr>
          <a:xfrm>
            <a:off x="6595353" y="6293796"/>
            <a:ext cx="1536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/>
              <a:t>Pod křídly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1096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74613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Vodíkový pohon </a:t>
            </a: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5091" y="1293963"/>
            <a:ext cx="8409645" cy="5137150"/>
          </a:xfrm>
        </p:spPr>
        <p:txBody>
          <a:bodyPr/>
          <a:lstStyle/>
          <a:p>
            <a:r>
              <a:rPr lang="cs-CZ" sz="2800"/>
              <a:t>porovnání efektivity různých typů pohonu </a:t>
            </a:r>
            <a:endParaRPr lang="en-US" sz="280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218" y="1733847"/>
            <a:ext cx="5762528" cy="4978239"/>
          </a:xfrm>
          <a:prstGeom prst="rect">
            <a:avLst/>
          </a:prstGeom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14337" y="770743"/>
            <a:ext cx="82391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altLang="cs-CZ" sz="2800" b="1">
                <a:latin typeface="Arial" panose="020B0604020202020204" pitchFamily="34" charset="0"/>
                <a:cs typeface="Arial" panose="020B0604020202020204" pitchFamily="34" charset="0"/>
              </a:rPr>
              <a:t>Vodíkový palivový článek 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6177166" y="1969712"/>
            <a:ext cx="258583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/>
              <a:t>Přímé uložení elektrické energie v akumulátoru je nejefektivnější – problém nedostatečné kapacity může řešit palivový článek.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06718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74613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Vodíkový pohon </a:t>
            </a:r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7700" y="1416050"/>
            <a:ext cx="8105775" cy="5137150"/>
          </a:xfrm>
        </p:spPr>
        <p:txBody>
          <a:bodyPr/>
          <a:lstStyle/>
          <a:p>
            <a:r>
              <a:rPr lang="cs-CZ" altLang="cs-CZ" sz="2400"/>
              <a:t>Základní schéma palivového článku typu PEM </a:t>
            </a:r>
            <a:endParaRPr lang="cs-CZ" altLang="cs-CZ" sz="2800"/>
          </a:p>
        </p:txBody>
      </p:sp>
      <p:sp>
        <p:nvSpPr>
          <p:cNvPr id="282629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altLang="cs-CZ" sz="2800" b="1">
                <a:latin typeface="Arial" panose="020B0604020202020204" pitchFamily="34" charset="0"/>
                <a:cs typeface="Arial" panose="020B0604020202020204" pitchFamily="34" charset="0"/>
              </a:rPr>
              <a:t>Vodíkový palivový článek </a:t>
            </a: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00" y="1847850"/>
            <a:ext cx="7229475" cy="5010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32071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74613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Vodíkový pohon </a:t>
            </a:r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7700" y="1416050"/>
            <a:ext cx="8105775" cy="5137150"/>
          </a:xfrm>
        </p:spPr>
        <p:txBody>
          <a:bodyPr/>
          <a:lstStyle/>
          <a:p>
            <a:r>
              <a:rPr lang="cs-CZ" sz="2000"/>
              <a:t>Přehled výhod a omezení různých systémů palivových článků</a:t>
            </a:r>
            <a:r>
              <a:rPr lang="cs-CZ" altLang="cs-CZ" sz="1600"/>
              <a:t>.</a:t>
            </a:r>
            <a:endParaRPr lang="cs-CZ" altLang="cs-CZ" sz="1800"/>
          </a:p>
        </p:txBody>
      </p:sp>
      <p:sp>
        <p:nvSpPr>
          <p:cNvPr id="282628" name="Text Box 4"/>
          <p:cNvSpPr txBox="1">
            <a:spLocks noChangeArrowheads="1"/>
          </p:cNvSpPr>
          <p:nvPr/>
        </p:nvSpPr>
        <p:spPr bwMode="auto">
          <a:xfrm>
            <a:off x="1912375" y="2030162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cs-CZ" altLang="cs-CZ"/>
          </a:p>
        </p:txBody>
      </p:sp>
      <p:sp>
        <p:nvSpPr>
          <p:cNvPr id="282629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altLang="cs-CZ" sz="2800" b="1">
                <a:latin typeface="Arial" panose="020B0604020202020204" pitchFamily="34" charset="0"/>
                <a:cs typeface="Arial" panose="020B0604020202020204" pitchFamily="34" charset="0"/>
              </a:rPr>
              <a:t>Vodíkový palivový článek </a:t>
            </a: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2802419"/>
              </p:ext>
            </p:extLst>
          </p:nvPr>
        </p:nvGraphicFramePr>
        <p:xfrm>
          <a:off x="649605" y="1929364"/>
          <a:ext cx="8056245" cy="47515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51273">
                  <a:extLst>
                    <a:ext uri="{9D8B030D-6E8A-4147-A177-3AD203B41FA5}">
                      <a16:colId xmlns:a16="http://schemas.microsoft.com/office/drawing/2014/main" val="4019240460"/>
                    </a:ext>
                  </a:extLst>
                </a:gridCol>
                <a:gridCol w="1404642">
                  <a:extLst>
                    <a:ext uri="{9D8B030D-6E8A-4147-A177-3AD203B41FA5}">
                      <a16:colId xmlns:a16="http://schemas.microsoft.com/office/drawing/2014/main" val="2262887882"/>
                    </a:ext>
                  </a:extLst>
                </a:gridCol>
                <a:gridCol w="838340">
                  <a:extLst>
                    <a:ext uri="{9D8B030D-6E8A-4147-A177-3AD203B41FA5}">
                      <a16:colId xmlns:a16="http://schemas.microsoft.com/office/drawing/2014/main" val="203577744"/>
                    </a:ext>
                  </a:extLst>
                </a:gridCol>
                <a:gridCol w="769886">
                  <a:extLst>
                    <a:ext uri="{9D8B030D-6E8A-4147-A177-3AD203B41FA5}">
                      <a16:colId xmlns:a16="http://schemas.microsoft.com/office/drawing/2014/main" val="1528894134"/>
                    </a:ext>
                  </a:extLst>
                </a:gridCol>
                <a:gridCol w="872123">
                  <a:extLst>
                    <a:ext uri="{9D8B030D-6E8A-4147-A177-3AD203B41FA5}">
                      <a16:colId xmlns:a16="http://schemas.microsoft.com/office/drawing/2014/main" val="3843451972"/>
                    </a:ext>
                  </a:extLst>
                </a:gridCol>
                <a:gridCol w="1638453">
                  <a:extLst>
                    <a:ext uri="{9D8B030D-6E8A-4147-A177-3AD203B41FA5}">
                      <a16:colId xmlns:a16="http://schemas.microsoft.com/office/drawing/2014/main" val="3977246374"/>
                    </a:ext>
                  </a:extLst>
                </a:gridCol>
                <a:gridCol w="1381528">
                  <a:extLst>
                    <a:ext uri="{9D8B030D-6E8A-4147-A177-3AD203B41FA5}">
                      <a16:colId xmlns:a16="http://schemas.microsoft.com/office/drawing/2014/main" val="1043539765"/>
                    </a:ext>
                  </a:extLst>
                </a:gridCol>
              </a:tblGrid>
              <a:tr h="372468">
                <a:tc>
                  <a:txBody>
                    <a:bodyPr/>
                    <a:lstStyle/>
                    <a:p>
                      <a:r>
                        <a:rPr lang="cs-CZ" sz="1050">
                          <a:solidFill>
                            <a:schemeClr val="tx2"/>
                          </a:solidFill>
                          <a:effectLst/>
                        </a:rPr>
                        <a:t>Typ palivového článku</a:t>
                      </a:r>
                      <a:endParaRPr lang="en-US" sz="16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cs-CZ" sz="1050">
                          <a:solidFill>
                            <a:schemeClr val="tx2"/>
                          </a:solidFill>
                          <a:effectLst/>
                        </a:rPr>
                        <a:t>Typické aplikace</a:t>
                      </a:r>
                      <a:endParaRPr lang="en-US" sz="16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cs-CZ" sz="1050">
                          <a:solidFill>
                            <a:schemeClr val="tx2"/>
                          </a:solidFill>
                          <a:effectLst/>
                        </a:rPr>
                        <a:t>Pracovní teplota (°C</a:t>
                      </a:r>
                      <a:r>
                        <a:rPr lang="cs-CZ" sz="1050">
                          <a:effectLst/>
                        </a:rPr>
                        <a:t>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cs-CZ" sz="1050">
                          <a:solidFill>
                            <a:schemeClr val="tx2"/>
                          </a:solidFill>
                          <a:effectLst/>
                        </a:rPr>
                        <a:t>Účinnost (%)</a:t>
                      </a:r>
                      <a:endParaRPr lang="en-US" sz="16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cs-CZ" sz="1050">
                          <a:solidFill>
                            <a:schemeClr val="tx2"/>
                          </a:solidFill>
                          <a:effectLst/>
                        </a:rPr>
                        <a:t>Výkonová hustota (W/cm2</a:t>
                      </a:r>
                      <a:r>
                        <a:rPr lang="cs-CZ" sz="1050">
                          <a:effectLst/>
                        </a:rPr>
                        <a:t>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cs-CZ" sz="1050">
                          <a:solidFill>
                            <a:schemeClr val="tx2"/>
                          </a:solidFill>
                          <a:effectLst/>
                        </a:rPr>
                        <a:t>Výhody</a:t>
                      </a:r>
                      <a:endParaRPr lang="en-US" sz="16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cs-CZ" sz="1050">
                          <a:solidFill>
                            <a:schemeClr val="tx2"/>
                          </a:solidFill>
                          <a:effectLst/>
                        </a:rPr>
                        <a:t>Omezení</a:t>
                      </a:r>
                      <a:endParaRPr lang="en-US" sz="16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15155972"/>
                  </a:ext>
                </a:extLst>
              </a:tr>
              <a:tr h="872093">
                <a:tc>
                  <a:txBody>
                    <a:bodyPr/>
                    <a:lstStyle/>
                    <a:p>
                      <a:r>
                        <a:rPr lang="cs-CZ" sz="1000">
                          <a:solidFill>
                            <a:schemeClr val="tx2"/>
                          </a:solidFill>
                          <a:effectLst/>
                        </a:rPr>
                        <a:t>Proton-</a:t>
                      </a:r>
                      <a:r>
                        <a:rPr lang="cs-CZ" sz="1000" err="1">
                          <a:solidFill>
                            <a:schemeClr val="tx2"/>
                          </a:solidFill>
                          <a:effectLst/>
                        </a:rPr>
                        <a:t>exchange</a:t>
                      </a:r>
                      <a:r>
                        <a:rPr lang="cs-CZ" sz="1000">
                          <a:solidFill>
                            <a:schemeClr val="tx2"/>
                          </a:solidFill>
                          <a:effectLst/>
                        </a:rPr>
                        <a:t> </a:t>
                      </a:r>
                      <a:r>
                        <a:rPr lang="cs-CZ" sz="1000" err="1">
                          <a:solidFill>
                            <a:schemeClr val="tx2"/>
                          </a:solidFill>
                          <a:effectLst/>
                        </a:rPr>
                        <a:t>membrane</a:t>
                      </a:r>
                      <a:r>
                        <a:rPr lang="cs-CZ" sz="1000">
                          <a:solidFill>
                            <a:schemeClr val="tx2"/>
                          </a:solidFill>
                          <a:effectLst/>
                        </a:rPr>
                        <a:t> </a:t>
                      </a:r>
                      <a:r>
                        <a:rPr lang="cs-CZ" sz="1000" err="1">
                          <a:solidFill>
                            <a:schemeClr val="tx2"/>
                          </a:solidFill>
                          <a:effectLst/>
                        </a:rPr>
                        <a:t>fuel</a:t>
                      </a:r>
                      <a:r>
                        <a:rPr lang="cs-CZ" sz="1000">
                          <a:solidFill>
                            <a:schemeClr val="tx2"/>
                          </a:solidFill>
                          <a:effectLst/>
                        </a:rPr>
                        <a:t> </a:t>
                      </a:r>
                      <a:r>
                        <a:rPr lang="cs-CZ" sz="1000" err="1">
                          <a:solidFill>
                            <a:schemeClr val="tx2"/>
                          </a:solidFill>
                          <a:effectLst/>
                        </a:rPr>
                        <a:t>cells</a:t>
                      </a:r>
                      <a:r>
                        <a:rPr lang="cs-CZ" sz="1000">
                          <a:solidFill>
                            <a:schemeClr val="tx2"/>
                          </a:solidFill>
                          <a:effectLst/>
                        </a:rPr>
                        <a:t> (PEMFC)</a:t>
                      </a:r>
                      <a:endParaRPr lang="en-US" sz="16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cs-CZ" sz="1000">
                          <a:effectLst/>
                        </a:rPr>
                        <a:t>mobilní i stacionární použití,  automobilový průmysl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cs-CZ" sz="1200">
                          <a:effectLst/>
                        </a:rPr>
                        <a:t>50 -100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cs-CZ" sz="1200">
                          <a:effectLst/>
                        </a:rPr>
                        <a:t>30 – 60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cs-CZ" sz="1200">
                          <a:effectLst/>
                        </a:rPr>
                        <a:t>0,7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cs-CZ" sz="1000">
                          <a:effectLst/>
                        </a:rPr>
                        <a:t>Kompaktní provedení, dlouhá životnost, rychlý náběh výkonu, pokročilý vývoj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cs-CZ" sz="1000">
                          <a:effectLst/>
                        </a:rPr>
                        <a:t>Drahý katalyzátor; potřebuje palivo vysoké chemické čistoty; složitá regulace teploty a množství vody.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53186354"/>
                  </a:ext>
                </a:extLst>
              </a:tr>
              <a:tr h="581395">
                <a:tc>
                  <a:txBody>
                    <a:bodyPr/>
                    <a:lstStyle/>
                    <a:p>
                      <a:r>
                        <a:rPr lang="cs-CZ" sz="1000">
                          <a:solidFill>
                            <a:schemeClr val="tx2"/>
                          </a:solidFill>
                          <a:effectLst/>
                        </a:rPr>
                        <a:t>Alkalický AFC</a:t>
                      </a:r>
                      <a:endParaRPr lang="en-US" sz="16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cs-CZ" sz="1000">
                          <a:effectLst/>
                        </a:rPr>
                        <a:t>Kosmické prostředky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cs-CZ" sz="1200">
                          <a:effectLst/>
                        </a:rPr>
                        <a:t>90 -100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cs-CZ" sz="1200">
                          <a:effectLst/>
                        </a:rPr>
                        <a:t>60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cs-CZ" sz="1200">
                          <a:effectLst/>
                        </a:rPr>
                        <a:t>0,6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cs-CZ" sz="1000">
                          <a:effectLst/>
                        </a:rPr>
                        <a:t>Nízké náklady na díly a provoz; žádný kompresor; vysoká reakční rychlost katody.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cs-CZ" sz="1000">
                          <a:effectLst/>
                        </a:rPr>
                        <a:t>Jsou velké; citlivé na znečištění vodíku a kyslíku.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99834448"/>
                  </a:ext>
                </a:extLst>
              </a:tr>
              <a:tr h="726744">
                <a:tc>
                  <a:txBody>
                    <a:bodyPr/>
                    <a:lstStyle/>
                    <a:p>
                      <a:r>
                        <a:rPr lang="cs-CZ" sz="1000" err="1">
                          <a:solidFill>
                            <a:schemeClr val="tx2"/>
                          </a:solidFill>
                          <a:effectLst/>
                        </a:rPr>
                        <a:t>Molten</a:t>
                      </a:r>
                      <a:r>
                        <a:rPr lang="cs-CZ" sz="1000">
                          <a:solidFill>
                            <a:schemeClr val="tx2"/>
                          </a:solidFill>
                          <a:effectLst/>
                        </a:rPr>
                        <a:t> </a:t>
                      </a:r>
                      <a:r>
                        <a:rPr lang="cs-CZ" sz="1000" err="1">
                          <a:solidFill>
                            <a:schemeClr val="tx2"/>
                          </a:solidFill>
                          <a:effectLst/>
                        </a:rPr>
                        <a:t>Carbonate</a:t>
                      </a:r>
                      <a:r>
                        <a:rPr lang="cs-CZ" sz="1000">
                          <a:solidFill>
                            <a:schemeClr val="tx2"/>
                          </a:solidFill>
                          <a:effectLst/>
                        </a:rPr>
                        <a:t> </a:t>
                      </a:r>
                      <a:r>
                        <a:rPr lang="cs-CZ" sz="1000" err="1">
                          <a:solidFill>
                            <a:schemeClr val="tx2"/>
                          </a:solidFill>
                          <a:effectLst/>
                        </a:rPr>
                        <a:t>Fuel</a:t>
                      </a:r>
                      <a:r>
                        <a:rPr lang="cs-CZ" sz="1000">
                          <a:solidFill>
                            <a:schemeClr val="tx2"/>
                          </a:solidFill>
                          <a:effectLst/>
                        </a:rPr>
                        <a:t> Cell (MCFC)</a:t>
                      </a:r>
                      <a:endParaRPr lang="en-US" sz="16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cs-CZ" sz="1000">
                          <a:effectLst/>
                        </a:rPr>
                        <a:t>Aplikace s požadavkem vysokých výkonů – energetika 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cs-CZ" sz="1200">
                          <a:effectLst/>
                        </a:rPr>
                        <a:t>600 -700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cs-CZ" sz="1200">
                          <a:effectLst/>
                        </a:rPr>
                        <a:t>45 -50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cs-CZ" sz="1200">
                          <a:effectLst/>
                        </a:rPr>
                        <a:t>0,15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cs-CZ" sz="1000">
                          <a:effectLst/>
                        </a:rPr>
                        <a:t>Vysoká účinnost, není vázán na jedno konkrétní palivo, kogenerace.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cs-CZ" sz="1000">
                          <a:effectLst/>
                        </a:rPr>
                        <a:t>Vysoké teploty způsobují korozi; dlouhý náběh výkonu, nízká  životnost.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17332727"/>
                  </a:ext>
                </a:extLst>
              </a:tr>
              <a:tr h="726744">
                <a:tc>
                  <a:txBody>
                    <a:bodyPr/>
                    <a:lstStyle/>
                    <a:p>
                      <a:r>
                        <a:rPr lang="cs-CZ" sz="1000" err="1">
                          <a:solidFill>
                            <a:schemeClr val="tx2"/>
                          </a:solidFill>
                          <a:effectLst/>
                        </a:rPr>
                        <a:t>Phosphoric</a:t>
                      </a:r>
                      <a:r>
                        <a:rPr lang="cs-CZ" sz="1000">
                          <a:solidFill>
                            <a:schemeClr val="tx2"/>
                          </a:solidFill>
                          <a:effectLst/>
                        </a:rPr>
                        <a:t> acid </a:t>
                      </a:r>
                      <a:r>
                        <a:rPr lang="cs-CZ" sz="1000" err="1">
                          <a:solidFill>
                            <a:schemeClr val="tx2"/>
                          </a:solidFill>
                          <a:effectLst/>
                        </a:rPr>
                        <a:t>fuel</a:t>
                      </a:r>
                      <a:r>
                        <a:rPr lang="cs-CZ" sz="1000">
                          <a:solidFill>
                            <a:schemeClr val="tx2"/>
                          </a:solidFill>
                          <a:effectLst/>
                        </a:rPr>
                        <a:t> </a:t>
                      </a:r>
                      <a:r>
                        <a:rPr lang="cs-CZ" sz="1000" err="1">
                          <a:solidFill>
                            <a:schemeClr val="tx2"/>
                          </a:solidFill>
                          <a:effectLst/>
                        </a:rPr>
                        <a:t>cells</a:t>
                      </a:r>
                      <a:r>
                        <a:rPr lang="cs-CZ" sz="1000">
                          <a:solidFill>
                            <a:schemeClr val="tx2"/>
                          </a:solidFill>
                          <a:effectLst/>
                        </a:rPr>
                        <a:t> (PAFC)</a:t>
                      </a:r>
                      <a:endParaRPr lang="en-US" sz="16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cs-CZ" sz="1000">
                          <a:effectLst/>
                        </a:rPr>
                        <a:t>Aplikace s požadavkem středních až vysokých výkonů – energetika 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cs-CZ" sz="1200">
                          <a:effectLst/>
                        </a:rPr>
                        <a:t>150 -200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cs-CZ" sz="1200">
                          <a:effectLst/>
                        </a:rPr>
                        <a:t>40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cs-CZ" sz="1200">
                          <a:effectLst/>
                        </a:rPr>
                        <a:t>0,188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cs-CZ" sz="1000">
                          <a:effectLst/>
                        </a:rPr>
                        <a:t>Dobře snáší přítomnost nečistot v palivu; kogenerace.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cs-CZ" sz="1000">
                          <a:effectLst/>
                        </a:rPr>
                        <a:t>Nízká účinnost, omezená životnost; drahý katalyzátor.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22348506"/>
                  </a:ext>
                </a:extLst>
              </a:tr>
              <a:tr h="726744">
                <a:tc>
                  <a:txBody>
                    <a:bodyPr/>
                    <a:lstStyle/>
                    <a:p>
                      <a:r>
                        <a:rPr lang="cs-CZ" sz="1000">
                          <a:solidFill>
                            <a:schemeClr val="tx2"/>
                          </a:solidFill>
                          <a:effectLst/>
                        </a:rPr>
                        <a:t>Solid oxide </a:t>
                      </a:r>
                      <a:r>
                        <a:rPr lang="cs-CZ" sz="1000" err="1">
                          <a:solidFill>
                            <a:schemeClr val="tx2"/>
                          </a:solidFill>
                          <a:effectLst/>
                        </a:rPr>
                        <a:t>fuel</a:t>
                      </a:r>
                      <a:r>
                        <a:rPr lang="cs-CZ" sz="1000">
                          <a:solidFill>
                            <a:schemeClr val="tx2"/>
                          </a:solidFill>
                          <a:effectLst/>
                        </a:rPr>
                        <a:t> cell (SOFC)</a:t>
                      </a:r>
                      <a:endParaRPr lang="en-US" sz="16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cs-CZ" sz="1000">
                          <a:effectLst/>
                        </a:rPr>
                        <a:t>Aplikace s požadavkem středních až vysokých výkonů – energetika 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cs-CZ" sz="1200">
                          <a:effectLst/>
                        </a:rPr>
                        <a:t>700 – 1000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cs-CZ" sz="1200">
                          <a:effectLst/>
                        </a:rPr>
                        <a:t>60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cs-CZ" sz="1200">
                          <a:effectLst/>
                        </a:rPr>
                        <a:t>1,1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cs-CZ" sz="1000">
                          <a:effectLst/>
                        </a:rPr>
                        <a:t>Bez velkých nároků na palivo; může používat zemní plyn, vysoká účinnost.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cs-CZ" sz="1000">
                          <a:effectLst/>
                        </a:rPr>
                        <a:t>Vysoká teplota způsobuje korozi; dlouhý náběh, krátká životnost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11444425"/>
                  </a:ext>
                </a:extLst>
              </a:tr>
              <a:tr h="5813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000">
                          <a:solidFill>
                            <a:schemeClr val="tx2"/>
                          </a:solidFill>
                          <a:effectLst/>
                        </a:rPr>
                        <a:t>Direct </a:t>
                      </a:r>
                      <a:r>
                        <a:rPr lang="cs-CZ" sz="1000" err="1">
                          <a:solidFill>
                            <a:schemeClr val="tx2"/>
                          </a:solidFill>
                          <a:effectLst/>
                        </a:rPr>
                        <a:t>methanol</a:t>
                      </a:r>
                      <a:r>
                        <a:rPr lang="cs-CZ" sz="1000">
                          <a:solidFill>
                            <a:schemeClr val="tx2"/>
                          </a:solidFill>
                          <a:effectLst/>
                        </a:rPr>
                        <a:t> </a:t>
                      </a:r>
                      <a:r>
                        <a:rPr lang="cs-CZ" sz="1000" err="1">
                          <a:solidFill>
                            <a:schemeClr val="tx2"/>
                          </a:solidFill>
                          <a:effectLst/>
                        </a:rPr>
                        <a:t>fuel</a:t>
                      </a:r>
                      <a:r>
                        <a:rPr lang="cs-CZ" sz="1000">
                          <a:solidFill>
                            <a:schemeClr val="tx2"/>
                          </a:solidFill>
                          <a:effectLst/>
                        </a:rPr>
                        <a:t> </a:t>
                      </a:r>
                      <a:r>
                        <a:rPr lang="cs-CZ" sz="1000" err="1">
                          <a:solidFill>
                            <a:schemeClr val="tx2"/>
                          </a:solidFill>
                          <a:effectLst/>
                        </a:rPr>
                        <a:t>cells</a:t>
                      </a:r>
                      <a:r>
                        <a:rPr lang="cs-CZ" sz="1000">
                          <a:solidFill>
                            <a:schemeClr val="tx2"/>
                          </a:solidFill>
                          <a:effectLst/>
                        </a:rPr>
                        <a:t> (DMFC)</a:t>
                      </a:r>
                      <a:endParaRPr lang="en-US" sz="160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r>
                        <a:rPr lang="cs-CZ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US" sz="16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cs-CZ" sz="1000">
                          <a:effectLst/>
                        </a:rPr>
                        <a:t>mobilní i stacionární použití, 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cs-CZ" sz="1200">
                          <a:effectLst/>
                        </a:rPr>
                        <a:t>40 -60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cs-CZ" sz="1200">
                          <a:effectLst/>
                        </a:rPr>
                        <a:t>20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cs-CZ" sz="1200">
                          <a:effectLst/>
                        </a:rPr>
                        <a:t>0,1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cs-CZ" sz="1000">
                          <a:effectLst/>
                        </a:rPr>
                        <a:t>Kompaktní; běží na metanol; žádný kompresor.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cs-CZ" sz="1000">
                          <a:effectLst/>
                        </a:rPr>
                        <a:t>Uspořádání </a:t>
                      </a:r>
                      <a:r>
                        <a:rPr lang="cs-CZ" sz="1000" err="1">
                          <a:effectLst/>
                        </a:rPr>
                        <a:t>p.č</a:t>
                      </a:r>
                      <a:r>
                        <a:rPr lang="cs-CZ" sz="1000">
                          <a:effectLst/>
                        </a:rPr>
                        <a:t>. do souboru je složité; pomalá odezva; nízká účinnost.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45005828"/>
                  </a:ext>
                </a:extLst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64308" y="2050295"/>
            <a:ext cx="12347729" cy="545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424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101601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Environmentální požadavky </a:t>
            </a:r>
          </a:p>
        </p:txBody>
      </p:sp>
      <p:sp>
        <p:nvSpPr>
          <p:cNvPr id="267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7700" y="1729718"/>
            <a:ext cx="8105775" cy="4823481"/>
          </a:xfrm>
        </p:spPr>
        <p:txBody>
          <a:bodyPr/>
          <a:lstStyle/>
          <a:p>
            <a:pPr marL="0" indent="0">
              <a:buNone/>
            </a:pPr>
            <a:r>
              <a:rPr lang="cs-CZ" altLang="cs-CZ" sz="2400"/>
              <a:t>Projevy klimatické změny: </a:t>
            </a:r>
          </a:p>
          <a:p>
            <a:r>
              <a:rPr lang="cs-CZ" altLang="cs-CZ" sz="2400"/>
              <a:t>Sucha</a:t>
            </a:r>
          </a:p>
          <a:p>
            <a:r>
              <a:rPr lang="cs-CZ" altLang="cs-CZ" sz="2400"/>
              <a:t>Nebývale horká, případně i vlhká (či v zimě teplá) období</a:t>
            </a:r>
          </a:p>
          <a:p>
            <a:r>
              <a:rPr lang="cs-CZ" altLang="cs-CZ" sz="2400"/>
              <a:t>Rozsáhlé požáry postihující rozsáhlé oblasti – např. </a:t>
            </a:r>
            <a:r>
              <a:rPr lang="cs-CZ" altLang="cs-CZ" sz="2400" err="1"/>
              <a:t>Lytton</a:t>
            </a:r>
            <a:r>
              <a:rPr lang="cs-CZ" altLang="cs-CZ" sz="2400"/>
              <a:t> v Kanadě</a:t>
            </a:r>
          </a:p>
          <a:p>
            <a:r>
              <a:rPr lang="cs-CZ" altLang="cs-CZ" sz="2400"/>
              <a:t>Časté povodně, záplavy, potopy</a:t>
            </a:r>
          </a:p>
          <a:p>
            <a:r>
              <a:rPr lang="cs-CZ" altLang="cs-CZ" sz="2400"/>
              <a:t>Srážky vedoucí k devastujícím sesuvům půdy</a:t>
            </a:r>
          </a:p>
          <a:p>
            <a:r>
              <a:rPr lang="cs-CZ" altLang="cs-CZ" sz="2400"/>
              <a:t>Pády horských svahů, doposud pojených ledem</a:t>
            </a:r>
          </a:p>
          <a:p>
            <a:r>
              <a:rPr lang="cs-CZ" altLang="cs-CZ" sz="2400"/>
              <a:t>Změněný chod počasí, ohrožující zemědělství a produkci potravin </a:t>
            </a:r>
          </a:p>
        </p:txBody>
      </p:sp>
      <p:sp>
        <p:nvSpPr>
          <p:cNvPr id="267268" name="Text Box 4"/>
          <p:cNvSpPr txBox="1">
            <a:spLocks noChangeArrowheads="1"/>
          </p:cNvSpPr>
          <p:nvPr/>
        </p:nvSpPr>
        <p:spPr bwMode="auto">
          <a:xfrm>
            <a:off x="457200" y="1295400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cs-CZ" altLang="cs-CZ"/>
          </a:p>
        </p:txBody>
      </p:sp>
      <p:sp>
        <p:nvSpPr>
          <p:cNvPr id="267269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altLang="cs-CZ" sz="2800" b="1">
                <a:latin typeface="Arial" panose="020B0604020202020204" pitchFamily="34" charset="0"/>
                <a:cs typeface="Arial" panose="020B0604020202020204" pitchFamily="34" charset="0"/>
              </a:rPr>
              <a:t>Globální klimatická změna </a:t>
            </a: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7836118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74613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Udržitelná paliva</a:t>
            </a:r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7700" y="1416050"/>
            <a:ext cx="8105775" cy="5137150"/>
          </a:xfrm>
        </p:spPr>
        <p:txBody>
          <a:bodyPr/>
          <a:lstStyle/>
          <a:p>
            <a:r>
              <a:rPr lang="cs-CZ"/>
              <a:t>: </a:t>
            </a:r>
            <a:r>
              <a:rPr lang="cs-CZ" sz="2400"/>
              <a:t>V-A charakteristiky palivového článku, vysoký vnitřní odpor způsobuje, že napětí článku s rostoucím zatížením systému rychle klesá. </a:t>
            </a:r>
            <a:endParaRPr lang="cs-CZ" altLang="cs-CZ" sz="2000"/>
          </a:p>
        </p:txBody>
      </p:sp>
      <p:sp>
        <p:nvSpPr>
          <p:cNvPr id="282628" name="Text Box 4"/>
          <p:cNvSpPr txBox="1">
            <a:spLocks noChangeArrowheads="1"/>
          </p:cNvSpPr>
          <p:nvPr/>
        </p:nvSpPr>
        <p:spPr bwMode="auto">
          <a:xfrm>
            <a:off x="1912375" y="2030162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cs-CZ" altLang="cs-CZ"/>
          </a:p>
        </p:txBody>
      </p:sp>
      <p:sp>
        <p:nvSpPr>
          <p:cNvPr id="282629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altLang="cs-CZ" sz="2800"/>
              <a:t>Vodíkový palivový článek </a:t>
            </a: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7" name="Obrázek 6" descr="Obrázek 5: Rozsah výkonu přenosného palivového článku. Vysoký vnitřní odpor způsobuje, že napětí článku s rostoucím zatížením systému rychle klesá. Oblast výkonu je omezena mezi 300 až 800 mA. (Zdroj: Cadex)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654" y="2754351"/>
            <a:ext cx="7525446" cy="41036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1057312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74613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Udržitelná paliva</a:t>
            </a:r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1937" y="1322388"/>
            <a:ext cx="8543925" cy="5137150"/>
          </a:xfrm>
        </p:spPr>
        <p:txBody>
          <a:bodyPr/>
          <a:lstStyle/>
          <a:p>
            <a:r>
              <a:rPr lang="cs-CZ" sz="1800"/>
              <a:t>Vize společnosti Airbus reprezentující pohonnou jednotku  s palivovými články, Gondola obsahuje elektromotor o výkonu 2MW, související řídicí jednotku motoru, systém palivových článků pro napájení motoru a související systémy pro dodávku vzduchu, vodíkového paliva, kapalného chladiva a dalších nezbytností. Systém tepelného řízení by  zachycoval studený náporový vzduch proudící </a:t>
            </a:r>
            <a:r>
              <a:rPr lang="cs-CZ" sz="2000"/>
              <a:t>okolo letadla,</a:t>
            </a:r>
            <a:endParaRPr lang="cs-CZ" altLang="cs-CZ"/>
          </a:p>
        </p:txBody>
      </p:sp>
      <p:sp>
        <p:nvSpPr>
          <p:cNvPr id="282629" name="Text Box 5"/>
          <p:cNvSpPr txBox="1">
            <a:spLocks noChangeArrowheads="1"/>
          </p:cNvSpPr>
          <p:nvPr/>
        </p:nvSpPr>
        <p:spPr bwMode="auto">
          <a:xfrm>
            <a:off x="361949" y="712788"/>
            <a:ext cx="82391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altLang="cs-CZ" sz="2800"/>
              <a:t>Vodíkový palivový článek </a:t>
            </a: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9" name="Obrázek 8"/>
          <p:cNvPicPr/>
          <p:nvPr/>
        </p:nvPicPr>
        <p:blipFill>
          <a:blip r:embed="rId2"/>
          <a:stretch>
            <a:fillRect/>
          </a:stretch>
        </p:blipFill>
        <p:spPr>
          <a:xfrm>
            <a:off x="534444" y="2804508"/>
            <a:ext cx="7894134" cy="3941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50701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74613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Udržitelná paliva</a:t>
            </a:r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1937" y="1322388"/>
            <a:ext cx="8543925" cy="5137150"/>
          </a:xfrm>
        </p:spPr>
        <p:txBody>
          <a:bodyPr/>
          <a:lstStyle/>
          <a:p>
            <a:endParaRPr lang="cs-CZ" altLang="cs-CZ"/>
          </a:p>
        </p:txBody>
      </p:sp>
      <p:sp>
        <p:nvSpPr>
          <p:cNvPr id="282629" name="Text Box 5"/>
          <p:cNvSpPr txBox="1">
            <a:spLocks noChangeArrowheads="1"/>
          </p:cNvSpPr>
          <p:nvPr/>
        </p:nvSpPr>
        <p:spPr bwMode="auto">
          <a:xfrm>
            <a:off x="361949" y="712788"/>
            <a:ext cx="82391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altLang="cs-CZ" sz="2800"/>
              <a:t>Vodíkový palivový článek implementace na A380 </a:t>
            </a: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43" y="1163094"/>
            <a:ext cx="8596312" cy="5590161"/>
          </a:xfrm>
          <a:prstGeom prst="rect">
            <a:avLst/>
          </a:prstGeom>
        </p:spPr>
      </p:pic>
      <p:sp>
        <p:nvSpPr>
          <p:cNvPr id="10" name="TextovéPole 9"/>
          <p:cNvSpPr txBox="1"/>
          <p:nvPr/>
        </p:nvSpPr>
        <p:spPr>
          <a:xfrm>
            <a:off x="209550" y="6353145"/>
            <a:ext cx="3470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/>
              <a:t>https://www.eurocontrol.int/sites/default/files/2023-08/eurocontrol-think-paper-21-long-haul-decarb.pdf</a:t>
            </a:r>
          </a:p>
        </p:txBody>
      </p:sp>
    </p:spTree>
    <p:extLst>
      <p:ext uri="{BB962C8B-B14F-4D97-AF65-F5344CB8AC3E}">
        <p14:creationId xmlns:p14="http://schemas.microsoft.com/office/powerpoint/2010/main" val="50637203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74613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Vodíkový pohon </a:t>
            </a:r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7700" y="1416050"/>
            <a:ext cx="8105775" cy="5137150"/>
          </a:xfrm>
        </p:spPr>
        <p:txBody>
          <a:bodyPr/>
          <a:lstStyle/>
          <a:p>
            <a:r>
              <a:rPr lang="cs-CZ" altLang="cs-CZ" sz="2400"/>
              <a:t>.</a:t>
            </a:r>
            <a:endParaRPr lang="cs-CZ" altLang="cs-CZ" sz="2800"/>
          </a:p>
        </p:txBody>
      </p:sp>
      <p:sp>
        <p:nvSpPr>
          <p:cNvPr id="282628" name="Text Box 4"/>
          <p:cNvSpPr txBox="1">
            <a:spLocks noChangeArrowheads="1"/>
          </p:cNvSpPr>
          <p:nvPr/>
        </p:nvSpPr>
        <p:spPr bwMode="auto">
          <a:xfrm>
            <a:off x="1912375" y="2030162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cs-CZ" altLang="cs-CZ"/>
          </a:p>
        </p:txBody>
      </p:sp>
      <p:sp>
        <p:nvSpPr>
          <p:cNvPr id="282629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altLang="cs-CZ" sz="2800"/>
              <a:t>Možné koncepty hybridních letadel </a:t>
            </a: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00" y="1433513"/>
            <a:ext cx="7474926" cy="526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7548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352425" y="3467100"/>
            <a:ext cx="7115175" cy="20955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cs-CZ" altLang="cs-CZ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758490" y="2619802"/>
            <a:ext cx="7203799" cy="4572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cs-CZ" altLang="cs-CZ" sz="3200">
                <a:latin typeface="Arial" panose="020B0604020202020204" pitchFamily="34" charset="0"/>
              </a:rPr>
              <a:t>Udržitelná letecká paliva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9201" y="3889452"/>
            <a:ext cx="4133850" cy="278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56142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74613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Udržitelná paliva</a:t>
            </a:r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4337" y="1625251"/>
            <a:ext cx="8239125" cy="5137150"/>
          </a:xfrm>
        </p:spPr>
        <p:txBody>
          <a:bodyPr/>
          <a:lstStyle/>
          <a:p>
            <a:pPr algn="just"/>
            <a:r>
              <a:rPr lang="cs-CZ" sz="2400"/>
              <a:t>SAF je alternativní letecké palivo, které se vyrábí z odpadních materiálů, jako je použitý kuchyňský olej, a může být mícháno s běžným leteckým palivem, aby se snížily emise CO₂. SAF je „drop-in“ palivo, což znamená, že může být použito ve stávajících letadlech a infrastruktuře bez nutnosti modifikací. Toto palivo je klíčovým nástrojem pro splnění cílů snižování emisí v letectví, včetně cíle dosáhnout do roku 2050 nulových čistých emisí.</a:t>
            </a:r>
            <a:endParaRPr lang="cs-CZ" altLang="cs-CZ" sz="2800"/>
          </a:p>
        </p:txBody>
      </p:sp>
      <p:sp>
        <p:nvSpPr>
          <p:cNvPr id="282628" name="Text Box 4"/>
          <p:cNvSpPr txBox="1">
            <a:spLocks noChangeArrowheads="1"/>
          </p:cNvSpPr>
          <p:nvPr/>
        </p:nvSpPr>
        <p:spPr bwMode="auto">
          <a:xfrm>
            <a:off x="1912375" y="2030162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cs-CZ" altLang="cs-CZ"/>
          </a:p>
        </p:txBody>
      </p:sp>
      <p:sp>
        <p:nvSpPr>
          <p:cNvPr id="282629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altLang="cs-CZ" sz="2800"/>
              <a:t>Udržitelné letecké palivo SAF</a:t>
            </a: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19303719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74613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Udržitelná paliva</a:t>
            </a:r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4337" y="1625251"/>
            <a:ext cx="8239125" cy="5137150"/>
          </a:xfrm>
        </p:spPr>
        <p:txBody>
          <a:bodyPr/>
          <a:lstStyle/>
          <a:p>
            <a:pPr algn="just"/>
            <a:r>
              <a:rPr lang="cs-CZ" sz="2400"/>
              <a:t>SAF je alternativní letecké palivo, které se vyrábí z odpadních materiálů, jako je použitý kuchyňský olej, a může být mícháno s běžným leteckým palivem, aby se snížily emise CO₂. SAF je „drop-in“ palivo, což znamená, že může být použito ve stávajících letadlech a infrastruktuře bez nutnosti modifikací. Toto palivo je klíčovým nástrojem pro splnění cílů snižování emisí v letectví, včetně cíle dosáhnout do roku 2050 nulových čistých emisí.</a:t>
            </a:r>
            <a:endParaRPr lang="cs-CZ" altLang="cs-CZ" sz="2800"/>
          </a:p>
        </p:txBody>
      </p:sp>
      <p:sp>
        <p:nvSpPr>
          <p:cNvPr id="282628" name="Text Box 4"/>
          <p:cNvSpPr txBox="1">
            <a:spLocks noChangeArrowheads="1"/>
          </p:cNvSpPr>
          <p:nvPr/>
        </p:nvSpPr>
        <p:spPr bwMode="auto">
          <a:xfrm>
            <a:off x="1912375" y="2030162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cs-CZ" altLang="cs-CZ"/>
          </a:p>
        </p:txBody>
      </p:sp>
      <p:sp>
        <p:nvSpPr>
          <p:cNvPr id="282629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altLang="cs-CZ" sz="2800"/>
              <a:t>Udržitelné letecké palivo SAF</a:t>
            </a: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5938264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74613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Udržitelná paliva</a:t>
            </a:r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7700" y="1416050"/>
            <a:ext cx="8105775" cy="5137150"/>
          </a:xfrm>
        </p:spPr>
        <p:txBody>
          <a:bodyPr/>
          <a:lstStyle/>
          <a:p>
            <a:endParaRPr lang="cs-CZ" altLang="cs-CZ" sz="2800"/>
          </a:p>
        </p:txBody>
      </p:sp>
      <p:sp>
        <p:nvSpPr>
          <p:cNvPr id="282628" name="Text Box 4"/>
          <p:cNvSpPr txBox="1">
            <a:spLocks noChangeArrowheads="1"/>
          </p:cNvSpPr>
          <p:nvPr/>
        </p:nvSpPr>
        <p:spPr bwMode="auto">
          <a:xfrm>
            <a:off x="1912375" y="2030162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cs-CZ" altLang="cs-CZ"/>
          </a:p>
        </p:txBody>
      </p:sp>
      <p:sp>
        <p:nvSpPr>
          <p:cNvPr id="282629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/>
              <a:t>Přehled hlavních produkčních cest pro produkci  SAF</a:t>
            </a:r>
            <a:endParaRPr lang="en-US"/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7" name="Obrázek 6" descr="https://ars.els-cdn.com/content/image/1-s2.0-S0925527321001328-gr1_lrg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822" y="1798461"/>
            <a:ext cx="6852941" cy="43897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932535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74613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Udržitelná paliva</a:t>
            </a:r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7700" y="1416050"/>
            <a:ext cx="8105775" cy="5137150"/>
          </a:xfrm>
        </p:spPr>
        <p:txBody>
          <a:bodyPr/>
          <a:lstStyle/>
          <a:p>
            <a:r>
              <a:rPr lang="cs-CZ" altLang="cs-CZ" sz="2400"/>
              <a:t>.</a:t>
            </a:r>
            <a:endParaRPr lang="cs-CZ" altLang="cs-CZ" sz="2800"/>
          </a:p>
        </p:txBody>
      </p:sp>
      <p:sp>
        <p:nvSpPr>
          <p:cNvPr id="282628" name="Text Box 4"/>
          <p:cNvSpPr txBox="1">
            <a:spLocks noChangeArrowheads="1"/>
          </p:cNvSpPr>
          <p:nvPr/>
        </p:nvSpPr>
        <p:spPr bwMode="auto">
          <a:xfrm>
            <a:off x="1912375" y="2030162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cs-CZ" altLang="cs-CZ"/>
          </a:p>
        </p:txBody>
      </p:sp>
      <p:sp>
        <p:nvSpPr>
          <p:cNvPr id="282629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altLang="cs-CZ" sz="2800"/>
              <a:t>Výrobní proces bio SAF paliv</a:t>
            </a: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9" name="Obrázek 8"/>
          <p:cNvPicPr/>
          <p:nvPr/>
        </p:nvPicPr>
        <p:blipFill>
          <a:blip r:embed="rId2"/>
          <a:stretch>
            <a:fillRect/>
          </a:stretch>
        </p:blipFill>
        <p:spPr>
          <a:xfrm>
            <a:off x="466724" y="1725612"/>
            <a:ext cx="7953375" cy="2288827"/>
          </a:xfrm>
          <a:prstGeom prst="rect">
            <a:avLst/>
          </a:prstGeom>
        </p:spPr>
      </p:pic>
      <p:pic>
        <p:nvPicPr>
          <p:cNvPr id="11" name="Obrázek 10"/>
          <p:cNvPicPr/>
          <p:nvPr/>
        </p:nvPicPr>
        <p:blipFill>
          <a:blip r:embed="rId3"/>
          <a:stretch>
            <a:fillRect/>
          </a:stretch>
        </p:blipFill>
        <p:spPr>
          <a:xfrm>
            <a:off x="466723" y="4094464"/>
            <a:ext cx="7953375" cy="2458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739681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74613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Udržitelná paliva</a:t>
            </a:r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7700" y="1416050"/>
            <a:ext cx="8105775" cy="5137150"/>
          </a:xfrm>
        </p:spPr>
        <p:txBody>
          <a:bodyPr/>
          <a:lstStyle/>
          <a:p>
            <a:endParaRPr lang="cs-CZ" altLang="cs-CZ" sz="2800"/>
          </a:p>
        </p:txBody>
      </p:sp>
      <p:sp>
        <p:nvSpPr>
          <p:cNvPr id="282628" name="Text Box 4"/>
          <p:cNvSpPr txBox="1">
            <a:spLocks noChangeArrowheads="1"/>
          </p:cNvSpPr>
          <p:nvPr/>
        </p:nvSpPr>
        <p:spPr bwMode="auto">
          <a:xfrm>
            <a:off x="1912375" y="2030162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cs-CZ" altLang="cs-CZ"/>
          </a:p>
        </p:txBody>
      </p:sp>
      <p:sp>
        <p:nvSpPr>
          <p:cNvPr id="282629" name="Text Box 5"/>
          <p:cNvSpPr txBox="1">
            <a:spLocks noChangeArrowheads="1"/>
          </p:cNvSpPr>
          <p:nvPr/>
        </p:nvSpPr>
        <p:spPr bwMode="auto">
          <a:xfrm>
            <a:off x="414337" y="819752"/>
            <a:ext cx="82391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altLang="cs-CZ" sz="2800"/>
              <a:t>Certifikace fyzikálních vlastností SAF  </a:t>
            </a: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1706426"/>
              </p:ext>
            </p:extLst>
          </p:nvPr>
        </p:nvGraphicFramePr>
        <p:xfrm>
          <a:off x="1753107" y="1338865"/>
          <a:ext cx="6252756" cy="53737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97457">
                  <a:extLst>
                    <a:ext uri="{9D8B030D-6E8A-4147-A177-3AD203B41FA5}">
                      <a16:colId xmlns:a16="http://schemas.microsoft.com/office/drawing/2014/main" val="16730409"/>
                    </a:ext>
                  </a:extLst>
                </a:gridCol>
                <a:gridCol w="526362">
                  <a:extLst>
                    <a:ext uri="{9D8B030D-6E8A-4147-A177-3AD203B41FA5}">
                      <a16:colId xmlns:a16="http://schemas.microsoft.com/office/drawing/2014/main" val="3234847359"/>
                    </a:ext>
                  </a:extLst>
                </a:gridCol>
                <a:gridCol w="614677">
                  <a:extLst>
                    <a:ext uri="{9D8B030D-6E8A-4147-A177-3AD203B41FA5}">
                      <a16:colId xmlns:a16="http://schemas.microsoft.com/office/drawing/2014/main" val="2183413105"/>
                    </a:ext>
                  </a:extLst>
                </a:gridCol>
                <a:gridCol w="1235714">
                  <a:extLst>
                    <a:ext uri="{9D8B030D-6E8A-4147-A177-3AD203B41FA5}">
                      <a16:colId xmlns:a16="http://schemas.microsoft.com/office/drawing/2014/main" val="3381240022"/>
                    </a:ext>
                  </a:extLst>
                </a:gridCol>
                <a:gridCol w="772940">
                  <a:extLst>
                    <a:ext uri="{9D8B030D-6E8A-4147-A177-3AD203B41FA5}">
                      <a16:colId xmlns:a16="http://schemas.microsoft.com/office/drawing/2014/main" val="2631474282"/>
                    </a:ext>
                  </a:extLst>
                </a:gridCol>
                <a:gridCol w="831580">
                  <a:extLst>
                    <a:ext uri="{9D8B030D-6E8A-4147-A177-3AD203B41FA5}">
                      <a16:colId xmlns:a16="http://schemas.microsoft.com/office/drawing/2014/main" val="1906104282"/>
                    </a:ext>
                  </a:extLst>
                </a:gridCol>
                <a:gridCol w="674026">
                  <a:extLst>
                    <a:ext uri="{9D8B030D-6E8A-4147-A177-3AD203B41FA5}">
                      <a16:colId xmlns:a16="http://schemas.microsoft.com/office/drawing/2014/main" val="217701527"/>
                    </a:ext>
                  </a:extLst>
                </a:gridCol>
              </a:tblGrid>
              <a:tr h="14378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solidFill>
                            <a:schemeClr val="accent2"/>
                          </a:solidFill>
                          <a:effectLst/>
                        </a:rPr>
                        <a:t>Výrobní proces</a:t>
                      </a:r>
                      <a:endParaRPr lang="en-US" sz="110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solidFill>
                            <a:schemeClr val="accent2"/>
                          </a:solidFill>
                          <a:effectLst/>
                        </a:rPr>
                        <a:t>Datum schválení ASTM </a:t>
                      </a:r>
                      <a:endParaRPr lang="en-US" sz="110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solidFill>
                            <a:schemeClr val="accent2"/>
                          </a:solidFill>
                          <a:effectLst/>
                        </a:rPr>
                        <a:t>TRL</a:t>
                      </a:r>
                      <a:endParaRPr lang="en-US" sz="110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solidFill>
                            <a:schemeClr val="accent2"/>
                          </a:solidFill>
                          <a:effectLst/>
                        </a:rPr>
                        <a:t>Vstupní surovina</a:t>
                      </a:r>
                      <a:endParaRPr lang="en-US" sz="110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solidFill>
                            <a:schemeClr val="accent2"/>
                          </a:solidFill>
                          <a:effectLst/>
                        </a:rPr>
                        <a:t>Maximální limit pro mísení </a:t>
                      </a:r>
                      <a:endParaRPr lang="en-US" sz="110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solidFill>
                            <a:schemeClr val="accent2"/>
                          </a:solidFill>
                          <a:effectLst/>
                        </a:rPr>
                        <a:t>Uhlíková stopa</a:t>
                      </a:r>
                      <a:endParaRPr lang="en-US" sz="1100">
                        <a:solidFill>
                          <a:schemeClr val="accent2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solidFill>
                            <a:schemeClr val="accent2"/>
                          </a:solidFill>
                          <a:effectLst/>
                        </a:rPr>
                        <a:t>gCO2e/MJ</a:t>
                      </a:r>
                      <a:endParaRPr lang="en-US" sz="110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solidFill>
                            <a:schemeClr val="accent2"/>
                          </a:solidFill>
                          <a:effectLst/>
                        </a:rPr>
                        <a:t>Odhad ceny  </a:t>
                      </a:r>
                      <a:endParaRPr lang="en-US" sz="1100">
                        <a:solidFill>
                          <a:schemeClr val="accent2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solidFill>
                            <a:schemeClr val="accent2"/>
                          </a:solidFill>
                          <a:effectLst/>
                        </a:rPr>
                        <a:t>USD/t</a:t>
                      </a:r>
                      <a:endParaRPr lang="en-US" sz="110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 anchor="ctr"/>
                </a:tc>
                <a:extLst>
                  <a:ext uri="{0D108BD9-81ED-4DB2-BD59-A6C34878D82A}">
                    <a16:rowId xmlns:a16="http://schemas.microsoft.com/office/drawing/2014/main" val="3853727944"/>
                  </a:ext>
                </a:extLst>
              </a:tr>
              <a:tr h="78175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solidFill>
                            <a:schemeClr val="accent2"/>
                          </a:solidFill>
                          <a:effectLst/>
                        </a:rPr>
                        <a:t>Fischer-</a:t>
                      </a:r>
                      <a:r>
                        <a:rPr lang="cs-CZ" sz="1000" err="1">
                          <a:solidFill>
                            <a:schemeClr val="accent2"/>
                          </a:solidFill>
                          <a:effectLst/>
                        </a:rPr>
                        <a:t>Tropschův</a:t>
                      </a:r>
                      <a:r>
                        <a:rPr lang="cs-CZ" sz="1000">
                          <a:solidFill>
                            <a:schemeClr val="accent2"/>
                          </a:solidFill>
                          <a:effectLst/>
                        </a:rPr>
                        <a:t> proces - syntetický </a:t>
                      </a:r>
                      <a:r>
                        <a:rPr lang="cs-CZ" sz="1000" err="1">
                          <a:solidFill>
                            <a:schemeClr val="accent2"/>
                          </a:solidFill>
                          <a:effectLst/>
                        </a:rPr>
                        <a:t>parafinický</a:t>
                      </a:r>
                      <a:r>
                        <a:rPr lang="cs-CZ" sz="1000">
                          <a:solidFill>
                            <a:schemeClr val="accent2"/>
                          </a:solidFill>
                          <a:effectLst/>
                        </a:rPr>
                        <a:t> petrolej  (FT-SPK)</a:t>
                      </a:r>
                      <a:endParaRPr lang="en-US" sz="105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200">
                          <a:effectLst/>
                        </a:rPr>
                        <a:t>2009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200">
                          <a:effectLst/>
                        </a:rPr>
                        <a:t>6-8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effectLst/>
                        </a:rPr>
                        <a:t>Biomasa (zbytky z lesního průmyslu, tráva, pevný komunální odpad)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effectLst/>
                        </a:rPr>
                        <a:t>50%</a:t>
                      </a:r>
                      <a:endParaRPr lang="en-US" sz="11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effectLst/>
                        </a:rPr>
                        <a:t>7,7-12,2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effectLst/>
                        </a:rPr>
                        <a:t>50-300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extLst>
                  <a:ext uri="{0D108BD9-81ED-4DB2-BD59-A6C34878D82A}">
                    <a16:rowId xmlns:a16="http://schemas.microsoft.com/office/drawing/2014/main" val="2256366499"/>
                  </a:ext>
                </a:extLst>
              </a:tr>
              <a:tr h="78175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solidFill>
                            <a:schemeClr val="accent2"/>
                          </a:solidFill>
                          <a:effectLst/>
                        </a:rPr>
                        <a:t>Fischer-</a:t>
                      </a:r>
                      <a:r>
                        <a:rPr lang="cs-CZ" sz="1000" err="1">
                          <a:solidFill>
                            <a:schemeClr val="accent2"/>
                          </a:solidFill>
                          <a:effectLst/>
                        </a:rPr>
                        <a:t>Tropsch</a:t>
                      </a:r>
                      <a:r>
                        <a:rPr lang="cs-CZ" sz="1000">
                          <a:solidFill>
                            <a:schemeClr val="accent2"/>
                          </a:solidFill>
                          <a:effectLst/>
                        </a:rPr>
                        <a:t> proces  Syntetický </a:t>
                      </a:r>
                      <a:r>
                        <a:rPr lang="cs-CZ" sz="1000" err="1">
                          <a:solidFill>
                            <a:schemeClr val="accent2"/>
                          </a:solidFill>
                          <a:effectLst/>
                        </a:rPr>
                        <a:t>parafinický</a:t>
                      </a:r>
                      <a:r>
                        <a:rPr lang="cs-CZ" sz="1000">
                          <a:solidFill>
                            <a:schemeClr val="accent2"/>
                          </a:solidFill>
                          <a:effectLst/>
                        </a:rPr>
                        <a:t> Petrolej s aromatickými látkami (FT-SPK/A)</a:t>
                      </a:r>
                      <a:endParaRPr lang="en-US" sz="105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200">
                          <a:effectLst/>
                        </a:rPr>
                        <a:t>2015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200">
                          <a:effectLst/>
                        </a:rPr>
                        <a:t>6-7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effectLst/>
                        </a:rPr>
                        <a:t>Biomasa (zbytky z lesního průmyslu, tráva, pevný komunální odpad)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effectLst/>
                        </a:rPr>
                        <a:t>50%</a:t>
                      </a:r>
                      <a:endParaRPr lang="en-US" sz="11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effectLst/>
                        </a:rPr>
                        <a:t>7,7-12,2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effectLst/>
                        </a:rPr>
                        <a:t>50-300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extLst>
                  <a:ext uri="{0D108BD9-81ED-4DB2-BD59-A6C34878D82A}">
                    <a16:rowId xmlns:a16="http://schemas.microsoft.com/office/drawing/2014/main" val="3036793280"/>
                  </a:ext>
                </a:extLst>
              </a:tr>
              <a:tr h="109446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solidFill>
                            <a:schemeClr val="accent2"/>
                          </a:solidFill>
                          <a:effectLst/>
                        </a:rPr>
                        <a:t>Hydrogenačně zpracované estery a mastné kyseliny - syntetický </a:t>
                      </a:r>
                      <a:r>
                        <a:rPr lang="cs-CZ" sz="1000" err="1">
                          <a:solidFill>
                            <a:schemeClr val="accent2"/>
                          </a:solidFill>
                          <a:effectLst/>
                        </a:rPr>
                        <a:t>parafinický</a:t>
                      </a:r>
                      <a:r>
                        <a:rPr lang="cs-CZ" sz="1000">
                          <a:solidFill>
                            <a:schemeClr val="accent2"/>
                          </a:solidFill>
                          <a:effectLst/>
                        </a:rPr>
                        <a:t> petrolej (HEFA-SPK)</a:t>
                      </a:r>
                      <a:endParaRPr lang="en-US" sz="105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200">
                          <a:effectLst/>
                        </a:rPr>
                        <a:t>2011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200">
                          <a:effectLst/>
                        </a:rPr>
                        <a:t>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effectLst/>
                        </a:rPr>
                        <a:t>Biomasa s vysokým obsahem olejů (např. řasy, jatropha, camelina, carinata)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effectLst/>
                        </a:rPr>
                        <a:t>50%</a:t>
                      </a:r>
                      <a:endParaRPr lang="en-US" sz="11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effectLst/>
                        </a:rPr>
                        <a:t>13,9-60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effectLst/>
                        </a:rPr>
                        <a:t>200-1500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extLst>
                  <a:ext uri="{0D108BD9-81ED-4DB2-BD59-A6C34878D82A}">
                    <a16:rowId xmlns:a16="http://schemas.microsoft.com/office/drawing/2014/main" val="3626066174"/>
                  </a:ext>
                </a:extLst>
              </a:tr>
              <a:tr h="67476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 err="1">
                          <a:solidFill>
                            <a:schemeClr val="accent2"/>
                          </a:solidFill>
                          <a:effectLst/>
                        </a:rPr>
                        <a:t>Alcohol</a:t>
                      </a:r>
                      <a:r>
                        <a:rPr lang="cs-CZ" sz="1000">
                          <a:solidFill>
                            <a:schemeClr val="accent2"/>
                          </a:solidFill>
                          <a:effectLst/>
                        </a:rPr>
                        <a:t>-to-Jet (</a:t>
                      </a:r>
                      <a:r>
                        <a:rPr lang="cs-CZ" sz="1000" err="1">
                          <a:solidFill>
                            <a:schemeClr val="accent2"/>
                          </a:solidFill>
                          <a:effectLst/>
                        </a:rPr>
                        <a:t>AtJ</a:t>
                      </a:r>
                      <a:r>
                        <a:rPr lang="cs-CZ" sz="1000">
                          <a:solidFill>
                            <a:schemeClr val="accent2"/>
                          </a:solidFill>
                          <a:effectLst/>
                        </a:rPr>
                        <a:t>)</a:t>
                      </a:r>
                      <a:endParaRPr lang="en-US" sz="1050">
                        <a:solidFill>
                          <a:schemeClr val="accent2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solidFill>
                            <a:schemeClr val="accent2"/>
                          </a:solidFill>
                          <a:effectLst/>
                        </a:rPr>
                        <a:t>ATJ-SPK</a:t>
                      </a:r>
                      <a:endParaRPr lang="en-US" sz="105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200">
                          <a:effectLst/>
                        </a:rPr>
                        <a:t>2016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200">
                          <a:effectLst/>
                        </a:rPr>
                        <a:t>4-7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effectLst/>
                        </a:rPr>
                        <a:t>Cukr, škrobové plodiny, lignocelulózová biomasa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effectLst/>
                        </a:rPr>
                        <a:t>50%</a:t>
                      </a:r>
                      <a:endParaRPr lang="en-US" sz="11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effectLst/>
                        </a:rPr>
                        <a:t>23,8-65,7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effectLst/>
                        </a:rPr>
                        <a:t>50-300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extLst>
                  <a:ext uri="{0D108BD9-81ED-4DB2-BD59-A6C34878D82A}">
                    <a16:rowId xmlns:a16="http://schemas.microsoft.com/office/drawing/2014/main" val="4092792127"/>
                  </a:ext>
                </a:extLst>
              </a:tr>
              <a:tr h="31270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solidFill>
                            <a:schemeClr val="accent2"/>
                          </a:solidFill>
                          <a:effectLst/>
                        </a:rPr>
                        <a:t>HFS-SIP</a:t>
                      </a:r>
                      <a:endParaRPr lang="en-US" sz="105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200">
                          <a:effectLst/>
                        </a:rPr>
                        <a:t>2014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200">
                          <a:effectLst/>
                        </a:rPr>
                        <a:t>5-7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effectLst/>
                        </a:rPr>
                        <a:t>Cukrová třtina, cukrová řepa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effectLst/>
                        </a:rPr>
                        <a:t>90-100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effectLst/>
                        </a:rPr>
                        <a:t>32,4-32,8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effectLst/>
                        </a:rPr>
                        <a:t>+1000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extLst>
                  <a:ext uri="{0D108BD9-81ED-4DB2-BD59-A6C34878D82A}">
                    <a16:rowId xmlns:a16="http://schemas.microsoft.com/office/drawing/2014/main" val="1922070585"/>
                  </a:ext>
                </a:extLst>
              </a:tr>
              <a:tr h="15635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solidFill>
                            <a:schemeClr val="accent2"/>
                          </a:solidFill>
                          <a:effectLst/>
                        </a:rPr>
                        <a:t>HC-HEFA SPK</a:t>
                      </a:r>
                      <a:endParaRPr lang="en-US" sz="105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200">
                          <a:effectLst/>
                        </a:rPr>
                        <a:t>2020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200">
                          <a:effectLst/>
                        </a:rPr>
                        <a:t>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effectLst/>
                        </a:rPr>
                        <a:t>řasy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effectLst/>
                        </a:rPr>
                        <a:t>10%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effectLst/>
                        </a:rPr>
                        <a:t>N/A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effectLst/>
                        </a:rPr>
                        <a:t>+1000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extLst>
                  <a:ext uri="{0D108BD9-81ED-4DB2-BD59-A6C34878D82A}">
                    <a16:rowId xmlns:a16="http://schemas.microsoft.com/office/drawing/2014/main" val="32109213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05192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101601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Environmentální požadavky </a:t>
            </a:r>
          </a:p>
        </p:txBody>
      </p:sp>
      <p:sp>
        <p:nvSpPr>
          <p:cNvPr id="267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7700" y="1729718"/>
            <a:ext cx="8105775" cy="4823481"/>
          </a:xfrm>
        </p:spPr>
        <p:txBody>
          <a:bodyPr/>
          <a:lstStyle/>
          <a:p>
            <a:pPr marL="0" indent="0">
              <a:buNone/>
            </a:pPr>
            <a:r>
              <a:rPr lang="cs-CZ" altLang="cs-CZ" sz="2400"/>
              <a:t>Projevy klimatické změny </a:t>
            </a:r>
          </a:p>
          <a:p>
            <a:pPr marL="0" indent="0">
              <a:buNone/>
            </a:pPr>
            <a:r>
              <a:rPr lang="cs-CZ" altLang="cs-CZ" sz="2400"/>
              <a:t>Sucha</a:t>
            </a:r>
          </a:p>
          <a:p>
            <a:pPr marL="0" indent="0">
              <a:buNone/>
            </a:pPr>
            <a:r>
              <a:rPr lang="cs-CZ" altLang="cs-CZ" sz="2400"/>
              <a:t>• Nebývale horká, případně i vlhká (či v zimě teplá) období</a:t>
            </a:r>
          </a:p>
          <a:p>
            <a:pPr marL="0" indent="0">
              <a:buNone/>
            </a:pPr>
            <a:r>
              <a:rPr lang="cs-CZ" altLang="cs-CZ" sz="2400"/>
              <a:t>• Požáry přesahující lidskou paměť – jako </a:t>
            </a:r>
            <a:r>
              <a:rPr lang="cs-CZ" altLang="cs-CZ" sz="2400" err="1"/>
              <a:t>Lytton</a:t>
            </a:r>
            <a:r>
              <a:rPr lang="cs-CZ" altLang="cs-CZ" sz="2400"/>
              <a:t> v Kanadě</a:t>
            </a:r>
          </a:p>
          <a:p>
            <a:pPr marL="0" indent="0">
              <a:buNone/>
            </a:pPr>
            <a:r>
              <a:rPr lang="cs-CZ" altLang="cs-CZ" sz="2400"/>
              <a:t>• Bezprecedentní povodně, záplavy, potopy</a:t>
            </a:r>
          </a:p>
          <a:p>
            <a:pPr marL="0" indent="0">
              <a:buNone/>
            </a:pPr>
            <a:r>
              <a:rPr lang="cs-CZ" altLang="cs-CZ" sz="2400"/>
              <a:t>• Srážky vedoucí k devastujícím sesuvům</a:t>
            </a:r>
          </a:p>
          <a:p>
            <a:pPr marL="0" indent="0">
              <a:buNone/>
            </a:pPr>
            <a:r>
              <a:rPr lang="cs-CZ" altLang="cs-CZ" sz="2400"/>
              <a:t>• - v tropech i v důsledku silnějších hurikánů, spolu s větrem</a:t>
            </a:r>
          </a:p>
          <a:p>
            <a:pPr marL="0" indent="0">
              <a:buNone/>
            </a:pPr>
            <a:r>
              <a:rPr lang="cs-CZ" altLang="cs-CZ" sz="2400"/>
              <a:t>• Pády horských svahů, doposud pojených ledem</a:t>
            </a:r>
          </a:p>
          <a:p>
            <a:pPr marL="0" indent="0">
              <a:buNone/>
            </a:pPr>
            <a:r>
              <a:rPr lang="cs-CZ" altLang="cs-CZ" sz="2400"/>
              <a:t>• … a mnoho dalších případů mizení permafrostu</a:t>
            </a:r>
          </a:p>
          <a:p>
            <a:pPr marL="0" indent="0">
              <a:buNone/>
            </a:pPr>
            <a:r>
              <a:rPr lang="cs-CZ" altLang="cs-CZ" sz="2400"/>
              <a:t>• Změněný chod počasí, likvidující dosavadní zemědělství</a:t>
            </a:r>
          </a:p>
        </p:txBody>
      </p:sp>
      <p:sp>
        <p:nvSpPr>
          <p:cNvPr id="267268" name="Text Box 4"/>
          <p:cNvSpPr txBox="1">
            <a:spLocks noChangeArrowheads="1"/>
          </p:cNvSpPr>
          <p:nvPr/>
        </p:nvSpPr>
        <p:spPr bwMode="auto">
          <a:xfrm>
            <a:off x="457200" y="1295400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cs-CZ" altLang="cs-CZ"/>
          </a:p>
        </p:txBody>
      </p:sp>
      <p:sp>
        <p:nvSpPr>
          <p:cNvPr id="267269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altLang="cs-CZ" sz="2800" b="1"/>
              <a:t>Globální klimatická změna </a:t>
            </a: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177" y="1295400"/>
            <a:ext cx="8626219" cy="5402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74431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74613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Udržitelná paliva</a:t>
            </a:r>
          </a:p>
        </p:txBody>
      </p:sp>
      <p:sp>
        <p:nvSpPr>
          <p:cNvPr id="282628" name="Text Box 4"/>
          <p:cNvSpPr txBox="1">
            <a:spLocks noChangeArrowheads="1"/>
          </p:cNvSpPr>
          <p:nvPr/>
        </p:nvSpPr>
        <p:spPr bwMode="auto">
          <a:xfrm>
            <a:off x="1912375" y="2030162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cs-CZ" altLang="cs-CZ"/>
          </a:p>
        </p:txBody>
      </p:sp>
      <p:sp>
        <p:nvSpPr>
          <p:cNvPr id="282629" name="Text Box 5"/>
          <p:cNvSpPr txBox="1">
            <a:spLocks noChangeArrowheads="1"/>
          </p:cNvSpPr>
          <p:nvPr/>
        </p:nvSpPr>
        <p:spPr bwMode="auto">
          <a:xfrm>
            <a:off x="180975" y="649871"/>
            <a:ext cx="82391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lvl="0" algn="just" eaLnBrk="0" hangingPunct="0"/>
            <a:r>
              <a:rPr lang="cs-CZ" altLang="en-US" sz="28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Kritéria udržitelnosti vyžadovaná ICAO pro SAF </a:t>
            </a:r>
            <a:endParaRPr lang="cs-CZ" altLang="en-US" sz="4400">
              <a:latin typeface="Arial" panose="020B0604020202020204" pitchFamily="34" charset="0"/>
            </a:endParaRP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6438177"/>
              </p:ext>
            </p:extLst>
          </p:nvPr>
        </p:nvGraphicFramePr>
        <p:xfrm>
          <a:off x="647700" y="1092387"/>
          <a:ext cx="8115301" cy="54909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4794">
                  <a:extLst>
                    <a:ext uri="{9D8B030D-6E8A-4147-A177-3AD203B41FA5}">
                      <a16:colId xmlns:a16="http://schemas.microsoft.com/office/drawing/2014/main" val="3228814078"/>
                    </a:ext>
                  </a:extLst>
                </a:gridCol>
                <a:gridCol w="3088820">
                  <a:extLst>
                    <a:ext uri="{9D8B030D-6E8A-4147-A177-3AD203B41FA5}">
                      <a16:colId xmlns:a16="http://schemas.microsoft.com/office/drawing/2014/main" val="1772917139"/>
                    </a:ext>
                  </a:extLst>
                </a:gridCol>
                <a:gridCol w="4691687">
                  <a:extLst>
                    <a:ext uri="{9D8B030D-6E8A-4147-A177-3AD203B41FA5}">
                      <a16:colId xmlns:a16="http://schemas.microsoft.com/office/drawing/2014/main" val="2891474458"/>
                    </a:ext>
                  </a:extLst>
                </a:gridCol>
              </a:tblGrid>
              <a:tr h="15056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400" b="1">
                          <a:solidFill>
                            <a:schemeClr val="accent2"/>
                          </a:solidFill>
                          <a:effectLst/>
                        </a:rPr>
                        <a:t>Princip </a:t>
                      </a:r>
                      <a:endParaRPr lang="en-US" sz="1400" b="1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400" b="1">
                          <a:solidFill>
                            <a:schemeClr val="accent2"/>
                          </a:solidFill>
                          <a:effectLst/>
                        </a:rPr>
                        <a:t>Požadavek</a:t>
                      </a:r>
                      <a:endParaRPr lang="en-US" sz="1400" b="1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/>
                </a:tc>
                <a:extLst>
                  <a:ext uri="{0D108BD9-81ED-4DB2-BD59-A6C34878D82A}">
                    <a16:rowId xmlns:a16="http://schemas.microsoft.com/office/drawing/2014/main" val="1078591422"/>
                  </a:ext>
                </a:extLst>
              </a:tr>
              <a:tr h="75348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effectLst/>
                        </a:rPr>
                        <a:t>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100" b="1">
                          <a:effectLst/>
                        </a:rPr>
                        <a:t>Skleníkové plyny (GHG)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effectLst/>
                        </a:rPr>
                        <a:t>CEF by měl generovat nižší emise uhlíku na základě životního cyklu. Přesněji řečeno, CEF dosáhne čisté snížení emisí skleníkových plynů alespoň o 10 % ve srovnání se základní hodnoty emisí životního cyklu pro letecké palivo na základě životního cyklu.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/>
                </a:tc>
                <a:extLst>
                  <a:ext uri="{0D108BD9-81ED-4DB2-BD59-A6C34878D82A}">
                    <a16:rowId xmlns:a16="http://schemas.microsoft.com/office/drawing/2014/main" val="2639102073"/>
                  </a:ext>
                </a:extLst>
              </a:tr>
              <a:tr h="45168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effectLst/>
                        </a:rPr>
                        <a:t>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100" b="1">
                          <a:effectLst/>
                        </a:rPr>
                        <a:t>Zachycený uhlík 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effectLst/>
                        </a:rPr>
                        <a:t>CEF by neměl být vyroben z biomasy získané z pozemních/vodních systémů s vysokou biogenní zásobou uhlíku.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/>
                </a:tc>
                <a:extLst>
                  <a:ext uri="{0D108BD9-81ED-4DB2-BD59-A6C34878D82A}">
                    <a16:rowId xmlns:a16="http://schemas.microsoft.com/office/drawing/2014/main" val="3841129857"/>
                  </a:ext>
                </a:extLst>
              </a:tr>
              <a:tr h="15056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effectLst/>
                        </a:rPr>
                        <a:t>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100" b="1">
                          <a:effectLst/>
                        </a:rPr>
                        <a:t>trvalost snížení GHG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effectLst/>
                        </a:rPr>
                        <a:t>Snížení emisí dosažené CEF by mělo být trvalé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/>
                </a:tc>
                <a:extLst>
                  <a:ext uri="{0D108BD9-81ED-4DB2-BD59-A6C34878D82A}">
                    <a16:rowId xmlns:a16="http://schemas.microsoft.com/office/drawing/2014/main" val="2689421720"/>
                  </a:ext>
                </a:extLst>
              </a:tr>
              <a:tr h="3011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effectLst/>
                        </a:rPr>
                        <a:t>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100" b="1">
                          <a:effectLst/>
                        </a:rPr>
                        <a:t>Ochrana vody 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effectLst/>
                        </a:rPr>
                        <a:t>Produkce CEF by měla zachovat popř. zlepšit kvalitu a dostupnost vody.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/>
                </a:tc>
                <a:extLst>
                  <a:ext uri="{0D108BD9-81ED-4DB2-BD59-A6C34878D82A}">
                    <a16:rowId xmlns:a16="http://schemas.microsoft.com/office/drawing/2014/main" val="2570657098"/>
                  </a:ext>
                </a:extLst>
              </a:tr>
              <a:tr h="3011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effectLst/>
                        </a:rPr>
                        <a:t>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100" b="1">
                          <a:effectLst/>
                        </a:rPr>
                        <a:t>Ochrana půdy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effectLst/>
                        </a:rPr>
                        <a:t>Produkce CEF by měla zachovat popř. zlepšit zdraví půdy.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/>
                </a:tc>
                <a:extLst>
                  <a:ext uri="{0D108BD9-81ED-4DB2-BD59-A6C34878D82A}">
                    <a16:rowId xmlns:a16="http://schemas.microsoft.com/office/drawing/2014/main" val="3548655192"/>
                  </a:ext>
                </a:extLst>
              </a:tr>
              <a:tr h="3011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effectLst/>
                        </a:rPr>
                        <a:t>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100" b="1">
                          <a:effectLst/>
                        </a:rPr>
                        <a:t>Ochrana vzduchu 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effectLst/>
                        </a:rPr>
                        <a:t>Produkce CEF by měla být minimalizována negativní dopady na kvalitu ovzduší.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/>
                </a:tc>
                <a:extLst>
                  <a:ext uri="{0D108BD9-81ED-4DB2-BD59-A6C34878D82A}">
                    <a16:rowId xmlns:a16="http://schemas.microsoft.com/office/drawing/2014/main" val="1733882516"/>
                  </a:ext>
                </a:extLst>
              </a:tr>
              <a:tr h="45168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effectLst/>
                        </a:rPr>
                        <a:t>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100" b="1">
                          <a:effectLst/>
                        </a:rPr>
                        <a:t>Zachování rozmanitosti 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effectLst/>
                        </a:rPr>
                        <a:t>Produkce CEF by měla zachovat biologickou rozmanitost, ochranářskou hodnotu a ekosystémovou službu.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/>
                </a:tc>
                <a:extLst>
                  <a:ext uri="{0D108BD9-81ED-4DB2-BD59-A6C34878D82A}">
                    <a16:rowId xmlns:a16="http://schemas.microsoft.com/office/drawing/2014/main" val="2046275469"/>
                  </a:ext>
                </a:extLst>
              </a:tr>
              <a:tr h="3011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effectLst/>
                        </a:rPr>
                        <a:t>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100" b="1">
                          <a:effectLst/>
                        </a:rPr>
                        <a:t>Odpady a chemikálie 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effectLst/>
                        </a:rPr>
                        <a:t>Výroba CEF by měla podporovat odpovědnou nakládání s odpady a používání chemikálií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/>
                </a:tc>
                <a:extLst>
                  <a:ext uri="{0D108BD9-81ED-4DB2-BD59-A6C34878D82A}">
                    <a16:rowId xmlns:a16="http://schemas.microsoft.com/office/drawing/2014/main" val="563853034"/>
                  </a:ext>
                </a:extLst>
              </a:tr>
              <a:tr h="44823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effectLst/>
                        </a:rPr>
                        <a:t>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100" b="1">
                          <a:effectLst/>
                        </a:rPr>
                        <a:t>Seismické a vibrační dopady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effectLst/>
                        </a:rPr>
                        <a:t>Pouze pro LCAF. Produkce LCAF by měla  minimalizovat dopady vyvolané seismickými, a vibračními otřesy.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/>
                </a:tc>
                <a:extLst>
                  <a:ext uri="{0D108BD9-81ED-4DB2-BD59-A6C34878D82A}">
                    <a16:rowId xmlns:a16="http://schemas.microsoft.com/office/drawing/2014/main" val="4269465196"/>
                  </a:ext>
                </a:extLst>
              </a:tr>
              <a:tr h="3011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effectLst/>
                        </a:rPr>
                        <a:t>10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100" b="1">
                          <a:effectLst/>
                        </a:rPr>
                        <a:t>Lidská a pracovní práva 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effectLst/>
                        </a:rPr>
                        <a:t>Výroba CEF by měla respektovat lidská  a pracovní práva.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/>
                </a:tc>
                <a:extLst>
                  <a:ext uri="{0D108BD9-81ED-4DB2-BD59-A6C34878D82A}">
                    <a16:rowId xmlns:a16="http://schemas.microsoft.com/office/drawing/2014/main" val="3997354937"/>
                  </a:ext>
                </a:extLst>
              </a:tr>
              <a:tr h="45168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effectLst/>
                        </a:rPr>
                        <a:t>11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100" b="1">
                          <a:effectLst/>
                        </a:rPr>
                        <a:t>Pozemková práva a využívání půdy 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effectLst/>
                        </a:rPr>
                        <a:t>Produkce CEF by měla respektovat pozemková práva a práva na užívání půdy, včetně domorodých práv a/nebo zvykových práv.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/>
                </a:tc>
                <a:extLst>
                  <a:ext uri="{0D108BD9-81ED-4DB2-BD59-A6C34878D82A}">
                    <a16:rowId xmlns:a16="http://schemas.microsoft.com/office/drawing/2014/main" val="3843772903"/>
                  </a:ext>
                </a:extLst>
              </a:tr>
              <a:tr h="3011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effectLst/>
                        </a:rPr>
                        <a:t>12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100" b="1">
                          <a:effectLst/>
                        </a:rPr>
                        <a:t>Práva přístupu k vodě 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effectLst/>
                        </a:rPr>
                        <a:t>Výroba CEF by měla respektovat předchozí formální nebo obvyklá práva na užívání vody.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/>
                </a:tc>
                <a:extLst>
                  <a:ext uri="{0D108BD9-81ED-4DB2-BD59-A6C34878D82A}">
                    <a16:rowId xmlns:a16="http://schemas.microsoft.com/office/drawing/2014/main" val="1165710469"/>
                  </a:ext>
                </a:extLst>
              </a:tr>
              <a:tr h="3011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effectLst/>
                        </a:rPr>
                        <a:t>13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100" b="1">
                          <a:effectLst/>
                        </a:rPr>
                        <a:t>Lokální ekonomický  a sociální rozvoj 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effectLst/>
                        </a:rPr>
                        <a:t>Produkce CEF by měla přispívat k sociálnímu a ekonomickému rozvoji v chudých regionech.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/>
                </a:tc>
                <a:extLst>
                  <a:ext uri="{0D108BD9-81ED-4DB2-BD59-A6C34878D82A}">
                    <a16:rowId xmlns:a16="http://schemas.microsoft.com/office/drawing/2014/main" val="2839069844"/>
                  </a:ext>
                </a:extLst>
              </a:tr>
              <a:tr h="3011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effectLst/>
                        </a:rPr>
                        <a:t>14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100" b="1">
                          <a:effectLst/>
                        </a:rPr>
                        <a:t>Bezpečnost potravin 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effectLst/>
                        </a:rPr>
                        <a:t>Produkce CEF by měla podporovat potravinovou bezpečnost v oblastech s nedostatkem potravin.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/>
                </a:tc>
                <a:extLst>
                  <a:ext uri="{0D108BD9-81ED-4DB2-BD59-A6C34878D82A}">
                    <a16:rowId xmlns:a16="http://schemas.microsoft.com/office/drawing/2014/main" val="6303797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0390283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74613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Udržitelná paliva</a:t>
            </a:r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7700" y="1416050"/>
            <a:ext cx="8105775" cy="5137150"/>
          </a:xfrm>
        </p:spPr>
        <p:txBody>
          <a:bodyPr/>
          <a:lstStyle/>
          <a:p>
            <a:r>
              <a:rPr lang="cs-CZ" altLang="cs-CZ" sz="2400"/>
              <a:t>.</a:t>
            </a:r>
            <a:endParaRPr lang="cs-CZ" altLang="cs-CZ" sz="2800"/>
          </a:p>
        </p:txBody>
      </p:sp>
      <p:sp>
        <p:nvSpPr>
          <p:cNvPr id="282628" name="Text Box 4"/>
          <p:cNvSpPr txBox="1">
            <a:spLocks noChangeArrowheads="1"/>
          </p:cNvSpPr>
          <p:nvPr/>
        </p:nvSpPr>
        <p:spPr bwMode="auto">
          <a:xfrm>
            <a:off x="1912375" y="2030162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cs-CZ" altLang="cs-CZ"/>
          </a:p>
        </p:txBody>
      </p:sp>
      <p:sp>
        <p:nvSpPr>
          <p:cNvPr id="282629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altLang="cs-CZ" sz="2800"/>
              <a:t>Princip certifikace udržitelnosti SAF </a:t>
            </a: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9" name="Obrázek 8"/>
          <p:cNvPicPr/>
          <p:nvPr/>
        </p:nvPicPr>
        <p:blipFill>
          <a:blip r:embed="rId2"/>
          <a:stretch>
            <a:fillRect/>
          </a:stretch>
        </p:blipFill>
        <p:spPr>
          <a:xfrm>
            <a:off x="647699" y="1433512"/>
            <a:ext cx="7212249" cy="5119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359623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74613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Udržitelná paliva</a:t>
            </a:r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7700" y="1416050"/>
            <a:ext cx="8105775" cy="5137150"/>
          </a:xfrm>
        </p:spPr>
        <p:txBody>
          <a:bodyPr/>
          <a:lstStyle/>
          <a:p>
            <a:r>
              <a:rPr lang="cs-CZ" altLang="cs-CZ" sz="2400"/>
              <a:t>.</a:t>
            </a:r>
            <a:endParaRPr lang="cs-CZ" altLang="cs-CZ" sz="2800"/>
          </a:p>
        </p:txBody>
      </p:sp>
      <p:sp>
        <p:nvSpPr>
          <p:cNvPr id="282628" name="Text Box 4"/>
          <p:cNvSpPr txBox="1">
            <a:spLocks noChangeArrowheads="1"/>
          </p:cNvSpPr>
          <p:nvPr/>
        </p:nvSpPr>
        <p:spPr bwMode="auto">
          <a:xfrm>
            <a:off x="1912375" y="2030162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cs-CZ" altLang="cs-CZ"/>
          </a:p>
        </p:txBody>
      </p:sp>
      <p:sp>
        <p:nvSpPr>
          <p:cNvPr id="282629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altLang="cs-CZ" sz="2800"/>
              <a:t>Uhlíková stopa paliva v celém životním cyklu LCA </a:t>
            </a: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7" name="Obrázek 6"/>
          <p:cNvPicPr/>
          <p:nvPr/>
        </p:nvPicPr>
        <p:blipFill>
          <a:blip r:embed="rId2"/>
          <a:stretch>
            <a:fillRect/>
          </a:stretch>
        </p:blipFill>
        <p:spPr>
          <a:xfrm>
            <a:off x="647699" y="1530195"/>
            <a:ext cx="7961041" cy="5193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083606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74613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Cvičení 12 </a:t>
            </a:r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7700" y="1416050"/>
            <a:ext cx="8105775" cy="5137150"/>
          </a:xfrm>
        </p:spPr>
        <p:txBody>
          <a:bodyPr/>
          <a:lstStyle/>
          <a:p>
            <a:pPr marL="0" indent="0">
              <a:buNone/>
            </a:pPr>
            <a:r>
              <a:rPr lang="cs-CZ" altLang="cs-CZ" sz="2400"/>
              <a:t>Zadání úkolu: </a:t>
            </a:r>
          </a:p>
          <a:p>
            <a:r>
              <a:rPr lang="cs-CZ" altLang="cs-CZ" sz="2400"/>
              <a:t>Proveďte analýzu celkové účinnosti pohonného systému letadla: </a:t>
            </a:r>
            <a:endParaRPr lang="cs-CZ" altLang="cs-CZ" sz="2800"/>
          </a:p>
        </p:txBody>
      </p:sp>
      <p:sp>
        <p:nvSpPr>
          <p:cNvPr id="282629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altLang="cs-CZ" sz="2800"/>
              <a:t>Analýza efektivity pohonu letadel</a:t>
            </a: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1879" y="5060005"/>
            <a:ext cx="5176050" cy="1204608"/>
          </a:xfrm>
          <a:prstGeom prst="rect">
            <a:avLst/>
          </a:prstGeom>
        </p:spPr>
      </p:pic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9598214"/>
              </p:ext>
            </p:extLst>
          </p:nvPr>
        </p:nvGraphicFramePr>
        <p:xfrm>
          <a:off x="833087" y="2675580"/>
          <a:ext cx="7506400" cy="213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8300">
                  <a:extLst>
                    <a:ext uri="{9D8B030D-6E8A-4147-A177-3AD203B41FA5}">
                      <a16:colId xmlns:a16="http://schemas.microsoft.com/office/drawing/2014/main" val="1862583716"/>
                    </a:ext>
                  </a:extLst>
                </a:gridCol>
                <a:gridCol w="938300">
                  <a:extLst>
                    <a:ext uri="{9D8B030D-6E8A-4147-A177-3AD203B41FA5}">
                      <a16:colId xmlns:a16="http://schemas.microsoft.com/office/drawing/2014/main" val="4019207963"/>
                    </a:ext>
                  </a:extLst>
                </a:gridCol>
                <a:gridCol w="938300">
                  <a:extLst>
                    <a:ext uri="{9D8B030D-6E8A-4147-A177-3AD203B41FA5}">
                      <a16:colId xmlns:a16="http://schemas.microsoft.com/office/drawing/2014/main" val="820848077"/>
                    </a:ext>
                  </a:extLst>
                </a:gridCol>
                <a:gridCol w="938300">
                  <a:extLst>
                    <a:ext uri="{9D8B030D-6E8A-4147-A177-3AD203B41FA5}">
                      <a16:colId xmlns:a16="http://schemas.microsoft.com/office/drawing/2014/main" val="2032711947"/>
                    </a:ext>
                  </a:extLst>
                </a:gridCol>
                <a:gridCol w="938300">
                  <a:extLst>
                    <a:ext uri="{9D8B030D-6E8A-4147-A177-3AD203B41FA5}">
                      <a16:colId xmlns:a16="http://schemas.microsoft.com/office/drawing/2014/main" val="2447682284"/>
                    </a:ext>
                  </a:extLst>
                </a:gridCol>
                <a:gridCol w="938300">
                  <a:extLst>
                    <a:ext uri="{9D8B030D-6E8A-4147-A177-3AD203B41FA5}">
                      <a16:colId xmlns:a16="http://schemas.microsoft.com/office/drawing/2014/main" val="2035965232"/>
                    </a:ext>
                  </a:extLst>
                </a:gridCol>
                <a:gridCol w="938300">
                  <a:extLst>
                    <a:ext uri="{9D8B030D-6E8A-4147-A177-3AD203B41FA5}">
                      <a16:colId xmlns:a16="http://schemas.microsoft.com/office/drawing/2014/main" val="179486638"/>
                    </a:ext>
                  </a:extLst>
                </a:gridCol>
                <a:gridCol w="938300">
                  <a:extLst>
                    <a:ext uri="{9D8B030D-6E8A-4147-A177-3AD203B41FA5}">
                      <a16:colId xmlns:a16="http://schemas.microsoft.com/office/drawing/2014/main" val="32699414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cs-CZ" sz="1400"/>
                        <a:t>Typ 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/>
                        <a:t>MTOW  (kg)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/>
                        <a:t>OWE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/>
                        <a:t>(kg)</a:t>
                      </a:r>
                      <a:endParaRPr lang="en-US" sz="1400"/>
                    </a:p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Wing area</a:t>
                      </a:r>
                      <a:endParaRPr lang="cs-CZ" sz="1400"/>
                    </a:p>
                    <a:p>
                      <a:r>
                        <a:rPr lang="cs-CZ" sz="1400"/>
                        <a:t>(m2)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Cruise speed</a:t>
                      </a:r>
                      <a:endParaRPr lang="cs-CZ" sz="1400"/>
                    </a:p>
                    <a:p>
                      <a:r>
                        <a:rPr lang="cs-CZ" sz="1400"/>
                        <a:t>(km/h) 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Payload</a:t>
                      </a:r>
                      <a:endParaRPr lang="cs-CZ" sz="140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/>
                        <a:t>(kg)</a:t>
                      </a:r>
                      <a:endParaRPr lang="en-US" sz="1400"/>
                    </a:p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Propulsion</a:t>
                      </a:r>
                    </a:p>
                    <a:p>
                      <a:r>
                        <a:rPr lang="en-US" sz="1400"/>
                        <a:t>power (kW)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Range</a:t>
                      </a:r>
                    </a:p>
                    <a:p>
                      <a:r>
                        <a:rPr lang="en-US" sz="1400"/>
                        <a:t>(km)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90948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sz="1200"/>
                        <a:t>Airbus A340 -500 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376</a:t>
                      </a:r>
                      <a:r>
                        <a:rPr lang="cs-CZ" sz="1200" baseline="0"/>
                        <a:t> </a:t>
                      </a:r>
                      <a:r>
                        <a:rPr lang="en-US" sz="1200"/>
                        <a:t>000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72</a:t>
                      </a:r>
                      <a:r>
                        <a:rPr lang="cs-CZ" sz="1200" baseline="0"/>
                        <a:t> </a:t>
                      </a:r>
                      <a:r>
                        <a:rPr lang="en-US" sz="1200"/>
                        <a:t>850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+mn-cs"/>
                        </a:rPr>
                        <a:t>439,4</a:t>
                      </a:r>
                      <a:endParaRPr kumimoji="0" lang="en-US" sz="1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+mn-cs"/>
                        </a:rPr>
                        <a:t>907</a:t>
                      </a:r>
                      <a:endParaRPr kumimoji="0" lang="en-US" sz="1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+mn-cs"/>
                        </a:rPr>
                        <a:t>43300</a:t>
                      </a:r>
                      <a:endParaRPr kumimoji="0" lang="en-US" sz="1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+mn-cs"/>
                        </a:rPr>
                        <a:t>9165</a:t>
                      </a:r>
                      <a:endParaRPr kumimoji="0" lang="en-US" sz="1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+mn-cs"/>
                        </a:rPr>
                        <a:t>16100</a:t>
                      </a:r>
                      <a:endParaRPr kumimoji="0" lang="en-US" sz="1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61014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/>
                        <a:t>Airbus A380 -800 </a:t>
                      </a:r>
                      <a:endParaRPr lang="en-US" sz="1200"/>
                    </a:p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200"/>
                        <a:t>560 000</a:t>
                      </a:r>
                      <a:r>
                        <a:rPr lang="en-US" sz="120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200"/>
                        <a:t>276</a:t>
                      </a:r>
                      <a:r>
                        <a:rPr lang="cs-CZ" sz="1200" baseline="0"/>
                        <a:t> 800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+mn-cs"/>
                        </a:rPr>
                        <a:t>846</a:t>
                      </a:r>
                      <a:endParaRPr kumimoji="0" lang="en-US" sz="1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+mn-cs"/>
                        </a:rPr>
                        <a:t>945</a:t>
                      </a:r>
                      <a:endParaRPr kumimoji="0" lang="en-US" sz="1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+mn-cs"/>
                        </a:rPr>
                        <a:t>66 400</a:t>
                      </a:r>
                      <a:endParaRPr kumimoji="0" lang="en-US" sz="1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+mn-cs"/>
                        </a:rPr>
                        <a:t>12 246</a:t>
                      </a:r>
                      <a:endParaRPr kumimoji="0" lang="en-US" sz="1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+mn-cs"/>
                        </a:rPr>
                        <a:t>15 200</a:t>
                      </a:r>
                      <a:endParaRPr kumimoji="0" lang="en-US" sz="1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14459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463793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7700" y="1416050"/>
            <a:ext cx="8105775" cy="5137150"/>
          </a:xfrm>
        </p:spPr>
        <p:txBody>
          <a:bodyPr/>
          <a:lstStyle/>
          <a:p>
            <a:pPr marL="0" indent="0">
              <a:buNone/>
            </a:pPr>
            <a:r>
              <a:rPr lang="cs-CZ" altLang="cs-CZ" sz="2800"/>
              <a:t>.</a:t>
            </a:r>
          </a:p>
        </p:txBody>
      </p:sp>
      <p:sp>
        <p:nvSpPr>
          <p:cNvPr id="282629" name="Text Box 5"/>
          <p:cNvSpPr txBox="1">
            <a:spLocks noChangeArrowheads="1"/>
          </p:cNvSpPr>
          <p:nvPr/>
        </p:nvSpPr>
        <p:spPr bwMode="auto">
          <a:xfrm>
            <a:off x="414337" y="911225"/>
            <a:ext cx="82391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altLang="cs-CZ" sz="2800"/>
              <a:t>Dolet: </a:t>
            </a: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" name="Šipka dolů 3"/>
          <p:cNvSpPr/>
          <p:nvPr/>
        </p:nvSpPr>
        <p:spPr>
          <a:xfrm>
            <a:off x="3822970" y="2461098"/>
            <a:ext cx="332519" cy="53502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Obdélník 6"/>
              <p:cNvSpPr/>
              <p:nvPr/>
            </p:nvSpPr>
            <p:spPr>
              <a:xfrm>
                <a:off x="2121519" y="5629021"/>
                <a:ext cx="4572000" cy="1088824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𝑆𝐴𝑅</m:t>
                    </m:r>
                    <m:r>
                      <a:rPr lang="cs-CZ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𝑅</m:t>
                        </m:r>
                      </m:num>
                      <m:den>
                        <m:sSub>
                          <m:sSubPr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cs-CZ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cs-CZ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𝑓</m:t>
                            </m:r>
                          </m:sub>
                        </m:sSub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cs-CZ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𝑁𝑀</m:t>
                            </m:r>
                          </m:num>
                          <m:den>
                            <m:r>
                              <a:rPr lang="cs-CZ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𝑙𝑏</m:t>
                            </m:r>
                            <m:r>
                              <a:rPr lang="cs-CZ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cs-CZ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𝑓𝑢𝑒𝑙</m:t>
                            </m:r>
                          </m:den>
                        </m:f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cs-CZ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𝑘𝑚</m:t>
                            </m:r>
                          </m:num>
                          <m:den>
                            <m:r>
                              <a:rPr lang="cs-CZ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𝑘𝑔</m:t>
                            </m:r>
                            <m:r>
                              <a:rPr lang="cs-CZ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cs-CZ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𝑝𝑎𝑙𝑖𝑣𝑎</m:t>
                            </m:r>
                          </m:den>
                        </m:f>
                      </m:e>
                    </m:d>
                  </m:oMath>
                </a14:m>
                <a:r>
                  <a:rPr lang="cs-CZ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	</a:t>
                </a:r>
                <a:endParaRPr lang="en-US"/>
              </a:p>
            </p:txBody>
          </p:sp>
        </mc:Choice>
        <mc:Fallback xmlns="">
          <p:sp>
            <p:nvSpPr>
              <p:cNvPr id="7" name="Obdélník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1519" y="5629021"/>
                <a:ext cx="4572000" cy="108882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Ovál 8"/>
          <p:cNvSpPr/>
          <p:nvPr/>
        </p:nvSpPr>
        <p:spPr>
          <a:xfrm>
            <a:off x="3268495" y="5986517"/>
            <a:ext cx="68092" cy="4967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514350" y="5036691"/>
            <a:ext cx="82391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altLang="cs-CZ" sz="2800"/>
              <a:t>Měrný dolet: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Obdélník 9"/>
              <p:cNvSpPr/>
              <p:nvPr/>
            </p:nvSpPr>
            <p:spPr>
              <a:xfrm>
                <a:off x="1541217" y="1594983"/>
                <a:ext cx="4368953" cy="77104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𝑅</m:t>
                    </m:r>
                    <m:r>
                      <a:rPr lang="cs-CZ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cs-CZ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𝑉</m:t>
                    </m:r>
                    <m:r>
                      <a:rPr lang="cs-CZ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  <m:sSub>
                      <m:sSub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𝑡</m:t>
                        </m:r>
                      </m:e>
                      <m:sub>
                        <m:r>
                          <a:rPr lang="cs-CZ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𝑓</m:t>
                        </m:r>
                      </m:sub>
                    </m:sSub>
                    <m:r>
                      <a:rPr lang="cs-CZ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cs-CZ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𝑉</m:t>
                    </m:r>
                    <m:r>
                      <a:rPr lang="cs-CZ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. </m:t>
                    </m:r>
                    <m:d>
                      <m:d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𝐿</m:t>
                            </m:r>
                          </m:num>
                          <m:den>
                            <m:r>
                              <a:rPr lang="cs-CZ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𝐷</m:t>
                            </m:r>
                          </m:den>
                        </m:f>
                      </m:e>
                    </m:d>
                    <m:r>
                      <a:rPr lang="cs-CZ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 </m:t>
                    </m:r>
                    <m:sSub>
                      <m:sSub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cs-CZ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𝑠𝑝</m:t>
                        </m:r>
                      </m:sub>
                    </m:sSub>
                    <m:r>
                      <a:rPr lang="cs-CZ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. </m:t>
                    </m:r>
                    <m:r>
                      <a:rPr lang="cs-CZ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𝑙𝑛</m:t>
                    </m:r>
                    <m:d>
                      <m:d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cs-CZ" i="1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𝑊</m:t>
                                </m:r>
                              </m:e>
                              <m:sub>
                                <m:r>
                                  <a:rPr lang="cs-CZ" i="1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𝑖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cs-CZ" i="1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𝑊</m:t>
                                </m:r>
                              </m:e>
                              <m:sub>
                                <m:r>
                                  <a:rPr lang="cs-CZ" i="1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𝑓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r>
                  <a:rPr lang="cs-CZ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endParaRPr lang="en-US"/>
              </a:p>
            </p:txBody>
          </p:sp>
        </mc:Choice>
        <mc:Fallback xmlns="">
          <p:sp>
            <p:nvSpPr>
              <p:cNvPr id="10" name="Obdélník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1217" y="1594983"/>
                <a:ext cx="4368953" cy="77104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Obdélník 14"/>
              <p:cNvSpPr/>
              <p:nvPr/>
            </p:nvSpPr>
            <p:spPr>
              <a:xfrm>
                <a:off x="2650221" y="3193474"/>
                <a:ext cx="3010535" cy="9645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base"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cs-CZ" sz="2400" i="1" kern="12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 </m:t>
                    </m:r>
                    <m:sSub>
                      <m:sSubPr>
                        <m:ctrlPr>
                          <a:rPr lang="en-US" sz="2400" i="1" kern="12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cs-CZ" sz="2400" i="1" kern="12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𝐼</m:t>
                        </m:r>
                      </m:e>
                      <m:sub>
                        <m:r>
                          <a:rPr lang="cs-CZ" sz="2400" i="1" kern="12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𝑠𝑝</m:t>
                        </m:r>
                      </m:sub>
                    </m:sSub>
                    <m:r>
                      <a:rPr lang="cs-CZ" sz="2400" i="1" kern="12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 </m:t>
                    </m:r>
                    <m:r>
                      <a:rPr lang="en-US" sz="2400" i="1" kern="12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 kern="12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400" i="1" kern="12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𝑅</m:t>
                        </m:r>
                      </m:num>
                      <m:den>
                        <m:sSub>
                          <m:sSubPr>
                            <m:ctrlPr>
                              <a:rPr lang="en-US" sz="2400" i="1" kern="120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 kern="120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2400" i="1" kern="120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𝑐𝑟𝑢𝑖𝑠𝑒</m:t>
                            </m:r>
                          </m:sub>
                        </m:sSub>
                        <m:d>
                          <m:dPr>
                            <m:ctrlPr>
                              <a:rPr lang="en-US" sz="2400" i="1" kern="120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400" i="1" kern="120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</m:ctrlPr>
                              </m:fPr>
                              <m:num>
                                <m:r>
                                  <a:rPr lang="cs-CZ" sz="2400" i="1" kern="120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  <m:t>𝐿</m:t>
                                </m:r>
                              </m:num>
                              <m:den>
                                <m:r>
                                  <a:rPr lang="cs-CZ" sz="2400" i="1" kern="120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  <m:t>𝐷</m:t>
                                </m:r>
                              </m:den>
                            </m:f>
                          </m:e>
                        </m:d>
                        <m:r>
                          <a:rPr lang="cs-CZ" sz="2400" i="1" kern="12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𝑙𝑛</m:t>
                        </m:r>
                        <m:d>
                          <m:dPr>
                            <m:ctrlPr>
                              <a:rPr lang="en-US" sz="2400" i="1" kern="120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400" i="1" kern="120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400" i="1" kern="120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cs-CZ" sz="2400" i="1" kern="120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  <m:t>𝑊</m:t>
                                    </m:r>
                                  </m:e>
                                  <m:sub>
                                    <m:r>
                                      <a:rPr lang="cs-CZ" sz="2400" i="1" kern="120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  <m:t>𝑖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sz="2400" i="1" kern="120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cs-CZ" sz="2400" i="1" kern="120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  <m:t>𝑊</m:t>
                                    </m:r>
                                  </m:e>
                                  <m:sub>
                                    <m:r>
                                      <a:rPr lang="cs-CZ" sz="2400" i="1" kern="120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  <m:t>𝑓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den>
                    </m:f>
                    <m:r>
                      <a:rPr lang="en-US" sz="2400" i="1" kern="12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400" kern="120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endParaRPr lang="en-US" sz="1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5" name="Obdélník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0221" y="3193474"/>
                <a:ext cx="3010535" cy="9645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Obdélník 15"/>
              <p:cNvSpPr/>
              <p:nvPr/>
            </p:nvSpPr>
            <p:spPr>
              <a:xfrm>
                <a:off x="6502400" y="3390583"/>
                <a:ext cx="1917700" cy="6915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base"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cs-CZ" sz="2400" i="1" kern="12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 </m:t>
                    </m:r>
                    <m:sSub>
                      <m:sSubPr>
                        <m:ctrlPr>
                          <a:rPr lang="en-US" sz="2400" i="1" kern="12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cs-CZ" sz="2400" i="1" kern="12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𝐼</m:t>
                        </m:r>
                      </m:e>
                      <m:sub>
                        <m:r>
                          <a:rPr lang="cs-CZ" sz="2400" i="1" kern="12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𝑠𝑝</m:t>
                        </m:r>
                      </m:sub>
                    </m:sSub>
                    <m:r>
                      <a:rPr lang="cs-CZ" sz="2400" i="1" kern="12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 </m:t>
                    </m:r>
                    <m:r>
                      <a:rPr lang="en-US" sz="2400" i="1" kern="12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 kern="12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400" i="1" kern="12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</m:num>
                      <m:den>
                        <m:r>
                          <a:rPr lang="en-US" sz="2400" i="1" kern="12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𝑔</m:t>
                        </m:r>
                        <m:acc>
                          <m:accPr>
                            <m:chr m:val="̇"/>
                            <m:ctrlPr>
                              <a:rPr lang="en-US" sz="2400" i="1" kern="120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sz="2400" i="1" kern="120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 kern="120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sz="2400" i="1" kern="120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𝑓𝑢𝑒𝑙</m:t>
                                </m:r>
                              </m:sub>
                            </m:sSub>
                          </m:e>
                        </m:acc>
                      </m:den>
                    </m:f>
                    <m:r>
                      <a:rPr lang="en-US" sz="2400" i="1" kern="12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400" kern="120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endParaRPr lang="en-US" sz="1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6" name="Obdélník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2400" y="3390583"/>
                <a:ext cx="1917700" cy="69151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ovéPole 10"/>
          <p:cNvSpPr txBox="1"/>
          <p:nvPr/>
        </p:nvSpPr>
        <p:spPr>
          <a:xfrm>
            <a:off x="6364625" y="932803"/>
            <a:ext cx="242218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/>
              <a:t>Snížení dostupného  paliva pro vzlet a přistání o 15 % a jeho využití jako rezervy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Obdélník 13"/>
              <p:cNvSpPr/>
              <p:nvPr/>
            </p:nvSpPr>
            <p:spPr>
              <a:xfrm flipH="1">
                <a:off x="-920932" y="2457426"/>
                <a:ext cx="5328451" cy="111460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cs-CZ">
                    <a:ea typeface="Times New Roman" panose="02020603050405020304" pitchFamily="18" charset="0"/>
                  </a:rPr>
                  <a:t> </a:t>
                </a:r>
                <a:endParaRPr lang="en-US">
                  <a:ea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cs-CZ" sz="16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cs-CZ" sz="1600" b="0" i="1" smtClean="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𝑓</m:t>
                          </m:r>
                        </m:sub>
                      </m:sSub>
                      <m:r>
                        <a:rPr lang="cs-CZ" sz="1600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r>
                        <a:rPr lang="cs-CZ" sz="1600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𝑀𝑇𝑂𝑊</m:t>
                      </m:r>
                      <m:r>
                        <a:rPr lang="cs-CZ" sz="1600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−</m:t>
                      </m:r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cs-CZ" sz="1600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cs-CZ" sz="1600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𝑓𝑢𝑒𝑙</m:t>
                              </m:r>
                              <m:r>
                                <a:rPr lang="cs-CZ" sz="1600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 </m:t>
                              </m:r>
                            </m:sub>
                          </m:sSub>
                          <m:r>
                            <a:rPr lang="cs-CZ" sz="16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.0,85</m:t>
                          </m:r>
                        </m:e>
                      </m:d>
                    </m:oMath>
                  </m:oMathPara>
                </a14:m>
                <a:endParaRPr lang="en-US">
                  <a:ea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:r>
                  <a:rPr lang="cs-CZ">
                    <a:ea typeface="Times New Roman" panose="02020603050405020304" pitchFamily="18" charset="0"/>
                  </a:rPr>
                  <a:t> </a:t>
                </a:r>
                <a:endParaRPr lang="en-US"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4" name="Obdélník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-920932" y="2457426"/>
                <a:ext cx="5328451" cy="111460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Obdélník 19"/>
              <p:cNvSpPr/>
              <p:nvPr/>
            </p:nvSpPr>
            <p:spPr>
              <a:xfrm flipH="1">
                <a:off x="-1622163" y="2067231"/>
                <a:ext cx="5328451" cy="111460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cs-CZ">
                    <a:ea typeface="Times New Roman" panose="02020603050405020304" pitchFamily="18" charset="0"/>
                  </a:rPr>
                  <a:t> </a:t>
                </a:r>
                <a:endParaRPr lang="en-US">
                  <a:ea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cs-CZ" sz="16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cs-CZ" sz="1600" b="0" i="1" smtClean="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𝑖</m:t>
                          </m:r>
                        </m:sub>
                      </m:sSub>
                      <m:r>
                        <a:rPr lang="cs-CZ" sz="1600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r>
                        <a:rPr lang="cs-CZ" sz="1600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𝑀𝑇𝑂𝑊</m:t>
                      </m:r>
                    </m:oMath>
                  </m:oMathPara>
                </a14:m>
                <a:endParaRPr lang="en-US">
                  <a:ea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:r>
                  <a:rPr lang="cs-CZ">
                    <a:ea typeface="Times New Roman" panose="02020603050405020304" pitchFamily="18" charset="0"/>
                  </a:rPr>
                  <a:t> </a:t>
                </a:r>
                <a:endParaRPr lang="en-US"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0" name="Obdélník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-1622163" y="2067231"/>
                <a:ext cx="5328451" cy="111460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 2"/>
          <p:cNvSpPr txBox="1">
            <a:spLocks noChangeArrowheads="1"/>
          </p:cNvSpPr>
          <p:nvPr/>
        </p:nvSpPr>
        <p:spPr bwMode="auto">
          <a:xfrm>
            <a:off x="647700" y="74613"/>
            <a:ext cx="7772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Cvičení 12 </a:t>
            </a:r>
          </a:p>
        </p:txBody>
      </p:sp>
    </p:spTree>
    <p:extLst>
      <p:ext uri="{BB962C8B-B14F-4D97-AF65-F5344CB8AC3E}">
        <p14:creationId xmlns:p14="http://schemas.microsoft.com/office/powerpoint/2010/main" val="2600850686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" name="TextovéPole 1"/>
          <p:cNvSpPr txBox="1"/>
          <p:nvPr/>
        </p:nvSpPr>
        <p:spPr>
          <a:xfrm>
            <a:off x="297605" y="1406446"/>
            <a:ext cx="7953375" cy="184665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cs-CZ">
                <a:latin typeface="Times New Roman"/>
                <a:cs typeface="Times New Roman"/>
              </a:rPr>
              <a:t>Studijní/výukový materiál vznikl za podpory Národního plánu obnovy v rámci projektu </a:t>
            </a:r>
            <a:r>
              <a:rPr lang="cs-CZ" b="1" u="sng">
                <a:latin typeface="Times New Roman"/>
                <a:cs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Akcelerace zelených dovedností a udržitelnosti na VUT</a:t>
            </a:r>
            <a:r>
              <a:rPr lang="cs-CZ">
                <a:latin typeface="Times New Roman"/>
                <a:cs typeface="Times New Roman"/>
              </a:rPr>
              <a:t> v Brně.</a:t>
            </a:r>
            <a:endParaRPr lang="en-US">
              <a:latin typeface="Times New Roman"/>
              <a:cs typeface="Times New Roman"/>
            </a:endParaRPr>
          </a:p>
          <a:p>
            <a:endParaRPr lang="en-US" sz="1600"/>
          </a:p>
          <a:p>
            <a:r>
              <a:rPr lang="cs-CZ" b="1"/>
              <a:t>Registrační číslo NPO_VUT_MSMT-2143/2024-5</a:t>
            </a:r>
            <a:endParaRPr lang="en-US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587" y="5183540"/>
            <a:ext cx="8886825" cy="1600200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6F88A602-123A-4560-97A8-C016726FE82F}"/>
              </a:ext>
            </a:extLst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3" t="20264" r="8101" b="18963"/>
          <a:stretch/>
        </p:blipFill>
        <p:spPr bwMode="auto">
          <a:xfrm>
            <a:off x="331144" y="3627756"/>
            <a:ext cx="1443139" cy="57287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ovéPole 9"/>
          <p:cNvSpPr txBox="1"/>
          <p:nvPr/>
        </p:nvSpPr>
        <p:spPr>
          <a:xfrm>
            <a:off x="364483" y="4729848"/>
            <a:ext cx="1767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/>
              <a:t>CC BY-NC-SA 4.0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5655392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101601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Environmentální požadavky </a:t>
            </a:r>
          </a:p>
        </p:txBody>
      </p:sp>
      <p:sp>
        <p:nvSpPr>
          <p:cNvPr id="267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7700" y="1729718"/>
            <a:ext cx="8105775" cy="4823481"/>
          </a:xfrm>
        </p:spPr>
        <p:txBody>
          <a:bodyPr/>
          <a:lstStyle/>
          <a:p>
            <a:r>
              <a:rPr lang="cs-CZ" altLang="cs-CZ" sz="2800">
                <a:cs typeface="Arial" panose="020B0604020202020204" pitchFamily="34" charset="0"/>
              </a:rPr>
              <a:t>Rio de </a:t>
            </a:r>
            <a:r>
              <a:rPr lang="cs-CZ" altLang="cs-CZ" sz="2800" err="1">
                <a:cs typeface="Arial" panose="020B0604020202020204" pitchFamily="34" charset="0"/>
              </a:rPr>
              <a:t>Janeiro</a:t>
            </a:r>
            <a:r>
              <a:rPr lang="cs-CZ" altLang="cs-CZ" sz="2800">
                <a:cs typeface="Arial" panose="020B0604020202020204" pitchFamily="34" charset="0"/>
              </a:rPr>
              <a:t> 1992, Podepsána Rámcová úmluva OSN o změně klimatu</a:t>
            </a:r>
          </a:p>
          <a:p>
            <a:r>
              <a:rPr lang="cs-CZ" altLang="cs-CZ" sz="2800">
                <a:cs typeface="Arial" panose="020B0604020202020204" pitchFamily="34" charset="0"/>
              </a:rPr>
              <a:t>Strany Úmluvy se zavázaly:</a:t>
            </a:r>
          </a:p>
          <a:p>
            <a:pPr lvl="1"/>
            <a:r>
              <a:rPr lang="cs-CZ" altLang="cs-CZ" sz="2400">
                <a:cs typeface="Arial" panose="020B0604020202020204" pitchFamily="34" charset="0"/>
              </a:rPr>
              <a:t>inventarizovat své emise skleníkových plynů</a:t>
            </a:r>
          </a:p>
          <a:p>
            <a:pPr lvl="1"/>
            <a:r>
              <a:rPr lang="pl-PL" altLang="cs-CZ" sz="2400">
                <a:cs typeface="Arial" panose="020B0604020202020204" pitchFamily="34" charset="0"/>
              </a:rPr>
              <a:t>realizovat národní programy zaměřené na redukci emisí</a:t>
            </a:r>
          </a:p>
          <a:p>
            <a:pPr lvl="1"/>
            <a:r>
              <a:rPr lang="cs-CZ" altLang="cs-CZ" sz="2400">
                <a:cs typeface="Arial" panose="020B0604020202020204" pitchFamily="34" charset="0"/>
              </a:rPr>
              <a:t>podporovat rozvoj relevantních technologií</a:t>
            </a:r>
          </a:p>
          <a:p>
            <a:pPr lvl="1"/>
            <a:r>
              <a:rPr lang="cs-CZ" altLang="cs-CZ" sz="2400">
                <a:cs typeface="Arial" panose="020B0604020202020204" pitchFamily="34" charset="0"/>
              </a:rPr>
              <a:t>podporovat vědecký výzkum, veřejnou osvětu, výměnu informací</a:t>
            </a:r>
          </a:p>
        </p:txBody>
      </p:sp>
      <p:sp>
        <p:nvSpPr>
          <p:cNvPr id="267268" name="Text Box 4"/>
          <p:cNvSpPr txBox="1">
            <a:spLocks noChangeArrowheads="1"/>
          </p:cNvSpPr>
          <p:nvPr/>
        </p:nvSpPr>
        <p:spPr bwMode="auto">
          <a:xfrm>
            <a:off x="457200" y="1295400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cs-CZ" altLang="cs-CZ"/>
          </a:p>
        </p:txBody>
      </p:sp>
      <p:sp>
        <p:nvSpPr>
          <p:cNvPr id="267269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altLang="cs-CZ" sz="2800" b="1">
                <a:latin typeface="Arial" panose="020B0604020202020204" pitchFamily="34" charset="0"/>
                <a:cs typeface="Arial" panose="020B0604020202020204" pitchFamily="34" charset="0"/>
              </a:rPr>
              <a:t>Strategie a aktivity vedoucí k udržitelnosti </a:t>
            </a: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296760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101601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Environmentální požadavky </a:t>
            </a:r>
          </a:p>
        </p:txBody>
      </p:sp>
      <p:sp>
        <p:nvSpPr>
          <p:cNvPr id="267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7700" y="1729718"/>
            <a:ext cx="8105775" cy="4823481"/>
          </a:xfrm>
        </p:spPr>
        <p:txBody>
          <a:bodyPr/>
          <a:lstStyle/>
          <a:p>
            <a:r>
              <a:rPr lang="cs-CZ" altLang="cs-CZ" sz="2400"/>
              <a:t>Kjótský protokol 1997, </a:t>
            </a:r>
          </a:p>
          <a:p>
            <a:r>
              <a:rPr lang="cs-CZ" altLang="cs-CZ" sz="2400"/>
              <a:t>Mezinárodní smlouva k Rámcové úmluvě OSN o klimatických změnách.</a:t>
            </a:r>
          </a:p>
          <a:p>
            <a:r>
              <a:rPr lang="cs-CZ" altLang="cs-CZ" sz="2000"/>
              <a:t>Průmyslové země se v něm zavázaly snížit emise skleníkových plynů o 5,2 % během pětiletého období 2008–2012 (EU 8%, USA 7%, Rusko 0%...)</a:t>
            </a:r>
          </a:p>
          <a:p>
            <a:r>
              <a:rPr lang="cs-CZ" altLang="cs-CZ" sz="2000"/>
              <a:t>Kjótský protokol zavádí obchodování s emisemi (kjótské jednotky, emisní povolenky)</a:t>
            </a:r>
          </a:p>
          <a:p>
            <a:r>
              <a:rPr lang="cs-CZ" altLang="cs-CZ" sz="2000"/>
              <a:t>Princip obchodu s povolenkami je součástí EU regulace a systémů ETS  s plánovaným rozšířením na ETS 2</a:t>
            </a:r>
          </a:p>
        </p:txBody>
      </p:sp>
      <p:sp>
        <p:nvSpPr>
          <p:cNvPr id="267268" name="Text Box 4"/>
          <p:cNvSpPr txBox="1">
            <a:spLocks noChangeArrowheads="1"/>
          </p:cNvSpPr>
          <p:nvPr/>
        </p:nvSpPr>
        <p:spPr bwMode="auto">
          <a:xfrm>
            <a:off x="457200" y="1295400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cs-CZ" altLang="cs-CZ"/>
          </a:p>
        </p:txBody>
      </p:sp>
      <p:sp>
        <p:nvSpPr>
          <p:cNvPr id="267269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altLang="cs-CZ" sz="2800" b="1">
                <a:latin typeface="Arial" panose="020B0604020202020204" pitchFamily="34" charset="0"/>
                <a:cs typeface="Arial" panose="020B0604020202020204" pitchFamily="34" charset="0"/>
              </a:rPr>
              <a:t>Strategie a aktivity vedoucí k udržitelnosti </a:t>
            </a: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827902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17f1520-97ce-47bd-814f-cc5d7f983cfc" xsi:nil="true"/>
    <lcf76f155ced4ddcb4097134ff3c332f xmlns="217fe81e-7f3b-4f8d-b609-d43d34ebc833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4AB1D353823CD643A28AE400E81BBB72" ma:contentTypeVersion="18" ma:contentTypeDescription="Vytvoří nový dokument" ma:contentTypeScope="" ma:versionID="69a4c38d3a34da8b000632deda558780">
  <xsd:schema xmlns:xsd="http://www.w3.org/2001/XMLSchema" xmlns:xs="http://www.w3.org/2001/XMLSchema" xmlns:p="http://schemas.microsoft.com/office/2006/metadata/properties" xmlns:ns2="217fe81e-7f3b-4f8d-b609-d43d34ebc833" xmlns:ns3="c17f1520-97ce-47bd-814f-cc5d7f983cfc" targetNamespace="http://schemas.microsoft.com/office/2006/metadata/properties" ma:root="true" ma:fieldsID="5e8f2d2f83933ef13085cb23133426aa" ns2:_="" ns3:_="">
    <xsd:import namespace="217fe81e-7f3b-4f8d-b609-d43d34ebc833"/>
    <xsd:import namespace="c17f1520-97ce-47bd-814f-cc5d7f983c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7fe81e-7f3b-4f8d-b609-d43d34ebc8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Značky obrázků" ma:readOnly="false" ma:fieldId="{5cf76f15-5ced-4ddc-b409-7134ff3c332f}" ma:taxonomyMulti="true" ma:sspId="ddc0c66c-3bbb-45c0-81fe-e66ee927fa8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BillingMetadata" ma:index="24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17f1520-97ce-47bd-814f-cc5d7f983cfc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6fa2a13b-c370-4545-93e8-571e99b051c1}" ma:internalName="TaxCatchAll" ma:showField="CatchAllData" ma:web="c17f1520-97ce-47bd-814f-cc5d7f983c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C554487-78B7-4936-8212-0844C90068F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6E81475-AD1C-4592-A175-E01AD26F5C26}">
  <ds:schemaRefs>
    <ds:schemaRef ds:uri="0b5c75ba-96fb-4b73-b20b-27256472decc"/>
    <ds:schemaRef ds:uri="78e9fada-401e-471e-a4b7-f377a62517d6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B8C15EE-0985-48BE-B6D5-01D06BE9626B}"/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On-screen Show (4:3)</PresentationFormat>
  <Slides>75</Slides>
  <Notes>3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75</vt:i4>
      </vt:variant>
    </vt:vector>
  </HeadingPairs>
  <TitlesOfParts>
    <vt:vector size="76" baseType="lpstr">
      <vt:lpstr>Default Design</vt:lpstr>
      <vt:lpstr>Letecké motory OLE 12 </vt:lpstr>
      <vt:lpstr>PowerPoint Presentation</vt:lpstr>
      <vt:lpstr>Environmentální požadavky </vt:lpstr>
      <vt:lpstr>Environmentální požadavky </vt:lpstr>
      <vt:lpstr>Environmentální požadavky </vt:lpstr>
      <vt:lpstr>Environmentální požadavky </vt:lpstr>
      <vt:lpstr>Environmentální požadavky </vt:lpstr>
      <vt:lpstr>Environmentální požadavky </vt:lpstr>
      <vt:lpstr>Environmentální požadavky </vt:lpstr>
      <vt:lpstr>Environmentální požadavky </vt:lpstr>
      <vt:lpstr>Environmentální požadavky </vt:lpstr>
      <vt:lpstr>Environmentální požadavky </vt:lpstr>
      <vt:lpstr>Environmentální požadavky </vt:lpstr>
      <vt:lpstr>Environmentální požadavky </vt:lpstr>
      <vt:lpstr>PowerPoint Presentation</vt:lpstr>
      <vt:lpstr>Produkované emise </vt:lpstr>
      <vt:lpstr>Produkované emise </vt:lpstr>
      <vt:lpstr>Produkované emise </vt:lpstr>
      <vt:lpstr>Produkované emise </vt:lpstr>
      <vt:lpstr>Produkované emise </vt:lpstr>
      <vt:lpstr>Produkované emise </vt:lpstr>
      <vt:lpstr>PowerPoint Presentation</vt:lpstr>
      <vt:lpstr>Energetická efektivita letadel</vt:lpstr>
      <vt:lpstr>Energetická efektivita letadel</vt:lpstr>
      <vt:lpstr>PowerPoint Presentation</vt:lpstr>
      <vt:lpstr>Elektrické pohonné jednotky</vt:lpstr>
      <vt:lpstr>Elektrické pohonné jednotky</vt:lpstr>
      <vt:lpstr>Elektrické pohonné jednotky</vt:lpstr>
      <vt:lpstr>Elektrické pohonné jednotky</vt:lpstr>
      <vt:lpstr>Elektrické pohonné jednotky</vt:lpstr>
      <vt:lpstr>Elektrické pohonné jednotky</vt:lpstr>
      <vt:lpstr>Elektrické pohonné jednotky</vt:lpstr>
      <vt:lpstr>Elektrické pohonné jednotky</vt:lpstr>
      <vt:lpstr>Elektrické pohonné jednotky</vt:lpstr>
      <vt:lpstr>Elektrické pohonné jednotky</vt:lpstr>
      <vt:lpstr>Elektrické pohonné jednotky</vt:lpstr>
      <vt:lpstr>Elektrické pohonné jednotky</vt:lpstr>
      <vt:lpstr>Elektrické pohonné jednotky</vt:lpstr>
      <vt:lpstr>Elektrické pohonné jednotky</vt:lpstr>
      <vt:lpstr>Elektrické pohonné jednotky</vt:lpstr>
      <vt:lpstr>Elektrické pohonné jednotky</vt:lpstr>
      <vt:lpstr>Elektrické pohonné jednotky</vt:lpstr>
      <vt:lpstr>Elektrické pohonné jednotky</vt:lpstr>
      <vt:lpstr>Elektrické pohonné jednotky</vt:lpstr>
      <vt:lpstr>Elektrické pohonné jednotky</vt:lpstr>
      <vt:lpstr>PowerPoint Presentation</vt:lpstr>
      <vt:lpstr>Vodíkový pohon </vt:lpstr>
      <vt:lpstr>Vodíkový pohon </vt:lpstr>
      <vt:lpstr>Vodíkový pohon </vt:lpstr>
      <vt:lpstr>Vodíkový pohon </vt:lpstr>
      <vt:lpstr>Vodíkový pohon </vt:lpstr>
      <vt:lpstr>Vodíkový pohon </vt:lpstr>
      <vt:lpstr>Vodíkový pohon </vt:lpstr>
      <vt:lpstr>Vodíkový pohon </vt:lpstr>
      <vt:lpstr>Vodíkový pohon </vt:lpstr>
      <vt:lpstr>Vodíkový pohon </vt:lpstr>
      <vt:lpstr>Vodíkový pohon </vt:lpstr>
      <vt:lpstr>Vodíkový pohon </vt:lpstr>
      <vt:lpstr>Vodíkový pohon </vt:lpstr>
      <vt:lpstr>Udržitelná paliva</vt:lpstr>
      <vt:lpstr>Udržitelná paliva</vt:lpstr>
      <vt:lpstr>Udržitelná paliva</vt:lpstr>
      <vt:lpstr>Vodíkový pohon </vt:lpstr>
      <vt:lpstr>PowerPoint Presentation</vt:lpstr>
      <vt:lpstr>Udržitelná paliva</vt:lpstr>
      <vt:lpstr>Udržitelná paliva</vt:lpstr>
      <vt:lpstr>Udržitelná paliva</vt:lpstr>
      <vt:lpstr>Udržitelná paliva</vt:lpstr>
      <vt:lpstr>Udržitelná paliva</vt:lpstr>
      <vt:lpstr>Udržitelná paliva</vt:lpstr>
      <vt:lpstr>Udržitelná paliva</vt:lpstr>
      <vt:lpstr>Udržitelná paliva</vt:lpstr>
      <vt:lpstr>Cvičení 12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LETECKÉ MOTORY</dc:title>
  <dc:creator>Miroslav Šplíchal</dc:creator>
  <cp:revision>5</cp:revision>
  <dcterms:created xsi:type="dcterms:W3CDTF">2008-03-05T06:51:21Z</dcterms:created>
  <dcterms:modified xsi:type="dcterms:W3CDTF">2025-10-16T06:44:43Z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0x0101004AB1D353823CD643A28AE400E81BBB72</vt:lpwstr>
  </property>
  <property fmtid="{D5CDD505-2E9C-101B-9397-08002B2CF9AE}" pid="3" name="MediaServiceImageTags">
    <vt:lpwstr/>
  </property>
</Properties>
</file>