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1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9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82.xml" ContentType="application/vnd.openxmlformats-officedocument.presentationml.slide+xml"/>
  <Override PartName="/ppt/slides/slide36.xml" ContentType="application/vnd.openxmlformats-officedocument.presentationml.slide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92.xml" ContentType="application/vnd.openxmlformats-officedocument.presentationml.slide+xml"/>
  <Override PartName="/ppt/slides/slide91.xml" ContentType="application/vnd.openxmlformats-officedocument.presentationml.slide+xml"/>
  <Override PartName="/ppt/slides/slide90.xml" ContentType="application/vnd.openxmlformats-officedocument.presentationml.slide+xml"/>
  <Override PartName="/ppt/slides/slide89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6" r:id="rId4"/>
    <p:sldId id="257" r:id="rId5"/>
    <p:sldId id="260" r:id="rId6"/>
    <p:sldId id="261" r:id="rId7"/>
    <p:sldId id="262" r:id="rId8"/>
    <p:sldId id="258" r:id="rId9"/>
    <p:sldId id="259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4" r:id="rId57"/>
    <p:sldId id="315" r:id="rId58"/>
    <p:sldId id="316" r:id="rId59"/>
    <p:sldId id="323" r:id="rId60"/>
    <p:sldId id="324" r:id="rId61"/>
    <p:sldId id="325" r:id="rId62"/>
    <p:sldId id="326" r:id="rId63"/>
    <p:sldId id="328" r:id="rId64"/>
    <p:sldId id="327" r:id="rId65"/>
    <p:sldId id="317" r:id="rId66"/>
    <p:sldId id="318" r:id="rId67"/>
    <p:sldId id="319" r:id="rId68"/>
    <p:sldId id="320" r:id="rId69"/>
    <p:sldId id="321" r:id="rId70"/>
    <p:sldId id="322" r:id="rId71"/>
    <p:sldId id="313" r:id="rId72"/>
    <p:sldId id="303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04" r:id="rId9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89949" autoAdjust="0"/>
  </p:normalViewPr>
  <p:slideViewPr>
    <p:cSldViewPr snapToGrid="0">
      <p:cViewPr varScale="1">
        <p:scale>
          <a:sx n="110" d="100"/>
          <a:sy n="110" d="100"/>
        </p:scale>
        <p:origin x="1987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9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587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145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314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003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38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636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249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17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3270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558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689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87AEF-FA19-4A46-A717-4DDC5AFF8EFC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E9D7F-5A5E-42FB-9A14-4C88037A312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899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" TargetMode="External"/><Relationship Id="rId2" Type="http://schemas.openxmlformats.org/officeDocument/2006/relationships/hyperlink" Target="https://www.ipcc.ch/report/sixth-assessment-report-cycl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02082" y="1122363"/>
            <a:ext cx="6587836" cy="2387600"/>
          </a:xfrm>
        </p:spPr>
        <p:txBody>
          <a:bodyPr/>
          <a:lstStyle/>
          <a:p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: A </a:t>
            </a:r>
            <a:r>
              <a:rPr lang="cs-CZ" dirty="0" err="1"/>
              <a:t>Sustainable</a:t>
            </a:r>
            <a:r>
              <a:rPr lang="cs-CZ" dirty="0"/>
              <a:t> </a:t>
            </a:r>
            <a:r>
              <a:rPr lang="cs-CZ" dirty="0" err="1"/>
              <a:t>Future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892983"/>
            <a:ext cx="9144000" cy="1655762"/>
          </a:xfrm>
        </p:spPr>
        <p:txBody>
          <a:bodyPr/>
          <a:lstStyle/>
          <a:p>
            <a:r>
              <a:rPr lang="cs-CZ" dirty="0" err="1" smtClean="0"/>
              <a:t>Frantisek</a:t>
            </a:r>
            <a:r>
              <a:rPr lang="cs-CZ" dirty="0" smtClean="0"/>
              <a:t> </a:t>
            </a:r>
            <a:r>
              <a:rPr lang="cs-CZ" dirty="0" err="1" smtClean="0"/>
              <a:t>Lizal</a:t>
            </a:r>
            <a:endParaRPr lang="cs-CZ" dirty="0" smtClean="0"/>
          </a:p>
          <a:p>
            <a:r>
              <a:rPr lang="cs-CZ" sz="2000" i="1" dirty="0" err="1" smtClean="0"/>
              <a:t>Energy</a:t>
            </a:r>
            <a:r>
              <a:rPr lang="cs-CZ" sz="2000" i="1" dirty="0" smtClean="0"/>
              <a:t> institute</a:t>
            </a:r>
            <a:endParaRPr lang="cs-CZ" sz="2000" i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79" y="23150"/>
            <a:ext cx="6957042" cy="109921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" y="6199909"/>
            <a:ext cx="2840767" cy="58232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074" y="6199908"/>
            <a:ext cx="1880925" cy="65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9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.discordapp.com/attachments/1233798723364978751/1336677416558399580/francuesco_A_tilted_scale_with_two_pans_one_heavily_laden_and_d_83440eae-b0cb-443b-8bd3-7bbf5fa1c971.png?ex=67a4ad5a&amp;is=67a35bda&amp;hm=678fcfb7718ab8b0f57fb3c2cd62a4a0fe4e0b4739d95d0cba6e82be00a51ff7&amp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7"/>
          <a:stretch/>
        </p:blipFill>
        <p:spPr bwMode="auto">
          <a:xfrm>
            <a:off x="7121235" y="3892735"/>
            <a:ext cx="4910419" cy="26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Market </a:t>
            </a:r>
            <a:r>
              <a:rPr lang="cs-CZ" dirty="0" err="1"/>
              <a:t>Drivers</a:t>
            </a:r>
            <a:r>
              <a:rPr lang="cs-CZ" dirty="0"/>
              <a:t>: </a:t>
            </a:r>
            <a:r>
              <a:rPr lang="cs-CZ" dirty="0" err="1"/>
              <a:t>Beyond</a:t>
            </a:r>
            <a:r>
              <a:rPr lang="cs-CZ" dirty="0"/>
              <a:t> </a:t>
            </a:r>
            <a:r>
              <a:rPr lang="cs-CZ" dirty="0" err="1"/>
              <a:t>Consumer</a:t>
            </a:r>
            <a:r>
              <a:rPr lang="cs-CZ" dirty="0"/>
              <a:t> </a:t>
            </a:r>
            <a:r>
              <a:rPr lang="cs-CZ" dirty="0" err="1"/>
              <a:t>Demand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00043"/>
            <a:ext cx="10515600" cy="2185266"/>
          </a:xfrm>
        </p:spPr>
        <p:txBody>
          <a:bodyPr>
            <a:normAutofit/>
          </a:bodyPr>
          <a:lstStyle/>
          <a:p>
            <a:pPr lvl="0"/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markets</a:t>
            </a:r>
            <a:r>
              <a:rPr lang="cs-CZ" dirty="0"/>
              <a:t> </a:t>
            </a:r>
            <a:r>
              <a:rPr lang="cs-CZ" dirty="0" err="1"/>
              <a:t>comprise</a:t>
            </a:r>
            <a:r>
              <a:rPr lang="cs-CZ" dirty="0"/>
              <a:t> </a:t>
            </a:r>
            <a:r>
              <a:rPr lang="cs-CZ" dirty="0" err="1"/>
              <a:t>both</a:t>
            </a:r>
            <a:r>
              <a:rPr lang="cs-CZ" dirty="0"/>
              <a:t> </a:t>
            </a:r>
            <a:r>
              <a:rPr lang="cs-CZ" dirty="0" err="1"/>
              <a:t>consumer</a:t>
            </a:r>
            <a:r>
              <a:rPr lang="cs-CZ" dirty="0"/>
              <a:t> </a:t>
            </a:r>
            <a:r>
              <a:rPr lang="cs-CZ" dirty="0" err="1"/>
              <a:t>markets</a:t>
            </a:r>
            <a:r>
              <a:rPr lang="cs-CZ" dirty="0"/>
              <a:t> and </a:t>
            </a:r>
            <a:r>
              <a:rPr lang="cs-CZ" dirty="0" err="1"/>
              <a:t>markets</a:t>
            </a:r>
            <a:r>
              <a:rPr lang="cs-CZ" dirty="0"/>
              <a:t> </a:t>
            </a:r>
            <a:r>
              <a:rPr lang="cs-CZ" dirty="0" err="1"/>
              <a:t>driven</a:t>
            </a:r>
            <a:r>
              <a:rPr lang="cs-CZ" dirty="0"/>
              <a:t> by </a:t>
            </a:r>
            <a:r>
              <a:rPr lang="cs-CZ" dirty="0" err="1"/>
              <a:t>government</a:t>
            </a:r>
            <a:r>
              <a:rPr lang="cs-CZ" dirty="0"/>
              <a:t> </a:t>
            </a:r>
            <a:r>
              <a:rPr lang="cs-CZ" dirty="0" err="1"/>
              <a:t>demonstration</a:t>
            </a:r>
            <a:r>
              <a:rPr lang="cs-CZ" dirty="0"/>
              <a:t> </a:t>
            </a:r>
            <a:r>
              <a:rPr lang="cs-CZ" dirty="0" err="1"/>
              <a:t>programs</a:t>
            </a:r>
            <a:r>
              <a:rPr lang="cs-CZ" dirty="0"/>
              <a:t> and </a:t>
            </a:r>
            <a:r>
              <a:rPr lang="cs-CZ" dirty="0" err="1"/>
              <a:t>policies</a:t>
            </a:r>
            <a:r>
              <a:rPr lang="cs-CZ" dirty="0"/>
              <a:t> </a:t>
            </a:r>
            <a:r>
              <a:rPr lang="cs-CZ" dirty="0" err="1"/>
              <a:t>aimed</a:t>
            </a:r>
            <a:r>
              <a:rPr lang="cs-CZ" dirty="0"/>
              <a:t> to </a:t>
            </a:r>
            <a:r>
              <a:rPr lang="cs-CZ" dirty="0" err="1"/>
              <a:t>diminish</a:t>
            </a:r>
            <a:r>
              <a:rPr lang="cs-CZ" dirty="0"/>
              <a:t> market </a:t>
            </a:r>
            <a:r>
              <a:rPr lang="cs-CZ" dirty="0" err="1"/>
              <a:t>distortions</a:t>
            </a:r>
            <a:r>
              <a:rPr lang="cs-CZ" dirty="0"/>
              <a:t>.   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occasional</a:t>
            </a:r>
            <a:r>
              <a:rPr lang="cs-CZ" dirty="0"/>
              <a:t> </a:t>
            </a:r>
            <a:r>
              <a:rPr lang="cs-CZ" dirty="0" err="1"/>
              <a:t>initial</a:t>
            </a:r>
            <a:r>
              <a:rPr lang="cs-CZ" dirty="0"/>
              <a:t> </a:t>
            </a:r>
            <a:r>
              <a:rPr lang="cs-CZ" dirty="0" err="1"/>
              <a:t>subsidies</a:t>
            </a:r>
            <a:r>
              <a:rPr lang="cs-CZ" dirty="0"/>
              <a:t> </a:t>
            </a:r>
            <a:r>
              <a:rPr lang="cs-CZ" dirty="0" err="1"/>
              <a:t>were</a:t>
            </a:r>
            <a:r>
              <a:rPr lang="cs-CZ" dirty="0"/>
              <a:t> 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policy</a:t>
            </a:r>
            <a:r>
              <a:rPr lang="cs-CZ" dirty="0"/>
              <a:t> </a:t>
            </a:r>
            <a:r>
              <a:rPr lang="cs-CZ" dirty="0" err="1"/>
              <a:t>aimed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helping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industry</a:t>
            </a:r>
            <a:r>
              <a:rPr lang="cs-CZ" dirty="0"/>
              <a:t> </a:t>
            </a:r>
            <a:r>
              <a:rPr lang="cs-CZ" dirty="0" err="1"/>
              <a:t>through</a:t>
            </a:r>
            <a:r>
              <a:rPr lang="cs-CZ" dirty="0"/>
              <a:t> market </a:t>
            </a:r>
            <a:r>
              <a:rPr lang="cs-CZ" dirty="0" err="1"/>
              <a:t>stimulation</a:t>
            </a:r>
            <a:r>
              <a:rPr lang="cs-CZ" dirty="0"/>
              <a:t>.     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838200" y="3804564"/>
            <a:ext cx="6096000" cy="2031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800" dirty="0" err="1"/>
              <a:t>Compensation</a:t>
            </a:r>
            <a:r>
              <a:rPr lang="cs-CZ" sz="2800" dirty="0"/>
              <a:t> </a:t>
            </a:r>
            <a:r>
              <a:rPr lang="cs-CZ" sz="2800" dirty="0" err="1"/>
              <a:t>for</a:t>
            </a:r>
            <a:r>
              <a:rPr lang="cs-CZ" sz="2800" dirty="0"/>
              <a:t> market </a:t>
            </a:r>
            <a:r>
              <a:rPr lang="cs-CZ" sz="2800" dirty="0" err="1"/>
              <a:t>distortions</a:t>
            </a:r>
            <a:r>
              <a:rPr lang="cs-CZ" sz="2800" dirty="0"/>
              <a:t> </a:t>
            </a:r>
            <a:r>
              <a:rPr lang="cs-CZ" sz="2800" dirty="0" err="1"/>
              <a:t>addresses</a:t>
            </a:r>
            <a:r>
              <a:rPr lang="cs-CZ" sz="2800" dirty="0"/>
              <a:t> </a:t>
            </a:r>
            <a:r>
              <a:rPr lang="cs-CZ" sz="2800" dirty="0" err="1"/>
              <a:t>the</a:t>
            </a:r>
            <a:r>
              <a:rPr lang="cs-CZ" sz="2800" dirty="0"/>
              <a:t> </a:t>
            </a:r>
            <a:r>
              <a:rPr lang="cs-CZ" sz="2800" dirty="0" err="1"/>
              <a:t>fact</a:t>
            </a:r>
            <a:r>
              <a:rPr lang="cs-CZ" sz="2800" dirty="0"/>
              <a:t> </a:t>
            </a:r>
            <a:r>
              <a:rPr lang="cs-CZ" sz="2800" dirty="0" err="1"/>
              <a:t>that</a:t>
            </a:r>
            <a:r>
              <a:rPr lang="cs-CZ" sz="2800" dirty="0"/>
              <a:t> </a:t>
            </a:r>
            <a:r>
              <a:rPr lang="cs-CZ" sz="2800" dirty="0" err="1"/>
              <a:t>conventional</a:t>
            </a:r>
            <a:r>
              <a:rPr lang="cs-CZ" sz="2800" dirty="0"/>
              <a:t> </a:t>
            </a:r>
            <a:r>
              <a:rPr lang="cs-CZ" sz="2800" dirty="0" err="1"/>
              <a:t>energy</a:t>
            </a:r>
            <a:r>
              <a:rPr lang="cs-CZ" sz="2800" dirty="0"/>
              <a:t> </a:t>
            </a:r>
            <a:r>
              <a:rPr lang="cs-CZ" sz="2800" dirty="0" err="1"/>
              <a:t>industries</a:t>
            </a:r>
            <a:r>
              <a:rPr lang="cs-CZ" sz="2800" dirty="0"/>
              <a:t> are </a:t>
            </a:r>
            <a:r>
              <a:rPr lang="cs-CZ" sz="2800" b="1" dirty="0">
                <a:solidFill>
                  <a:srgbClr val="FF0000"/>
                </a:solidFill>
              </a:rPr>
              <a:t>not </a:t>
            </a:r>
            <a:r>
              <a:rPr lang="cs-CZ" sz="2800" b="1" dirty="0" err="1">
                <a:solidFill>
                  <a:srgbClr val="FF0000"/>
                </a:solidFill>
              </a:rPr>
              <a:t>fully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paying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for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the</a:t>
            </a:r>
            <a:r>
              <a:rPr lang="cs-CZ" sz="2800" b="1" dirty="0">
                <a:solidFill>
                  <a:srgbClr val="FF0000"/>
                </a:solidFill>
              </a:rPr>
              <a:t> negative </a:t>
            </a:r>
            <a:r>
              <a:rPr lang="cs-CZ" sz="2800" b="1" dirty="0" err="1">
                <a:solidFill>
                  <a:srgbClr val="FF0000"/>
                </a:solidFill>
              </a:rPr>
              <a:t>environmental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effects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of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their</a:t>
            </a:r>
            <a:r>
              <a:rPr lang="cs-CZ" sz="2800" b="1" dirty="0">
                <a:solidFill>
                  <a:srgbClr val="FF0000"/>
                </a:solidFill>
              </a:rPr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products</a:t>
            </a:r>
            <a:r>
              <a:rPr lang="cs-CZ" sz="2800" b="1" dirty="0">
                <a:solidFill>
                  <a:srgbClr val="FF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4871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Complexity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External</a:t>
            </a:r>
            <a:r>
              <a:rPr lang="cs-CZ" dirty="0"/>
              <a:t> </a:t>
            </a:r>
            <a:r>
              <a:rPr lang="cs-CZ" dirty="0" err="1"/>
              <a:t>Costs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complex</a:t>
            </a:r>
            <a:r>
              <a:rPr lang="cs-CZ" dirty="0"/>
              <a:t> </a:t>
            </a:r>
            <a:r>
              <a:rPr lang="cs-CZ" dirty="0" err="1"/>
              <a:t>issue</a:t>
            </a:r>
            <a:r>
              <a:rPr lang="cs-CZ" dirty="0"/>
              <a:t>, </a:t>
            </a:r>
            <a:r>
              <a:rPr lang="cs-CZ" dirty="0" err="1"/>
              <a:t>partly</a:t>
            </a:r>
            <a:r>
              <a:rPr lang="cs-CZ" dirty="0"/>
              <a:t> </a:t>
            </a:r>
            <a:r>
              <a:rPr lang="cs-CZ" dirty="0" err="1"/>
              <a:t>because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difficulty</a:t>
            </a:r>
            <a:r>
              <a:rPr lang="cs-CZ" dirty="0"/>
              <a:t> in </a:t>
            </a:r>
            <a:r>
              <a:rPr lang="cs-CZ" dirty="0" err="1"/>
              <a:t>exact</a:t>
            </a:r>
            <a:r>
              <a:rPr lang="cs-CZ" dirty="0"/>
              <a:t> </a:t>
            </a:r>
            <a:r>
              <a:rPr lang="cs-CZ" dirty="0" err="1"/>
              <a:t>determination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external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and </a:t>
            </a:r>
            <a:r>
              <a:rPr lang="cs-CZ" dirty="0" err="1"/>
              <a:t>partly</a:t>
            </a:r>
            <a:r>
              <a:rPr lang="cs-CZ" dirty="0"/>
              <a:t> </a:t>
            </a:r>
            <a:r>
              <a:rPr lang="cs-CZ" dirty="0" err="1"/>
              <a:t>because</a:t>
            </a:r>
            <a:r>
              <a:rPr lang="cs-CZ" dirty="0"/>
              <a:t> most </a:t>
            </a:r>
            <a:r>
              <a:rPr lang="cs-CZ" dirty="0" err="1"/>
              <a:t>countries</a:t>
            </a:r>
            <a:r>
              <a:rPr lang="cs-CZ" dirty="0"/>
              <a:t> </a:t>
            </a:r>
            <a:r>
              <a:rPr lang="cs-CZ" dirty="0" err="1"/>
              <a:t>already</a:t>
            </a:r>
            <a:r>
              <a:rPr lang="cs-CZ" dirty="0"/>
              <a:t> </a:t>
            </a:r>
            <a:r>
              <a:rPr lang="cs-CZ" dirty="0" err="1"/>
              <a:t>levy</a:t>
            </a:r>
            <a:r>
              <a:rPr lang="cs-CZ" dirty="0"/>
              <a:t> </a:t>
            </a:r>
            <a:r>
              <a:rPr lang="cs-CZ" dirty="0" err="1"/>
              <a:t>taxes</a:t>
            </a:r>
            <a:r>
              <a:rPr lang="cs-CZ" dirty="0"/>
              <a:t> on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may</a:t>
            </a:r>
            <a:r>
              <a:rPr lang="cs-CZ" dirty="0"/>
              <a:t> in part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seen</a:t>
            </a:r>
            <a:r>
              <a:rPr lang="cs-CZ" dirty="0"/>
              <a:t> as </a:t>
            </a:r>
            <a:r>
              <a:rPr lang="cs-CZ" dirty="0" err="1"/>
              <a:t>contributing</a:t>
            </a:r>
            <a:r>
              <a:rPr lang="cs-CZ" dirty="0"/>
              <a:t> </a:t>
            </a:r>
            <a:r>
              <a:rPr lang="cs-CZ" dirty="0" err="1"/>
              <a:t>toward</a:t>
            </a:r>
            <a:r>
              <a:rPr lang="cs-CZ" dirty="0"/>
              <a:t> </a:t>
            </a:r>
            <a:r>
              <a:rPr lang="cs-CZ" dirty="0" err="1"/>
              <a:t>paying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damage</a:t>
            </a:r>
            <a:r>
              <a:rPr lang="cs-CZ" dirty="0"/>
              <a:t>.   </a:t>
            </a:r>
          </a:p>
          <a:p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they</a:t>
            </a:r>
            <a:r>
              <a:rPr lang="cs-CZ" dirty="0"/>
              <a:t> are just a </a:t>
            </a:r>
            <a:r>
              <a:rPr lang="cs-CZ" dirty="0" err="1"/>
              <a:t>government</a:t>
            </a:r>
            <a:r>
              <a:rPr lang="cs-CZ" dirty="0"/>
              <a:t> </a:t>
            </a:r>
            <a:r>
              <a:rPr lang="cs-CZ" dirty="0" err="1"/>
              <a:t>revenue</a:t>
            </a:r>
            <a:r>
              <a:rPr lang="cs-CZ" dirty="0"/>
              <a:t> not </a:t>
            </a:r>
            <a:r>
              <a:rPr lang="cs-CZ" dirty="0" err="1"/>
              <a:t>specifically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to offset </a:t>
            </a:r>
            <a:r>
              <a:rPr lang="cs-CZ" dirty="0" err="1"/>
              <a:t>the</a:t>
            </a:r>
            <a:r>
              <a:rPr lang="cs-CZ" dirty="0"/>
              <a:t> negative </a:t>
            </a:r>
            <a:r>
              <a:rPr lang="cs-CZ" dirty="0" err="1"/>
              <a:t>effects</a:t>
            </a:r>
            <a:r>
              <a:rPr lang="cs-CZ" dirty="0"/>
              <a:t>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nuclear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81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506" y="234994"/>
            <a:ext cx="9399494" cy="9463080"/>
          </a:xfrm>
        </p:spPr>
      </p:pic>
    </p:spTree>
    <p:extLst>
      <p:ext uri="{BB962C8B-B14F-4D97-AF65-F5344CB8AC3E}">
        <p14:creationId xmlns:p14="http://schemas.microsoft.com/office/powerpoint/2010/main" val="14953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56" y="0"/>
            <a:ext cx="9449356" cy="9513279"/>
          </a:xfrm>
        </p:spPr>
      </p:pic>
    </p:spTree>
    <p:extLst>
      <p:ext uri="{BB962C8B-B14F-4D97-AF65-F5344CB8AC3E}">
        <p14:creationId xmlns:p14="http://schemas.microsoft.com/office/powerpoint/2010/main" val="240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275" y="122331"/>
            <a:ext cx="9343407" cy="8667386"/>
          </a:xfrm>
        </p:spPr>
      </p:pic>
    </p:spTree>
    <p:extLst>
      <p:ext uri="{BB962C8B-B14F-4D97-AF65-F5344CB8AC3E}">
        <p14:creationId xmlns:p14="http://schemas.microsoft.com/office/powerpoint/2010/main" val="16870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Continued</a:t>
            </a:r>
            <a:r>
              <a:rPr lang="cs-CZ" dirty="0"/>
              <a:t> Dominance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and </a:t>
            </a:r>
            <a:r>
              <a:rPr lang="cs-CZ" dirty="0" err="1"/>
              <a:t>Its</a:t>
            </a:r>
            <a:r>
              <a:rPr lang="cs-CZ" dirty="0"/>
              <a:t> </a:t>
            </a:r>
            <a:r>
              <a:rPr lang="cs-CZ" dirty="0" err="1"/>
              <a:t>Implications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/>
              <a:t>traditional</a:t>
            </a:r>
            <a:r>
              <a:rPr lang="cs-CZ" dirty="0"/>
              <a:t>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combustion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still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dominating</a:t>
            </a:r>
            <a:r>
              <a:rPr lang="cs-CZ" dirty="0"/>
              <a:t>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 smtClean="0"/>
              <a:t>energy</a:t>
            </a:r>
            <a:r>
              <a:rPr lang="cs-CZ" dirty="0" smtClean="0"/>
              <a:t>.</a:t>
            </a:r>
            <a:endParaRPr lang="cs-CZ" dirty="0"/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claim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CO2-neutrality made, </a:t>
            </a:r>
            <a:r>
              <a:rPr lang="cs-CZ" dirty="0" err="1"/>
              <a:t>e.g</a:t>
            </a:r>
            <a:r>
              <a:rPr lang="cs-CZ" dirty="0"/>
              <a:t>., by EU </a:t>
            </a:r>
            <a:r>
              <a:rPr lang="cs-CZ" dirty="0" err="1"/>
              <a:t>countries</a:t>
            </a:r>
            <a:r>
              <a:rPr lang="cs-CZ" dirty="0"/>
              <a:t> and in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 </a:t>
            </a:r>
            <a:r>
              <a:rPr lang="cs-CZ" dirty="0" err="1"/>
              <a:t>negotiations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false</a:t>
            </a:r>
            <a:r>
              <a:rPr lang="cs-CZ" dirty="0"/>
              <a:t>, </a:t>
            </a:r>
            <a:r>
              <a:rPr lang="cs-CZ" dirty="0" err="1"/>
              <a:t>because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time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CO2 </a:t>
            </a:r>
            <a:r>
              <a:rPr lang="cs-CZ" dirty="0" err="1"/>
              <a:t>assimilation</a:t>
            </a:r>
            <a:r>
              <a:rPr lang="cs-CZ" dirty="0"/>
              <a:t> by </a:t>
            </a:r>
            <a:r>
              <a:rPr lang="cs-CZ" dirty="0" err="1"/>
              <a:t>trees</a:t>
            </a:r>
            <a:r>
              <a:rPr lang="cs-CZ" dirty="0"/>
              <a:t> and </a:t>
            </a:r>
            <a:r>
              <a:rPr lang="cs-CZ" dirty="0" err="1"/>
              <a:t>release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atmosphere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order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a </a:t>
            </a:r>
            <a:r>
              <a:rPr lang="cs-CZ" dirty="0" err="1"/>
              <a:t>hundred</a:t>
            </a:r>
            <a:r>
              <a:rPr lang="cs-CZ" dirty="0"/>
              <a:t> </a:t>
            </a:r>
            <a:r>
              <a:rPr lang="cs-CZ" dirty="0" err="1"/>
              <a:t>years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Combustion</a:t>
            </a:r>
            <a:r>
              <a:rPr lang="cs-CZ" dirty="0"/>
              <a:t> in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facilities</a:t>
            </a:r>
            <a:r>
              <a:rPr lang="cs-CZ" dirty="0"/>
              <a:t> in </a:t>
            </a:r>
            <a:r>
              <a:rPr lang="cs-CZ" dirty="0" err="1"/>
              <a:t>developed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 </a:t>
            </a:r>
            <a:r>
              <a:rPr lang="cs-CZ" dirty="0" err="1"/>
              <a:t>largely</a:t>
            </a:r>
            <a:r>
              <a:rPr lang="cs-CZ" dirty="0"/>
              <a:t> </a:t>
            </a:r>
            <a:r>
              <a:rPr lang="cs-CZ" dirty="0" err="1"/>
              <a:t>avoids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pollution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burning</a:t>
            </a:r>
            <a:r>
              <a:rPr lang="cs-CZ" dirty="0"/>
              <a:t> by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tall</a:t>
            </a:r>
            <a:r>
              <a:rPr lang="cs-CZ" dirty="0"/>
              <a:t> </a:t>
            </a:r>
            <a:r>
              <a:rPr lang="cs-CZ" dirty="0" err="1"/>
              <a:t>stacks</a:t>
            </a:r>
            <a:r>
              <a:rPr lang="cs-CZ" dirty="0"/>
              <a:t> and </a:t>
            </a:r>
            <a:r>
              <a:rPr lang="cs-CZ" dirty="0" err="1"/>
              <a:t>electrostatic</a:t>
            </a:r>
            <a:r>
              <a:rPr lang="cs-CZ" dirty="0"/>
              <a:t> </a:t>
            </a:r>
            <a:r>
              <a:rPr lang="cs-CZ" dirty="0" err="1"/>
              <a:t>filters</a:t>
            </a:r>
            <a:r>
              <a:rPr lang="cs-CZ" dirty="0"/>
              <a:t>, but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course</a:t>
            </a:r>
            <a:r>
              <a:rPr lang="cs-CZ" dirty="0"/>
              <a:t> </a:t>
            </a:r>
            <a:r>
              <a:rPr lang="cs-CZ" dirty="0" err="1"/>
              <a:t>cannot</a:t>
            </a:r>
            <a:r>
              <a:rPr lang="cs-CZ" dirty="0"/>
              <a:t> </a:t>
            </a:r>
            <a:r>
              <a:rPr lang="cs-CZ" dirty="0" err="1"/>
              <a:t>avoid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CO2 </a:t>
            </a:r>
            <a:r>
              <a:rPr lang="cs-CZ" dirty="0" err="1"/>
              <a:t>emission</a:t>
            </a:r>
            <a:r>
              <a:rPr lang="cs-CZ" dirty="0"/>
              <a:t> </a:t>
            </a:r>
            <a:r>
              <a:rPr lang="cs-CZ" dirty="0" err="1"/>
              <a:t>impacts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906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Other</a:t>
            </a:r>
            <a:r>
              <a:rPr lang="cs-CZ" b="1" dirty="0"/>
              <a:t> </a:t>
            </a:r>
            <a:r>
              <a:rPr lang="cs-CZ" b="1" dirty="0" err="1" smtClean="0"/>
              <a:t>Renewables</a:t>
            </a:r>
            <a:r>
              <a:rPr lang="cs-CZ" b="1" dirty="0" smtClean="0"/>
              <a:t> – </a:t>
            </a:r>
            <a:r>
              <a:rPr lang="cs-CZ" b="1" dirty="0" err="1" smtClean="0"/>
              <a:t>numbers</a:t>
            </a:r>
            <a:r>
              <a:rPr lang="cs-CZ" b="1" dirty="0" smtClean="0"/>
              <a:t> </a:t>
            </a:r>
            <a:r>
              <a:rPr lang="cs-CZ" b="1" dirty="0" err="1" smtClean="0"/>
              <a:t>valid</a:t>
            </a:r>
            <a:r>
              <a:rPr lang="cs-CZ" b="1" dirty="0" smtClean="0"/>
              <a:t> </a:t>
            </a:r>
            <a:r>
              <a:rPr lang="cs-CZ" b="1" dirty="0" err="1" smtClean="0"/>
              <a:t>for</a:t>
            </a:r>
            <a:r>
              <a:rPr lang="cs-CZ" b="1" dirty="0" smtClean="0"/>
              <a:t> 2013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21339"/>
          </a:xfrm>
        </p:spPr>
        <p:txBody>
          <a:bodyPr/>
          <a:lstStyle/>
          <a:p>
            <a:pPr lvl="0"/>
            <a:r>
              <a:rPr lang="cs-CZ" b="1" dirty="0" err="1"/>
              <a:t>Hydropower</a:t>
            </a:r>
            <a:r>
              <a:rPr lang="cs-CZ" b="1" dirty="0"/>
              <a:t>:</a:t>
            </a:r>
            <a:r>
              <a:rPr lang="cs-CZ" dirty="0"/>
              <a:t> 50 W/cap.</a:t>
            </a:r>
          </a:p>
          <a:p>
            <a:pPr lvl="0"/>
            <a:r>
              <a:rPr lang="cs-CZ" b="1" dirty="0" err="1"/>
              <a:t>Geothermal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only</a:t>
            </a:r>
            <a:r>
              <a:rPr lang="cs-CZ" dirty="0"/>
              <a:t> in part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classified</a:t>
            </a:r>
            <a:r>
              <a:rPr lang="cs-CZ" dirty="0"/>
              <a:t> as </a:t>
            </a:r>
            <a:r>
              <a:rPr lang="cs-CZ" dirty="0" err="1"/>
              <a:t>renewable</a:t>
            </a:r>
            <a:r>
              <a:rPr lang="cs-CZ" dirty="0"/>
              <a:t>.</a:t>
            </a:r>
          </a:p>
          <a:p>
            <a:pPr lvl="0"/>
            <a:r>
              <a:rPr lang="cs-CZ" b="1" dirty="0" err="1"/>
              <a:t>Liquid</a:t>
            </a:r>
            <a:r>
              <a:rPr lang="cs-CZ" b="1" dirty="0"/>
              <a:t> </a:t>
            </a:r>
            <a:r>
              <a:rPr lang="cs-CZ" b="1" dirty="0" err="1"/>
              <a:t>biofuels</a:t>
            </a:r>
            <a:r>
              <a:rPr lang="cs-CZ" b="1" dirty="0"/>
              <a:t>:</a:t>
            </a:r>
            <a:r>
              <a:rPr lang="cs-CZ" dirty="0"/>
              <a:t> 11 W/cap. (up </a:t>
            </a:r>
            <a:r>
              <a:rPr lang="cs-CZ" dirty="0" err="1"/>
              <a:t>from</a:t>
            </a:r>
            <a:r>
              <a:rPr lang="cs-CZ" dirty="0"/>
              <a:t> 2.3 W/cap. in </a:t>
            </a:r>
            <a:r>
              <a:rPr lang="cs-CZ" dirty="0" err="1"/>
              <a:t>year</a:t>
            </a:r>
            <a:r>
              <a:rPr lang="cs-CZ" dirty="0"/>
              <a:t> 2000).</a:t>
            </a:r>
          </a:p>
          <a:p>
            <a:pPr lvl="0"/>
            <a:r>
              <a:rPr lang="cs-CZ" b="1" dirty="0"/>
              <a:t>Solar </a:t>
            </a:r>
            <a:r>
              <a:rPr lang="cs-CZ" b="1" dirty="0" err="1"/>
              <a:t>heating</a:t>
            </a:r>
            <a:r>
              <a:rPr lang="cs-CZ" b="1" dirty="0"/>
              <a:t>:</a:t>
            </a:r>
            <a:r>
              <a:rPr lang="cs-CZ" dirty="0"/>
              <a:t> 4.4 W/cap. (</a:t>
            </a:r>
            <a:r>
              <a:rPr lang="cs-CZ" dirty="0" err="1"/>
              <a:t>compared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just 0.1 W/cap.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year</a:t>
            </a:r>
            <a:r>
              <a:rPr lang="cs-CZ" dirty="0"/>
              <a:t> 2000).</a:t>
            </a:r>
          </a:p>
          <a:p>
            <a:pPr lvl="0"/>
            <a:r>
              <a:rPr lang="cs-CZ" b="1" dirty="0" err="1"/>
              <a:t>Tidal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:</a:t>
            </a:r>
            <a:r>
              <a:rPr lang="cs-CZ" dirty="0"/>
              <a:t> has </a:t>
            </a:r>
            <a:r>
              <a:rPr lang="cs-CZ" dirty="0" err="1"/>
              <a:t>stayed</a:t>
            </a:r>
            <a:r>
              <a:rPr lang="cs-CZ" dirty="0"/>
              <a:t> </a:t>
            </a:r>
            <a:r>
              <a:rPr lang="cs-CZ" dirty="0" err="1"/>
              <a:t>below</a:t>
            </a:r>
            <a:r>
              <a:rPr lang="cs-CZ" dirty="0"/>
              <a:t> 0.01 W/cap.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2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Diverse Market </a:t>
            </a:r>
            <a:r>
              <a:rPr lang="cs-CZ" dirty="0" err="1"/>
              <a:t>Characteristics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/>
              <a:t>The</a:t>
            </a:r>
            <a:r>
              <a:rPr lang="cs-CZ" dirty="0"/>
              <a:t> market </a:t>
            </a:r>
            <a:r>
              <a:rPr lang="cs-CZ" dirty="0" err="1"/>
              <a:t>characteristics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various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forms</a:t>
            </a:r>
            <a:r>
              <a:rPr lang="cs-CZ" dirty="0"/>
              <a:t> exhibit </a:t>
            </a:r>
            <a:r>
              <a:rPr lang="cs-CZ" dirty="0" err="1"/>
              <a:t>differences</a:t>
            </a:r>
            <a:r>
              <a:rPr lang="cs-CZ" dirty="0"/>
              <a:t> </a:t>
            </a:r>
            <a:r>
              <a:rPr lang="cs-CZ" dirty="0" err="1"/>
              <a:t>linked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nature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each</a:t>
            </a:r>
            <a:r>
              <a:rPr lang="cs-CZ" dirty="0"/>
              <a:t> source.   </a:t>
            </a:r>
          </a:p>
          <a:p>
            <a:pPr lvl="0"/>
            <a:r>
              <a:rPr lang="cs-CZ" dirty="0" err="1"/>
              <a:t>For</a:t>
            </a:r>
            <a:r>
              <a:rPr lang="cs-CZ" dirty="0"/>
              <a:t> food </a:t>
            </a:r>
            <a:r>
              <a:rPr lang="cs-CZ" dirty="0" err="1"/>
              <a:t>energy</a:t>
            </a:r>
            <a:r>
              <a:rPr lang="cs-CZ" dirty="0"/>
              <a:t>,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price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influenced</a:t>
            </a:r>
            <a:r>
              <a:rPr lang="cs-CZ" dirty="0"/>
              <a:t> by </a:t>
            </a:r>
            <a:r>
              <a:rPr lang="cs-CZ" dirty="0" err="1"/>
              <a:t>population</a:t>
            </a:r>
            <a:r>
              <a:rPr lang="cs-CZ" dirty="0"/>
              <a:t> </a:t>
            </a:r>
            <a:r>
              <a:rPr lang="cs-CZ" dirty="0" err="1"/>
              <a:t>size</a:t>
            </a:r>
            <a:r>
              <a:rPr lang="cs-CZ" dirty="0"/>
              <a:t>, by </a:t>
            </a:r>
            <a:r>
              <a:rPr lang="cs-CZ" dirty="0" err="1"/>
              <a:t>variations</a:t>
            </a:r>
            <a:r>
              <a:rPr lang="cs-CZ" dirty="0"/>
              <a:t> in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climatic</a:t>
            </a:r>
            <a:r>
              <a:rPr lang="cs-CZ" dirty="0"/>
              <a:t> </a:t>
            </a:r>
            <a:r>
              <a:rPr lang="cs-CZ" dirty="0" err="1"/>
              <a:t>variations</a:t>
            </a:r>
            <a:r>
              <a:rPr lang="cs-CZ" dirty="0"/>
              <a:t>,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choices</a:t>
            </a:r>
            <a:r>
              <a:rPr lang="cs-CZ" dirty="0"/>
              <a:t> made in </a:t>
            </a:r>
            <a:r>
              <a:rPr lang="cs-CZ" dirty="0" err="1"/>
              <a:t>regard</a:t>
            </a:r>
            <a:r>
              <a:rPr lang="cs-CZ" dirty="0"/>
              <a:t> to area use, by </a:t>
            </a:r>
            <a:r>
              <a:rPr lang="cs-CZ" dirty="0" err="1"/>
              <a:t>livestock</a:t>
            </a:r>
            <a:r>
              <a:rPr lang="cs-CZ" dirty="0"/>
              <a:t> </a:t>
            </a:r>
            <a:r>
              <a:rPr lang="cs-CZ" dirty="0" err="1"/>
              <a:t>holdings</a:t>
            </a:r>
            <a:r>
              <a:rPr lang="cs-CZ" dirty="0"/>
              <a:t>, by </a:t>
            </a:r>
            <a:r>
              <a:rPr lang="cs-CZ" dirty="0" err="1"/>
              <a:t>fish</a:t>
            </a:r>
            <a:r>
              <a:rPr lang="cs-CZ" dirty="0"/>
              <a:t> </a:t>
            </a:r>
            <a:r>
              <a:rPr lang="cs-CZ" dirty="0" err="1"/>
              <a:t>quotas</a:t>
            </a:r>
            <a:r>
              <a:rPr lang="cs-CZ" dirty="0"/>
              <a:t>, and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competitive</a:t>
            </a:r>
            <a:r>
              <a:rPr lang="cs-CZ" dirty="0"/>
              <a:t> </a:t>
            </a:r>
            <a:r>
              <a:rPr lang="cs-CZ" dirty="0" err="1"/>
              <a:t>behavior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food </a:t>
            </a:r>
            <a:r>
              <a:rPr lang="cs-CZ" dirty="0" err="1"/>
              <a:t>processing</a:t>
            </a:r>
            <a:r>
              <a:rPr lang="cs-CZ" dirty="0"/>
              <a:t> and marketing </a:t>
            </a:r>
            <a:r>
              <a:rPr lang="cs-CZ" dirty="0" err="1"/>
              <a:t>industry</a:t>
            </a:r>
            <a:r>
              <a:rPr lang="cs-CZ" dirty="0"/>
              <a:t>.  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21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Food vs. </a:t>
            </a:r>
            <a:r>
              <a:rPr lang="cs-CZ" dirty="0" err="1"/>
              <a:t>Energy</a:t>
            </a:r>
            <a:r>
              <a:rPr lang="cs-CZ" dirty="0"/>
              <a:t>: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Economic</a:t>
            </a:r>
            <a:r>
              <a:rPr lang="cs-CZ" dirty="0"/>
              <a:t> </a:t>
            </a:r>
            <a:r>
              <a:rPr lang="cs-CZ" dirty="0" err="1"/>
              <a:t>Perspective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wholesale</a:t>
            </a:r>
            <a:r>
              <a:rPr lang="cs-CZ" dirty="0"/>
              <a:t> </a:t>
            </a:r>
            <a:r>
              <a:rPr lang="cs-CZ" dirty="0" err="1"/>
              <a:t>price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cereals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rice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 end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interval 0.8-2.5 US</a:t>
            </a:r>
            <a:r>
              <a:rPr lang="cs-CZ" dirty="0" smtClean="0"/>
              <a:t>$ </a:t>
            </a:r>
            <a:r>
              <a:rPr lang="cs-CZ" dirty="0"/>
              <a:t>per kWh, </a:t>
            </a:r>
            <a:r>
              <a:rPr lang="cs-CZ" dirty="0" err="1"/>
              <a:t>while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wholesale</a:t>
            </a:r>
            <a:r>
              <a:rPr lang="cs-CZ" dirty="0"/>
              <a:t> </a:t>
            </a:r>
            <a:r>
              <a:rPr lang="cs-CZ" dirty="0" err="1"/>
              <a:t>price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typical</a:t>
            </a:r>
            <a:r>
              <a:rPr lang="cs-CZ" dirty="0"/>
              <a:t> </a:t>
            </a:r>
            <a:r>
              <a:rPr lang="cs-CZ" dirty="0" err="1"/>
              <a:t>meat</a:t>
            </a:r>
            <a:r>
              <a:rPr lang="cs-CZ" dirty="0"/>
              <a:t> and </a:t>
            </a:r>
            <a:r>
              <a:rPr lang="cs-CZ" dirty="0" err="1"/>
              <a:t>dairy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1.25 $ </a:t>
            </a:r>
            <a:r>
              <a:rPr lang="cs-CZ" dirty="0" smtClean="0"/>
              <a:t>per </a:t>
            </a:r>
            <a:r>
              <a:rPr lang="cs-CZ" dirty="0"/>
              <a:t>kWh.</a:t>
            </a:r>
          </a:p>
          <a:p>
            <a:pPr lvl="0"/>
            <a:r>
              <a:rPr lang="cs-CZ" dirty="0" err="1"/>
              <a:t>Consumer</a:t>
            </a:r>
            <a:r>
              <a:rPr lang="cs-CZ" dirty="0"/>
              <a:t> retail </a:t>
            </a:r>
            <a:r>
              <a:rPr lang="cs-CZ" dirty="0" err="1"/>
              <a:t>prices</a:t>
            </a:r>
            <a:r>
              <a:rPr lang="cs-CZ" dirty="0"/>
              <a:t> are </a:t>
            </a:r>
            <a:r>
              <a:rPr lang="cs-CZ" dirty="0" err="1"/>
              <a:t>typically</a:t>
            </a:r>
            <a:r>
              <a:rPr lang="cs-CZ" dirty="0"/>
              <a:t>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five</a:t>
            </a:r>
            <a:r>
              <a:rPr lang="cs-CZ" dirty="0"/>
              <a:t> </a:t>
            </a:r>
            <a:r>
              <a:rPr lang="cs-CZ" dirty="0" err="1"/>
              <a:t>times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bulk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 </a:t>
            </a:r>
            <a:r>
              <a:rPr lang="cs-CZ" dirty="0" err="1"/>
              <a:t>here</a:t>
            </a:r>
            <a:r>
              <a:rPr lang="cs-CZ" dirty="0"/>
              <a:t> </a:t>
            </a:r>
            <a:r>
              <a:rPr lang="cs-CZ" dirty="0" err="1"/>
              <a:t>quoted</a:t>
            </a:r>
            <a:r>
              <a:rPr lang="cs-CZ" dirty="0"/>
              <a:t>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some</a:t>
            </a:r>
            <a:r>
              <a:rPr lang="cs-CZ" dirty="0"/>
              <a:t> 20 </a:t>
            </a:r>
            <a:r>
              <a:rPr lang="cs-CZ" dirty="0" err="1"/>
              <a:t>times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consumer</a:t>
            </a:r>
            <a:r>
              <a:rPr lang="cs-CZ" dirty="0"/>
              <a:t> </a:t>
            </a:r>
            <a:r>
              <a:rPr lang="cs-CZ" dirty="0" err="1"/>
              <a:t>price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a kWh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produced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Sometimes</a:t>
            </a:r>
            <a:r>
              <a:rPr lang="cs-CZ" dirty="0"/>
              <a:t> </a:t>
            </a:r>
            <a:r>
              <a:rPr lang="cs-CZ" dirty="0" err="1"/>
              <a:t>surpluses</a:t>
            </a:r>
            <a:r>
              <a:rPr lang="cs-CZ" dirty="0"/>
              <a:t> are </a:t>
            </a:r>
            <a:r>
              <a:rPr lang="cs-CZ" dirty="0" err="1"/>
              <a:t>dumped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market </a:t>
            </a:r>
            <a:r>
              <a:rPr lang="cs-CZ" dirty="0" err="1"/>
              <a:t>at</a:t>
            </a:r>
            <a:r>
              <a:rPr lang="cs-CZ" dirty="0"/>
              <a:t> very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7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Costs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Waste</a:t>
            </a:r>
            <a:r>
              <a:rPr lang="cs-CZ" dirty="0"/>
              <a:t>, </a:t>
            </a:r>
            <a:r>
              <a:rPr lang="cs-CZ" dirty="0" err="1"/>
              <a:t>Fuelwood</a:t>
            </a:r>
            <a:r>
              <a:rPr lang="cs-CZ" dirty="0"/>
              <a:t>, and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 smtClean="0"/>
              <a:t>Renewables</a:t>
            </a:r>
            <a:r>
              <a:rPr lang="cs-CZ" dirty="0" smtClean="0"/>
              <a:t> (2013)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Wholesale market </a:t>
            </a:r>
            <a:r>
              <a:rPr lang="cs-CZ" dirty="0" err="1"/>
              <a:t>prices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waste</a:t>
            </a:r>
            <a:r>
              <a:rPr lang="cs-CZ" dirty="0"/>
              <a:t> and </a:t>
            </a:r>
            <a:r>
              <a:rPr lang="cs-CZ" dirty="0" err="1"/>
              <a:t>fuelwood</a:t>
            </a:r>
            <a:r>
              <a:rPr lang="cs-CZ" dirty="0"/>
              <a:t> </a:t>
            </a:r>
            <a:r>
              <a:rPr lang="cs-CZ" dirty="0" err="1"/>
              <a:t>range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not much more </a:t>
            </a:r>
            <a:r>
              <a:rPr lang="cs-CZ" dirty="0" err="1"/>
              <a:t>than</a:t>
            </a:r>
            <a:r>
              <a:rPr lang="cs-CZ" dirty="0"/>
              <a:t> 1 </a:t>
            </a:r>
            <a:r>
              <a:rPr lang="cs-CZ" dirty="0" err="1" smtClean="0"/>
              <a:t>cents</a:t>
            </a:r>
            <a:r>
              <a:rPr lang="cs-CZ" dirty="0" smtClean="0"/>
              <a:t> </a:t>
            </a:r>
            <a:r>
              <a:rPr lang="cs-CZ" dirty="0"/>
              <a:t>per kWh </a:t>
            </a:r>
            <a:r>
              <a:rPr lang="cs-CZ" dirty="0" err="1"/>
              <a:t>of</a:t>
            </a:r>
            <a:r>
              <a:rPr lang="cs-CZ" dirty="0"/>
              <a:t> “</a:t>
            </a:r>
            <a:r>
              <a:rPr lang="cs-CZ" dirty="0" err="1"/>
              <a:t>burning</a:t>
            </a:r>
            <a:r>
              <a:rPr lang="cs-CZ" dirty="0"/>
              <a:t> </a:t>
            </a:r>
            <a:r>
              <a:rPr lang="cs-CZ" dirty="0" err="1"/>
              <a:t>value</a:t>
            </a:r>
            <a:r>
              <a:rPr lang="cs-CZ" dirty="0"/>
              <a:t>,” in India to 2-3 c/kWh in </a:t>
            </a:r>
            <a:r>
              <a:rPr lang="cs-CZ" dirty="0" err="1"/>
              <a:t>industrialized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cost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biogas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6-11 c/kWh.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cost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3-7 c/kWh (</a:t>
            </a:r>
            <a:r>
              <a:rPr lang="cs-CZ" dirty="0" err="1"/>
              <a:t>depending</a:t>
            </a:r>
            <a:r>
              <a:rPr lang="cs-CZ" dirty="0"/>
              <a:t> on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conditions</a:t>
            </a:r>
            <a:r>
              <a:rPr lang="cs-CZ" dirty="0"/>
              <a:t>).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cost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photovoltaic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6-60 c/kWh.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photovoltaic</a:t>
            </a:r>
            <a:r>
              <a:rPr lang="cs-CZ" dirty="0"/>
              <a:t> market </a:t>
            </a:r>
            <a:r>
              <a:rPr lang="cs-CZ" dirty="0" err="1"/>
              <a:t>enjoys</a:t>
            </a:r>
            <a:r>
              <a:rPr lang="cs-CZ" dirty="0"/>
              <a:t> </a:t>
            </a:r>
            <a:r>
              <a:rPr lang="cs-CZ" dirty="0" err="1"/>
              <a:t>substantial</a:t>
            </a:r>
            <a:r>
              <a:rPr lang="cs-CZ" dirty="0"/>
              <a:t> public start-up </a:t>
            </a:r>
            <a:r>
              <a:rPr lang="cs-CZ" dirty="0" err="1"/>
              <a:t>subsidies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0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443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Comparing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: </a:t>
            </a:r>
            <a:r>
              <a:rPr lang="cs-CZ" dirty="0" err="1"/>
              <a:t>Hydropower</a:t>
            </a:r>
            <a:r>
              <a:rPr lang="cs-CZ" dirty="0"/>
              <a:t> and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 smtClean="0"/>
              <a:t>Fuels</a:t>
            </a:r>
            <a:r>
              <a:rPr lang="cs-CZ" dirty="0" smtClean="0"/>
              <a:t> (2013)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/>
              <a:t>Hydropower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2-10 c/kWh.</a:t>
            </a:r>
          </a:p>
          <a:p>
            <a:pPr lvl="0"/>
            <a:r>
              <a:rPr lang="cs-CZ" dirty="0" err="1"/>
              <a:t>Coal</a:t>
            </a:r>
            <a:r>
              <a:rPr lang="cs-CZ" dirty="0"/>
              <a:t>- and </a:t>
            </a:r>
            <a:r>
              <a:rPr lang="cs-CZ" dirty="0" err="1"/>
              <a:t>gas-based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5-9 c/kWh to </a:t>
            </a:r>
            <a:r>
              <a:rPr lang="cs-CZ" dirty="0" err="1"/>
              <a:t>produce</a:t>
            </a:r>
            <a:r>
              <a:rPr lang="cs-CZ" dirty="0"/>
              <a:t> (</a:t>
            </a:r>
            <a:r>
              <a:rPr lang="cs-CZ" dirty="0" err="1"/>
              <a:t>depending</a:t>
            </a:r>
            <a:r>
              <a:rPr lang="cs-CZ" dirty="0"/>
              <a:t> on </a:t>
            </a:r>
            <a:r>
              <a:rPr lang="cs-CZ" dirty="0" err="1"/>
              <a:t>cleaning</a:t>
            </a:r>
            <a:r>
              <a:rPr lang="cs-CZ" dirty="0"/>
              <a:t> </a:t>
            </a:r>
            <a:r>
              <a:rPr lang="cs-CZ" dirty="0" err="1"/>
              <a:t>features</a:t>
            </a:r>
            <a:r>
              <a:rPr lang="cs-CZ" dirty="0"/>
              <a:t>).</a:t>
            </a:r>
          </a:p>
          <a:p>
            <a:pPr lvl="0"/>
            <a:r>
              <a:rPr lang="cs-CZ" dirty="0"/>
              <a:t>To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</a:t>
            </a:r>
            <a:r>
              <a:rPr lang="cs-CZ" dirty="0" err="1"/>
              <a:t>given</a:t>
            </a:r>
            <a:r>
              <a:rPr lang="cs-CZ" dirty="0"/>
              <a:t> </a:t>
            </a:r>
            <a:r>
              <a:rPr lang="cs-CZ" dirty="0" err="1"/>
              <a:t>above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add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cost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distribution</a:t>
            </a:r>
            <a:r>
              <a:rPr lang="cs-CZ" dirty="0"/>
              <a:t>, and, in many </a:t>
            </a:r>
            <a:r>
              <a:rPr lang="cs-CZ" dirty="0" err="1"/>
              <a:t>countries</a:t>
            </a:r>
            <a:r>
              <a:rPr lang="cs-CZ" dirty="0"/>
              <a:t>, </a:t>
            </a:r>
            <a:r>
              <a:rPr lang="cs-CZ" dirty="0" err="1"/>
              <a:t>there</a:t>
            </a:r>
            <a:r>
              <a:rPr lang="cs-CZ" dirty="0"/>
              <a:t> are </a:t>
            </a:r>
            <a:r>
              <a:rPr lang="cs-CZ" dirty="0" err="1"/>
              <a:t>further</a:t>
            </a:r>
            <a:r>
              <a:rPr lang="cs-CZ" dirty="0"/>
              <a:t> </a:t>
            </a:r>
            <a:r>
              <a:rPr lang="cs-CZ" dirty="0" err="1"/>
              <a:t>taxes</a:t>
            </a:r>
            <a:r>
              <a:rPr lang="cs-CZ" dirty="0"/>
              <a:t> and </a:t>
            </a:r>
            <a:r>
              <a:rPr lang="cs-CZ" dirty="0" err="1"/>
              <a:t>environmental</a:t>
            </a:r>
            <a:r>
              <a:rPr lang="cs-CZ" dirty="0"/>
              <a:t> externality </a:t>
            </a:r>
            <a:r>
              <a:rPr lang="cs-CZ" dirty="0" err="1"/>
              <a:t>payments</a:t>
            </a:r>
            <a:r>
              <a:rPr lang="cs-CZ" dirty="0"/>
              <a:t>, </a:t>
            </a:r>
            <a:r>
              <a:rPr lang="cs-CZ" dirty="0" err="1"/>
              <a:t>leading</a:t>
            </a:r>
            <a:r>
              <a:rPr lang="cs-CZ" dirty="0"/>
              <a:t> in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cases</a:t>
            </a:r>
            <a:r>
              <a:rPr lang="cs-CZ" dirty="0"/>
              <a:t> to </a:t>
            </a:r>
            <a:r>
              <a:rPr lang="cs-CZ" dirty="0" err="1"/>
              <a:t>customer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 </a:t>
            </a:r>
            <a:r>
              <a:rPr lang="cs-CZ" dirty="0" err="1"/>
              <a:t>above</a:t>
            </a:r>
            <a:r>
              <a:rPr lang="cs-CZ" dirty="0"/>
              <a:t> 30 c/kWh.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75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Price</a:t>
            </a:r>
            <a:r>
              <a:rPr lang="cs-CZ" dirty="0"/>
              <a:t> Volatility and </a:t>
            </a:r>
            <a:r>
              <a:rPr lang="cs-CZ" dirty="0" err="1"/>
              <a:t>the</a:t>
            </a:r>
            <a:r>
              <a:rPr lang="cs-CZ" dirty="0"/>
              <a:t> Role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Externalities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 such as </a:t>
            </a:r>
            <a:r>
              <a:rPr lang="cs-CZ" dirty="0" err="1"/>
              <a:t>oil</a:t>
            </a:r>
            <a:r>
              <a:rPr lang="cs-CZ" dirty="0"/>
              <a:t> and natural </a:t>
            </a:r>
            <a:r>
              <a:rPr lang="cs-CZ" dirty="0" err="1"/>
              <a:t>gas</a:t>
            </a:r>
            <a:r>
              <a:rPr lang="cs-CZ" dirty="0"/>
              <a:t>, </a:t>
            </a:r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vary </a:t>
            </a:r>
            <a:r>
              <a:rPr lang="cs-CZ" dirty="0" err="1"/>
              <a:t>from</a:t>
            </a:r>
            <a:r>
              <a:rPr lang="cs-CZ" dirty="0"/>
              <a:t> very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figures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Middle</a:t>
            </a:r>
            <a:r>
              <a:rPr lang="cs-CZ" dirty="0"/>
              <a:t> East </a:t>
            </a:r>
            <a:r>
              <a:rPr lang="cs-CZ" dirty="0" err="1"/>
              <a:t>wells</a:t>
            </a:r>
            <a:r>
              <a:rPr lang="cs-CZ" dirty="0"/>
              <a:t> to </a:t>
            </a:r>
            <a:r>
              <a:rPr lang="cs-CZ" dirty="0" err="1"/>
              <a:t>over</a:t>
            </a:r>
            <a:r>
              <a:rPr lang="cs-CZ" dirty="0"/>
              <a:t> 3 c/kWh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offshore</a:t>
            </a:r>
            <a:r>
              <a:rPr lang="cs-CZ" dirty="0"/>
              <a:t> </a:t>
            </a:r>
            <a:r>
              <a:rPr lang="cs-CZ" dirty="0" err="1"/>
              <a:t>facilities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-grade </a:t>
            </a:r>
            <a:r>
              <a:rPr lang="cs-CZ" dirty="0" err="1"/>
              <a:t>resources</a:t>
            </a:r>
            <a:r>
              <a:rPr lang="cs-CZ" dirty="0"/>
              <a:t> such as </a:t>
            </a:r>
            <a:r>
              <a:rPr lang="cs-CZ" dirty="0" err="1"/>
              <a:t>shale</a:t>
            </a:r>
            <a:r>
              <a:rPr lang="cs-CZ" dirty="0"/>
              <a:t> and tar </a:t>
            </a:r>
            <a:r>
              <a:rPr lang="cs-CZ" dirty="0" err="1"/>
              <a:t>sand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sales </a:t>
            </a:r>
            <a:r>
              <a:rPr lang="cs-CZ" dirty="0" err="1"/>
              <a:t>price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not </a:t>
            </a:r>
            <a:r>
              <a:rPr lang="cs-CZ" dirty="0" err="1"/>
              <a:t>strongly</a:t>
            </a:r>
            <a:r>
              <a:rPr lang="cs-CZ" dirty="0"/>
              <a:t> </a:t>
            </a:r>
            <a:r>
              <a:rPr lang="cs-CZ" dirty="0" err="1"/>
              <a:t>coupled</a:t>
            </a:r>
            <a:r>
              <a:rPr lang="cs-CZ" dirty="0"/>
              <a:t> to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, but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determined</a:t>
            </a:r>
            <a:r>
              <a:rPr lang="cs-CZ" dirty="0"/>
              <a:t> by market and </a:t>
            </a:r>
            <a:r>
              <a:rPr lang="cs-CZ" dirty="0" err="1"/>
              <a:t>political</a:t>
            </a:r>
            <a:r>
              <a:rPr lang="cs-CZ" dirty="0"/>
              <a:t> </a:t>
            </a:r>
            <a:r>
              <a:rPr lang="cs-CZ" dirty="0" err="1"/>
              <a:t>considerations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Refined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gasoline</a:t>
            </a:r>
            <a:r>
              <a:rPr lang="cs-CZ" dirty="0"/>
              <a:t> are </a:t>
            </a:r>
            <a:r>
              <a:rPr lang="cs-CZ" dirty="0" err="1"/>
              <a:t>currently</a:t>
            </a:r>
            <a:r>
              <a:rPr lang="cs-CZ" dirty="0"/>
              <a:t> sold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 </a:t>
            </a:r>
            <a:r>
              <a:rPr lang="cs-CZ" dirty="0" err="1"/>
              <a:t>around</a:t>
            </a:r>
            <a:r>
              <a:rPr lang="cs-CZ" dirty="0"/>
              <a:t> 7 c/kWh, </a:t>
            </a:r>
            <a:r>
              <a:rPr lang="cs-CZ" dirty="0" err="1"/>
              <a:t>with</a:t>
            </a:r>
            <a:r>
              <a:rPr lang="cs-CZ" dirty="0"/>
              <a:t> diesel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slightly</a:t>
            </a:r>
            <a:r>
              <a:rPr lang="cs-CZ" dirty="0"/>
              <a:t> </a:t>
            </a:r>
            <a:r>
              <a:rPr lang="cs-CZ" dirty="0" err="1"/>
              <a:t>lower</a:t>
            </a:r>
            <a:r>
              <a:rPr lang="cs-CZ" dirty="0"/>
              <a:t>, plus </a:t>
            </a:r>
            <a:r>
              <a:rPr lang="cs-CZ" dirty="0" err="1"/>
              <a:t>taxes</a:t>
            </a:r>
            <a:r>
              <a:rPr lang="cs-CZ" dirty="0"/>
              <a:t> and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fees</a:t>
            </a:r>
            <a:r>
              <a:rPr lang="cs-CZ" dirty="0"/>
              <a:t> </a:t>
            </a:r>
            <a:r>
              <a:rPr lang="cs-CZ" dirty="0" err="1"/>
              <a:t>where</a:t>
            </a:r>
            <a:r>
              <a:rPr lang="cs-CZ" dirty="0"/>
              <a:t> </a:t>
            </a:r>
            <a:r>
              <a:rPr lang="cs-CZ" dirty="0" err="1"/>
              <a:t>they</a:t>
            </a:r>
            <a:r>
              <a:rPr lang="cs-CZ" dirty="0"/>
              <a:t> </a:t>
            </a:r>
            <a:r>
              <a:rPr lang="cs-CZ" dirty="0" err="1"/>
              <a:t>apply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Alternatives</a:t>
            </a:r>
            <a:r>
              <a:rPr lang="cs-CZ" dirty="0"/>
              <a:t> such as </a:t>
            </a:r>
            <a:r>
              <a:rPr lang="cs-CZ" dirty="0" err="1"/>
              <a:t>liquid</a:t>
            </a:r>
            <a:r>
              <a:rPr lang="cs-CZ" dirty="0"/>
              <a:t> </a:t>
            </a:r>
            <a:r>
              <a:rPr lang="cs-CZ" dirty="0" err="1"/>
              <a:t>biofuels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4-10 c/kWh.</a:t>
            </a:r>
          </a:p>
          <a:p>
            <a:pPr lvl="0"/>
            <a:r>
              <a:rPr lang="cs-CZ" dirty="0" err="1"/>
              <a:t>Factors</a:t>
            </a:r>
            <a:r>
              <a:rPr lang="cs-CZ" dirty="0"/>
              <a:t> such as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willingness</a:t>
            </a:r>
            <a:r>
              <a:rPr lang="cs-CZ" dirty="0"/>
              <a:t> to </a:t>
            </a:r>
            <a:r>
              <a:rPr lang="cs-CZ" dirty="0" err="1"/>
              <a:t>consider</a:t>
            </a:r>
            <a:r>
              <a:rPr lang="cs-CZ" dirty="0"/>
              <a:t> </a:t>
            </a:r>
            <a:r>
              <a:rPr lang="cs-CZ" dirty="0" err="1"/>
              <a:t>externalities</a:t>
            </a:r>
            <a:r>
              <a:rPr lang="cs-CZ" dirty="0"/>
              <a:t> in </a:t>
            </a:r>
            <a:r>
              <a:rPr lang="cs-CZ" dirty="0" err="1"/>
              <a:t>pricing</a:t>
            </a:r>
            <a:r>
              <a:rPr lang="cs-CZ" dirty="0"/>
              <a:t>,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uncertainty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future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 and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ongoing</a:t>
            </a:r>
            <a:r>
              <a:rPr lang="cs-CZ" dirty="0"/>
              <a:t> </a:t>
            </a:r>
            <a:r>
              <a:rPr lang="cs-CZ" dirty="0" err="1"/>
              <a:t>revealing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problems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and </a:t>
            </a:r>
            <a:r>
              <a:rPr lang="cs-CZ" dirty="0" err="1"/>
              <a:t>nuclear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,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contribute</a:t>
            </a:r>
            <a:r>
              <a:rPr lang="cs-CZ" dirty="0"/>
              <a:t> to </a:t>
            </a:r>
            <a:r>
              <a:rPr lang="cs-CZ" dirty="0" err="1"/>
              <a:t>making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difficult</a:t>
            </a:r>
            <a:r>
              <a:rPr lang="cs-CZ" dirty="0"/>
              <a:t> to </a:t>
            </a:r>
            <a:r>
              <a:rPr lang="cs-CZ" dirty="0" err="1"/>
              <a:t>predict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rate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penetration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sources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49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Energy</a:t>
            </a:r>
            <a:r>
              <a:rPr lang="cs-CZ" dirty="0"/>
              <a:t> Use </a:t>
            </a:r>
            <a:r>
              <a:rPr lang="cs-CZ" dirty="0" err="1"/>
              <a:t>Throughout</a:t>
            </a:r>
            <a:r>
              <a:rPr lang="cs-CZ" dirty="0"/>
              <a:t> </a:t>
            </a:r>
            <a:r>
              <a:rPr lang="cs-CZ" dirty="0" err="1"/>
              <a:t>Human</a:t>
            </a:r>
            <a:r>
              <a:rPr lang="cs-CZ" dirty="0"/>
              <a:t> </a:t>
            </a:r>
            <a:r>
              <a:rPr lang="cs-CZ" dirty="0" err="1"/>
              <a:t>History</a:t>
            </a:r>
            <a:r>
              <a:rPr lang="cs-CZ" dirty="0"/>
              <a:t>: </a:t>
            </a:r>
            <a:r>
              <a:rPr lang="cs-CZ" dirty="0" err="1"/>
              <a:t>The</a:t>
            </a:r>
            <a:r>
              <a:rPr lang="cs-CZ" dirty="0"/>
              <a:t> Early </a:t>
            </a:r>
            <a:r>
              <a:rPr lang="cs-CZ" dirty="0" err="1"/>
              <a:t>Stages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cs-CZ" dirty="0" err="1"/>
              <a:t>The</a:t>
            </a:r>
            <a:r>
              <a:rPr lang="cs-CZ" dirty="0"/>
              <a:t> minimum </a:t>
            </a:r>
            <a:r>
              <a:rPr lang="cs-CZ" dirty="0" err="1"/>
              <a:t>human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requirement</a:t>
            </a:r>
            <a:r>
              <a:rPr lang="cs-CZ" dirty="0"/>
              <a:t> </a:t>
            </a:r>
            <a:r>
              <a:rPr lang="cs-CZ" dirty="0" err="1"/>
              <a:t>may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taken</a:t>
            </a:r>
            <a:r>
              <a:rPr lang="cs-CZ" dirty="0"/>
              <a:t> as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amount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“</a:t>
            </a:r>
            <a:r>
              <a:rPr lang="cs-CZ" dirty="0" err="1"/>
              <a:t>exchangeable</a:t>
            </a:r>
            <a:r>
              <a:rPr lang="cs-CZ" dirty="0"/>
              <a:t>” </a:t>
            </a:r>
            <a:r>
              <a:rPr lang="cs-CZ" dirty="0" err="1"/>
              <a:t>chemical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amount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food </a:t>
            </a:r>
            <a:r>
              <a:rPr lang="cs-CZ" dirty="0" err="1"/>
              <a:t>necessary</a:t>
            </a:r>
            <a:r>
              <a:rPr lang="cs-CZ" dirty="0"/>
              <a:t> to </a:t>
            </a:r>
            <a:r>
              <a:rPr lang="cs-CZ" dirty="0" err="1"/>
              <a:t>maintain</a:t>
            </a:r>
            <a:r>
              <a:rPr lang="cs-CZ" dirty="0"/>
              <a:t> </a:t>
            </a:r>
            <a:r>
              <a:rPr lang="cs-CZ" dirty="0" err="1"/>
              <a:t>life</a:t>
            </a:r>
            <a:r>
              <a:rPr lang="cs-CZ" dirty="0"/>
              <a:t> </a:t>
            </a:r>
            <a:r>
              <a:rPr lang="cs-CZ" dirty="0" err="1"/>
              <a:t>processes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someone</a:t>
            </a:r>
            <a:r>
              <a:rPr lang="cs-CZ" dirty="0"/>
              <a:t> </a:t>
            </a:r>
            <a:r>
              <a:rPr lang="cs-CZ" dirty="0" err="1"/>
              <a:t>performing</a:t>
            </a:r>
            <a:r>
              <a:rPr lang="cs-CZ" dirty="0"/>
              <a:t> a minimum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work</a:t>
            </a:r>
            <a:r>
              <a:rPr lang="cs-CZ" dirty="0"/>
              <a:t> and not </a:t>
            </a:r>
            <a:r>
              <a:rPr lang="cs-CZ" dirty="0" err="1"/>
              <a:t>losing</a:t>
            </a:r>
            <a:r>
              <a:rPr lang="cs-CZ" dirty="0"/>
              <a:t> </a:t>
            </a:r>
            <a:r>
              <a:rPr lang="cs-CZ" dirty="0" err="1"/>
              <a:t>weight</a:t>
            </a:r>
            <a:r>
              <a:rPr lang="cs-CZ" dirty="0"/>
              <a:t> (60-90 W).   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amount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“</a:t>
            </a:r>
            <a:r>
              <a:rPr lang="cs-CZ" dirty="0" err="1"/>
              <a:t>muscle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” </a:t>
            </a:r>
            <a:r>
              <a:rPr lang="cs-CZ" dirty="0" err="1"/>
              <a:t>used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earliest</a:t>
            </a:r>
            <a:r>
              <a:rPr lang="cs-CZ" dirty="0"/>
              <a:t> </a:t>
            </a:r>
            <a:r>
              <a:rPr lang="cs-CZ" dirty="0" err="1"/>
              <a:t>members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genus Homo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order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25 W.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total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flux </a:t>
            </a:r>
            <a:r>
              <a:rPr lang="cs-CZ" dirty="0" err="1"/>
              <a:t>received</a:t>
            </a:r>
            <a:r>
              <a:rPr lang="cs-CZ" dirty="0"/>
              <a:t> by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individual</a:t>
            </a:r>
            <a:r>
              <a:rPr lang="cs-CZ" dirty="0"/>
              <a:t> man in a food-</a:t>
            </a:r>
            <a:r>
              <a:rPr lang="cs-CZ" dirty="0" err="1"/>
              <a:t>gathering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hunting</a:t>
            </a:r>
            <a:r>
              <a:rPr lang="cs-CZ" dirty="0"/>
              <a:t> society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then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sum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food, </a:t>
            </a:r>
            <a:r>
              <a:rPr lang="cs-CZ" dirty="0" err="1"/>
              <a:t>averaging</a:t>
            </a:r>
            <a:r>
              <a:rPr lang="cs-CZ" dirty="0"/>
              <a:t> </a:t>
            </a:r>
            <a:r>
              <a:rPr lang="cs-CZ" dirty="0" err="1"/>
              <a:t>say</a:t>
            </a:r>
            <a:r>
              <a:rPr lang="cs-CZ" dirty="0"/>
              <a:t> 125 W,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absorbed</a:t>
            </a:r>
            <a:r>
              <a:rPr lang="cs-CZ" dirty="0"/>
              <a:t> flux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and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surroundings</a:t>
            </a:r>
            <a:r>
              <a:rPr lang="cs-CZ" dirty="0"/>
              <a:t>.  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94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Agricultural</a:t>
            </a:r>
            <a:r>
              <a:rPr lang="cs-CZ" dirty="0"/>
              <a:t> </a:t>
            </a:r>
            <a:r>
              <a:rPr lang="cs-CZ" dirty="0" err="1"/>
              <a:t>Revolution</a:t>
            </a:r>
            <a:r>
              <a:rPr lang="cs-CZ" dirty="0"/>
              <a:t> and </a:t>
            </a:r>
            <a:r>
              <a:rPr lang="cs-CZ" dirty="0" err="1"/>
              <a:t>Increased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Use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introduction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livestock</a:t>
            </a:r>
            <a:r>
              <a:rPr lang="cs-CZ" dirty="0"/>
              <a:t> </a:t>
            </a:r>
            <a:r>
              <a:rPr lang="cs-CZ" dirty="0" err="1"/>
              <a:t>would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promoted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tendency</a:t>
            </a:r>
            <a:r>
              <a:rPr lang="cs-CZ" dirty="0"/>
              <a:t> to </a:t>
            </a:r>
            <a:r>
              <a:rPr lang="cs-CZ" dirty="0" err="1"/>
              <a:t>settle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a </a:t>
            </a:r>
            <a:r>
              <a:rPr lang="cs-CZ" dirty="0" err="1"/>
              <a:t>given</a:t>
            </a:r>
            <a:r>
              <a:rPr lang="cs-CZ" dirty="0"/>
              <a:t> place (</a:t>
            </a:r>
            <a:r>
              <a:rPr lang="cs-CZ" dirty="0" err="1"/>
              <a:t>or</a:t>
            </a:r>
            <a:r>
              <a:rPr lang="cs-CZ" dirty="0"/>
              <a:t> vice versa), </a:t>
            </a:r>
            <a:r>
              <a:rPr lang="cs-CZ" dirty="0" err="1"/>
              <a:t>increasing</a:t>
            </a:r>
            <a:r>
              <a:rPr lang="cs-CZ" dirty="0"/>
              <a:t> in </a:t>
            </a:r>
            <a:r>
              <a:rPr lang="cs-CZ" dirty="0" err="1"/>
              <a:t>turn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requirement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food </a:t>
            </a:r>
            <a:r>
              <a:rPr lang="cs-CZ" dirty="0" err="1"/>
              <a:t>beyond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capacity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a </a:t>
            </a:r>
            <a:r>
              <a:rPr lang="cs-CZ" dirty="0" err="1"/>
              <a:t>hunting</a:t>
            </a:r>
            <a:r>
              <a:rPr lang="cs-CZ" dirty="0"/>
              <a:t> society.   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transport and, </a:t>
            </a:r>
            <a:r>
              <a:rPr lang="cs-CZ" dirty="0" err="1"/>
              <a:t>later</a:t>
            </a:r>
            <a:r>
              <a:rPr lang="cs-CZ" dirty="0"/>
              <a:t>, </a:t>
            </a:r>
            <a:r>
              <a:rPr lang="cs-CZ" dirty="0" err="1"/>
              <a:t>pumping</a:t>
            </a:r>
            <a:r>
              <a:rPr lang="cs-CZ" dirty="0"/>
              <a:t> </a:t>
            </a:r>
            <a:r>
              <a:rPr lang="cs-CZ" dirty="0" err="1"/>
              <a:t>would</a:t>
            </a:r>
            <a:r>
              <a:rPr lang="cs-CZ" dirty="0"/>
              <a:t> </a:t>
            </a:r>
            <a:r>
              <a:rPr lang="cs-CZ" dirty="0" err="1"/>
              <a:t>then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derived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suitable</a:t>
            </a:r>
            <a:r>
              <a:rPr lang="cs-CZ" dirty="0"/>
              <a:t> </a:t>
            </a:r>
            <a:r>
              <a:rPr lang="cs-CZ" dirty="0" err="1"/>
              <a:t>draught</a:t>
            </a:r>
            <a:r>
              <a:rPr lang="cs-CZ" dirty="0"/>
              <a:t> </a:t>
            </a:r>
            <a:r>
              <a:rPr lang="cs-CZ" dirty="0" err="1"/>
              <a:t>animals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livestock</a:t>
            </a:r>
            <a:r>
              <a:rPr lang="cs-CZ" dirty="0"/>
              <a:t> pool, as a substitute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man’s</a:t>
            </a:r>
            <a:r>
              <a:rPr lang="cs-CZ" dirty="0"/>
              <a:t> </a:t>
            </a:r>
            <a:r>
              <a:rPr lang="cs-CZ" dirty="0" err="1"/>
              <a:t>own</a:t>
            </a:r>
            <a:r>
              <a:rPr lang="cs-CZ" dirty="0"/>
              <a:t> </a:t>
            </a:r>
            <a:r>
              <a:rPr lang="cs-CZ" dirty="0" err="1"/>
              <a:t>muscle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.   </a:t>
            </a:r>
          </a:p>
          <a:p>
            <a:pPr lvl="0"/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utilization</a:t>
            </a:r>
            <a:r>
              <a:rPr lang="cs-CZ" dirty="0"/>
              <a:t> by </a:t>
            </a:r>
            <a:r>
              <a:rPr lang="cs-CZ" dirty="0" err="1"/>
              <a:t>means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sails</a:t>
            </a:r>
            <a:r>
              <a:rPr lang="cs-CZ" dirty="0"/>
              <a:t> in Egypt </a:t>
            </a:r>
            <a:r>
              <a:rPr lang="cs-CZ" dirty="0" err="1"/>
              <a:t>about</a:t>
            </a:r>
            <a:r>
              <a:rPr lang="cs-CZ" dirty="0"/>
              <a:t> 4500 </a:t>
            </a:r>
            <a:r>
              <a:rPr lang="cs-CZ" dirty="0" err="1"/>
              <a:t>years</a:t>
            </a:r>
            <a:r>
              <a:rPr lang="cs-CZ" dirty="0"/>
              <a:t> ago.</a:t>
            </a:r>
          </a:p>
          <a:p>
            <a:pPr lvl="0"/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mills</a:t>
            </a:r>
            <a:r>
              <a:rPr lang="cs-CZ" dirty="0"/>
              <a:t> and </a:t>
            </a:r>
            <a:r>
              <a:rPr lang="cs-CZ" dirty="0" err="1"/>
              <a:t>windmills</a:t>
            </a:r>
            <a:r>
              <a:rPr lang="cs-CZ" dirty="0"/>
              <a:t> </a:t>
            </a:r>
            <a:r>
              <a:rPr lang="cs-CZ" dirty="0" err="1"/>
              <a:t>also</a:t>
            </a:r>
            <a:r>
              <a:rPr lang="cs-CZ" dirty="0"/>
              <a:t> </a:t>
            </a:r>
            <a:r>
              <a:rPr lang="cs-CZ" dirty="0" err="1"/>
              <a:t>played</a:t>
            </a:r>
            <a:r>
              <a:rPr lang="cs-CZ" dirty="0"/>
              <a:t> a role </a:t>
            </a:r>
            <a:r>
              <a:rPr lang="cs-CZ" dirty="0" err="1"/>
              <a:t>after</a:t>
            </a:r>
            <a:r>
              <a:rPr lang="cs-CZ" dirty="0"/>
              <a:t> a </a:t>
            </a:r>
            <a:r>
              <a:rPr lang="cs-CZ" dirty="0" err="1"/>
              <a:t>certain</a:t>
            </a:r>
            <a:r>
              <a:rPr lang="cs-CZ" dirty="0"/>
              <a:t> </a:t>
            </a:r>
            <a:r>
              <a:rPr lang="cs-CZ" dirty="0" err="1"/>
              <a:t>stage</a:t>
            </a:r>
            <a:r>
              <a:rPr lang="cs-CZ" dirty="0"/>
              <a:t> in </a:t>
            </a:r>
            <a:r>
              <a:rPr lang="cs-CZ" dirty="0" err="1"/>
              <a:t>development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65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Revolution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Rise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Revolution</a:t>
            </a:r>
            <a:r>
              <a:rPr lang="cs-CZ" dirty="0"/>
              <a:t> 200-300 </a:t>
            </a:r>
            <a:r>
              <a:rPr lang="cs-CZ" dirty="0" err="1"/>
              <a:t>years</a:t>
            </a:r>
            <a:r>
              <a:rPr lang="cs-CZ" dirty="0"/>
              <a:t> ago </a:t>
            </a:r>
            <a:r>
              <a:rPr lang="cs-CZ" dirty="0" err="1"/>
              <a:t>placed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man’s</a:t>
            </a:r>
            <a:r>
              <a:rPr lang="cs-CZ" dirty="0"/>
              <a:t> </a:t>
            </a:r>
            <a:r>
              <a:rPr lang="cs-CZ" dirty="0" err="1"/>
              <a:t>disposal</a:t>
            </a:r>
            <a:r>
              <a:rPr lang="cs-CZ" dirty="0"/>
              <a:t> </a:t>
            </a:r>
            <a:r>
              <a:rPr lang="cs-CZ" dirty="0" err="1"/>
              <a:t>amounts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capable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producing</a:t>
            </a:r>
            <a:r>
              <a:rPr lang="cs-CZ" dirty="0"/>
              <a:t> </a:t>
            </a:r>
            <a:r>
              <a:rPr lang="cs-CZ" dirty="0" err="1"/>
              <a:t>work</a:t>
            </a:r>
            <a:r>
              <a:rPr lang="cs-CZ" dirty="0"/>
              <a:t> far </a:t>
            </a:r>
            <a:r>
              <a:rPr lang="cs-CZ" dirty="0" err="1"/>
              <a:t>beyond</a:t>
            </a:r>
            <a:r>
              <a:rPr lang="cs-CZ" dirty="0"/>
              <a:t> his </a:t>
            </a:r>
            <a:r>
              <a:rPr lang="cs-CZ" dirty="0" err="1"/>
              <a:t>own</a:t>
            </a:r>
            <a:r>
              <a:rPr lang="cs-CZ" dirty="0"/>
              <a:t> </a:t>
            </a:r>
            <a:r>
              <a:rPr lang="cs-CZ" dirty="0" err="1"/>
              <a:t>muscle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Firewood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barely a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resource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developed</a:t>
            </a:r>
            <a:r>
              <a:rPr lang="cs-CZ" dirty="0"/>
              <a:t> </a:t>
            </a:r>
            <a:r>
              <a:rPr lang="cs-CZ" dirty="0" err="1"/>
              <a:t>regions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, </a:t>
            </a:r>
            <a:r>
              <a:rPr lang="cs-CZ" dirty="0" err="1"/>
              <a:t>despite</a:t>
            </a:r>
            <a:r>
              <a:rPr lang="cs-CZ" dirty="0"/>
              <a:t> </a:t>
            </a:r>
            <a:r>
              <a:rPr lang="cs-CZ" dirty="0" err="1"/>
              <a:t>quite</a:t>
            </a:r>
            <a:r>
              <a:rPr lang="cs-CZ" dirty="0"/>
              <a:t> </a:t>
            </a:r>
            <a:r>
              <a:rPr lang="cs-CZ" dirty="0" err="1"/>
              <a:t>extensive</a:t>
            </a:r>
            <a:r>
              <a:rPr lang="cs-CZ" dirty="0"/>
              <a:t> </a:t>
            </a:r>
            <a:r>
              <a:rPr lang="cs-CZ" dirty="0" err="1"/>
              <a:t>programs</a:t>
            </a:r>
            <a:r>
              <a:rPr lang="cs-CZ" dirty="0"/>
              <a:t> to plant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forests</a:t>
            </a:r>
            <a:r>
              <a:rPr lang="cs-CZ" dirty="0"/>
              <a:t> to </a:t>
            </a:r>
            <a:r>
              <a:rPr lang="cs-CZ" dirty="0" err="1"/>
              <a:t>compensate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usage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increase</a:t>
            </a:r>
            <a:r>
              <a:rPr lang="cs-CZ" dirty="0"/>
              <a:t> in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usage</a:t>
            </a:r>
            <a:r>
              <a:rPr lang="cs-CZ" dirty="0"/>
              <a:t> made </a:t>
            </a:r>
            <a:r>
              <a:rPr lang="cs-CZ" dirty="0" err="1"/>
              <a:t>possible</a:t>
            </a:r>
            <a:r>
              <a:rPr lang="cs-CZ" dirty="0"/>
              <a:t> by </a:t>
            </a:r>
            <a:r>
              <a:rPr lang="cs-CZ" dirty="0" err="1"/>
              <a:t>growing</a:t>
            </a:r>
            <a:r>
              <a:rPr lang="cs-CZ" dirty="0"/>
              <a:t> </a:t>
            </a:r>
            <a:r>
              <a:rPr lang="cs-CZ" dirty="0" err="1"/>
              <a:t>industrialization</a:t>
            </a:r>
            <a:r>
              <a:rPr lang="cs-CZ" dirty="0"/>
              <a:t> </a:t>
            </a:r>
            <a:r>
              <a:rPr lang="cs-CZ" dirty="0" err="1"/>
              <a:t>did</a:t>
            </a:r>
            <a:r>
              <a:rPr lang="cs-CZ" dirty="0"/>
              <a:t> not </a:t>
            </a:r>
            <a:r>
              <a:rPr lang="cs-CZ" dirty="0" err="1"/>
              <a:t>really</a:t>
            </a:r>
            <a:r>
              <a:rPr lang="cs-CZ" dirty="0"/>
              <a:t> </a:t>
            </a:r>
            <a:r>
              <a:rPr lang="cs-CZ" dirty="0" err="1"/>
              <a:t>accelerate</a:t>
            </a:r>
            <a:r>
              <a:rPr lang="cs-CZ" dirty="0"/>
              <a:t>, </a:t>
            </a:r>
            <a:r>
              <a:rPr lang="cs-CZ" dirty="0" err="1"/>
              <a:t>therefore</a:t>
            </a:r>
            <a:r>
              <a:rPr lang="cs-CZ" dirty="0"/>
              <a:t>, </a:t>
            </a:r>
            <a:r>
              <a:rPr lang="cs-CZ" dirty="0" err="1"/>
              <a:t>before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amounts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coal</a:t>
            </a:r>
            <a:r>
              <a:rPr lang="cs-CZ" dirty="0"/>
              <a:t> </a:t>
            </a:r>
            <a:r>
              <a:rPr lang="cs-CZ" dirty="0" err="1"/>
              <a:t>became</a:t>
            </a:r>
            <a:r>
              <a:rPr lang="cs-CZ" dirty="0"/>
              <a:t> </a:t>
            </a:r>
            <a:r>
              <a:rPr lang="cs-CZ" dirty="0" err="1"/>
              <a:t>available</a:t>
            </a:r>
            <a:r>
              <a:rPr lang="cs-CZ" dirty="0"/>
              <a:t> as </a:t>
            </a:r>
            <a:r>
              <a:rPr lang="cs-CZ" dirty="0" err="1"/>
              <a:t>fuel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In </a:t>
            </a:r>
            <a:r>
              <a:rPr lang="cs-CZ" dirty="0" err="1"/>
              <a:t>the</a:t>
            </a:r>
            <a:r>
              <a:rPr lang="cs-CZ" dirty="0"/>
              <a:t> 20th </a:t>
            </a:r>
            <a:r>
              <a:rPr lang="cs-CZ" dirty="0" err="1"/>
              <a:t>century</a:t>
            </a:r>
            <a:r>
              <a:rPr lang="cs-CZ" dirty="0"/>
              <a:t>,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growth</a:t>
            </a:r>
            <a:r>
              <a:rPr lang="cs-CZ" dirty="0"/>
              <a:t> in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consumption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made </a:t>
            </a:r>
            <a:r>
              <a:rPr lang="cs-CZ" dirty="0" err="1"/>
              <a:t>possible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availability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inexpensive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: </a:t>
            </a:r>
            <a:r>
              <a:rPr lang="cs-CZ" dirty="0" err="1"/>
              <a:t>coal</a:t>
            </a:r>
            <a:r>
              <a:rPr lang="cs-CZ" dirty="0"/>
              <a:t>, natural </a:t>
            </a:r>
            <a:r>
              <a:rPr lang="cs-CZ" dirty="0" err="1"/>
              <a:t>gas</a:t>
            </a:r>
            <a:r>
              <a:rPr lang="cs-CZ" dirty="0"/>
              <a:t>, and </a:t>
            </a:r>
            <a:r>
              <a:rPr lang="cs-CZ" dirty="0" err="1"/>
              <a:t>oil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00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329" y="2483224"/>
            <a:ext cx="7770349" cy="407894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Visualizing</a:t>
            </a:r>
            <a:r>
              <a:rPr lang="cs-CZ" dirty="0"/>
              <a:t> </a:t>
            </a:r>
            <a:r>
              <a:rPr lang="cs-CZ" dirty="0" err="1"/>
              <a:t>Historical</a:t>
            </a:r>
            <a:r>
              <a:rPr lang="cs-CZ" dirty="0"/>
              <a:t> </a:t>
            </a:r>
            <a:r>
              <a:rPr lang="cs-CZ" dirty="0" err="1"/>
              <a:t>Trends</a:t>
            </a:r>
            <a:r>
              <a:rPr lang="cs-CZ" dirty="0"/>
              <a:t> in </a:t>
            </a:r>
            <a:r>
              <a:rPr lang="cs-CZ" dirty="0" err="1"/>
              <a:t>Energy</a:t>
            </a:r>
            <a:r>
              <a:rPr lang="cs-CZ" dirty="0"/>
              <a:t> Use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56684"/>
            <a:ext cx="10515600" cy="926540"/>
          </a:xfrm>
        </p:spPr>
        <p:txBody>
          <a:bodyPr/>
          <a:lstStyle/>
          <a:p>
            <a:pPr lvl="0"/>
            <a:r>
              <a:rPr lang="cs-CZ" dirty="0" err="1"/>
              <a:t>Figure</a:t>
            </a:r>
            <a:r>
              <a:rPr lang="cs-CZ" dirty="0"/>
              <a:t> 1.17 </a:t>
            </a:r>
            <a:r>
              <a:rPr lang="cs-CZ" dirty="0" err="1"/>
              <a:t>shows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trend in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rate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conversion</a:t>
            </a:r>
            <a:r>
              <a:rPr lang="cs-CZ" dirty="0"/>
              <a:t> per capita, on a </a:t>
            </a:r>
            <a:r>
              <a:rPr lang="cs-CZ" dirty="0" err="1"/>
              <a:t>linear</a:t>
            </a:r>
            <a:r>
              <a:rPr lang="cs-CZ" dirty="0"/>
              <a:t> </a:t>
            </a:r>
            <a:r>
              <a:rPr lang="cs-CZ" dirty="0" err="1"/>
              <a:t>time</a:t>
            </a:r>
            <a:r>
              <a:rPr lang="cs-CZ" dirty="0"/>
              <a:t> </a:t>
            </a:r>
            <a:r>
              <a:rPr lang="cs-CZ" dirty="0" err="1"/>
              <a:t>scale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94447" y="2735112"/>
            <a:ext cx="43389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800" dirty="0" err="1" smtClean="0"/>
              <a:t>Figure</a:t>
            </a:r>
            <a:r>
              <a:rPr lang="cs-CZ" sz="2800" dirty="0" smtClean="0"/>
              <a:t> 1.18 </a:t>
            </a:r>
            <a:r>
              <a:rPr lang="cs-CZ" sz="2800" dirty="0" err="1" smtClean="0"/>
              <a:t>shows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same</a:t>
            </a:r>
            <a:r>
              <a:rPr lang="cs-CZ" sz="2800" dirty="0" smtClean="0"/>
              <a:t> trend on a </a:t>
            </a:r>
            <a:r>
              <a:rPr lang="cs-CZ" sz="2800" dirty="0" err="1" smtClean="0"/>
              <a:t>logarithmic</a:t>
            </a:r>
            <a:r>
              <a:rPr lang="cs-CZ" sz="2800" dirty="0" smtClean="0"/>
              <a:t> </a:t>
            </a:r>
            <a:r>
              <a:rPr lang="cs-CZ" sz="2800" dirty="0" err="1" smtClean="0"/>
              <a:t>time</a:t>
            </a:r>
            <a:r>
              <a:rPr lang="cs-CZ" sz="2800" dirty="0" smtClean="0"/>
              <a:t> </a:t>
            </a:r>
            <a:r>
              <a:rPr lang="cs-CZ" sz="2800" dirty="0" err="1" smtClean="0"/>
              <a:t>scale</a:t>
            </a:r>
            <a:r>
              <a:rPr lang="cs-CZ" sz="2800" dirty="0" smtClean="0"/>
              <a:t>, </a:t>
            </a:r>
            <a:r>
              <a:rPr lang="cs-CZ" sz="2800" dirty="0" err="1" smtClean="0"/>
              <a:t>extending</a:t>
            </a:r>
            <a:r>
              <a:rPr lang="cs-CZ" sz="2800" dirty="0" smtClean="0"/>
              <a:t> </a:t>
            </a:r>
            <a:r>
              <a:rPr lang="cs-CZ" sz="2800" dirty="0" err="1" smtClean="0"/>
              <a:t>backward</a:t>
            </a:r>
            <a:r>
              <a:rPr lang="cs-CZ" sz="2800" dirty="0" smtClean="0"/>
              <a:t> </a:t>
            </a:r>
            <a:r>
              <a:rPr lang="cs-CZ" sz="2800" dirty="0" err="1" smtClean="0"/>
              <a:t>from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year</a:t>
            </a:r>
            <a:r>
              <a:rPr lang="cs-CZ" sz="2800" dirty="0" smtClean="0"/>
              <a:t> 2000.</a:t>
            </a:r>
          </a:p>
          <a:p>
            <a:pPr lvl="0"/>
            <a:r>
              <a:rPr lang="cs-CZ" sz="2800" dirty="0" err="1" smtClean="0"/>
              <a:t>Figure</a:t>
            </a:r>
            <a:r>
              <a:rPr lang="cs-CZ" sz="2800" dirty="0" smtClean="0"/>
              <a:t> 1.19 </a:t>
            </a:r>
            <a:r>
              <a:rPr lang="cs-CZ" sz="2800" dirty="0" err="1" smtClean="0"/>
              <a:t>shows</a:t>
            </a:r>
            <a:r>
              <a:rPr lang="cs-CZ" sz="2800" dirty="0" smtClean="0"/>
              <a:t> </a:t>
            </a:r>
            <a:r>
              <a:rPr lang="cs-CZ" sz="2800" dirty="0" err="1" smtClean="0"/>
              <a:t>trends</a:t>
            </a:r>
            <a:r>
              <a:rPr lang="cs-CZ" sz="2800" dirty="0" smtClean="0"/>
              <a:t> in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distribution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average</a:t>
            </a:r>
            <a:r>
              <a:rPr lang="cs-CZ" sz="2800" dirty="0" smtClean="0"/>
              <a:t> </a:t>
            </a:r>
            <a:r>
              <a:rPr lang="cs-CZ" sz="2800" dirty="0" err="1" smtClean="0"/>
              <a:t>rate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energy</a:t>
            </a:r>
            <a:r>
              <a:rPr lang="cs-CZ" sz="2800" dirty="0" smtClean="0"/>
              <a:t> use on </a:t>
            </a:r>
            <a:r>
              <a:rPr lang="cs-CZ" sz="2800" dirty="0" err="1" smtClean="0"/>
              <a:t>different</a:t>
            </a:r>
            <a:r>
              <a:rPr lang="cs-CZ" sz="2800" dirty="0" smtClean="0"/>
              <a:t> </a:t>
            </a:r>
            <a:r>
              <a:rPr lang="cs-CZ" sz="2800" dirty="0" err="1" smtClean="0"/>
              <a:t>types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energy</a:t>
            </a:r>
            <a:r>
              <a:rPr lang="cs-CZ" sz="2800" dirty="0" smtClean="0"/>
              <a:t> </a:t>
            </a:r>
            <a:r>
              <a:rPr lang="cs-CZ" sz="2800" dirty="0" err="1" smtClean="0"/>
              <a:t>resources</a:t>
            </a:r>
            <a:r>
              <a:rPr lang="cs-CZ" sz="2800" dirty="0" smtClean="0"/>
              <a:t>.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920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881" y="87110"/>
            <a:ext cx="8122025" cy="675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1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081" y="49571"/>
            <a:ext cx="8973085" cy="680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Prospects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Sustainability</a:t>
            </a:r>
            <a:r>
              <a:rPr lang="cs-CZ" dirty="0"/>
              <a:t> Imperative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 err="1"/>
              <a:t>Figure</a:t>
            </a:r>
            <a:r>
              <a:rPr lang="cs-CZ" dirty="0"/>
              <a:t> 1.18 </a:t>
            </a:r>
            <a:r>
              <a:rPr lang="cs-CZ" dirty="0" err="1"/>
              <a:t>shows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very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difference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affluent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affluent</a:t>
            </a:r>
            <a:r>
              <a:rPr lang="cs-CZ" dirty="0"/>
              <a:t> </a:t>
            </a:r>
            <a:r>
              <a:rPr lang="cs-CZ" dirty="0" err="1"/>
              <a:t>persons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least </a:t>
            </a:r>
            <a:r>
              <a:rPr lang="cs-CZ" dirty="0" err="1"/>
              <a:t>energy-using</a:t>
            </a:r>
            <a:r>
              <a:rPr lang="cs-CZ" dirty="0"/>
              <a:t> </a:t>
            </a:r>
            <a:r>
              <a:rPr lang="cs-CZ" dirty="0" err="1"/>
              <a:t>inhabitants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poor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Conventional</a:t>
            </a:r>
            <a:r>
              <a:rPr lang="cs-CZ" dirty="0"/>
              <a:t> </a:t>
            </a:r>
            <a:r>
              <a:rPr lang="cs-CZ" dirty="0" err="1"/>
              <a:t>economists</a:t>
            </a:r>
            <a:r>
              <a:rPr lang="cs-CZ" dirty="0"/>
              <a:t> </a:t>
            </a:r>
            <a:r>
              <a:rPr lang="cs-CZ" dirty="0" err="1"/>
              <a:t>argue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inventiveness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man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lead</a:t>
            </a:r>
            <a:r>
              <a:rPr lang="cs-CZ" dirty="0"/>
              <a:t> to </a:t>
            </a:r>
            <a:r>
              <a:rPr lang="cs-CZ" dirty="0" err="1"/>
              <a:t>substitution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materials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those</a:t>
            </a:r>
            <a:r>
              <a:rPr lang="cs-CZ" dirty="0"/>
              <a:t> </a:t>
            </a:r>
            <a:r>
              <a:rPr lang="cs-CZ" dirty="0" err="1"/>
              <a:t>threatened</a:t>
            </a:r>
            <a:r>
              <a:rPr lang="cs-CZ" dirty="0"/>
              <a:t> by </a:t>
            </a:r>
            <a:r>
              <a:rPr lang="cs-CZ" dirty="0" err="1"/>
              <a:t>exhaustion</a:t>
            </a:r>
            <a:r>
              <a:rPr lang="cs-CZ" dirty="0"/>
              <a:t>, in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ever-ongoing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Most </a:t>
            </a:r>
            <a:r>
              <a:rPr lang="cs-CZ" dirty="0" err="1"/>
              <a:t>geologists</a:t>
            </a:r>
            <a:r>
              <a:rPr lang="cs-CZ" dirty="0"/>
              <a:t> </a:t>
            </a:r>
            <a:r>
              <a:rPr lang="cs-CZ" dirty="0" err="1"/>
              <a:t>believe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oil</a:t>
            </a:r>
            <a:r>
              <a:rPr lang="cs-CZ" dirty="0"/>
              <a:t> and natural </a:t>
            </a:r>
            <a:r>
              <a:rPr lang="cs-CZ" dirty="0" err="1"/>
              <a:t>gas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peak</a:t>
            </a:r>
            <a:r>
              <a:rPr lang="cs-CZ" dirty="0"/>
              <a:t> </a:t>
            </a:r>
            <a:r>
              <a:rPr lang="cs-CZ" dirty="0" err="1"/>
              <a:t>sometime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next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two</a:t>
            </a:r>
            <a:r>
              <a:rPr lang="cs-CZ" dirty="0"/>
              <a:t> </a:t>
            </a:r>
            <a:r>
              <a:rPr lang="cs-CZ" dirty="0" err="1"/>
              <a:t>decades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Measures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improving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are </a:t>
            </a:r>
            <a:r>
              <a:rPr lang="cs-CZ" dirty="0" err="1"/>
              <a:t>already</a:t>
            </a:r>
            <a:r>
              <a:rPr lang="cs-CZ" dirty="0"/>
              <a:t> </a:t>
            </a:r>
            <a:r>
              <a:rPr lang="cs-CZ" dirty="0" err="1"/>
              <a:t>available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raise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by a </a:t>
            </a:r>
            <a:r>
              <a:rPr lang="cs-CZ" dirty="0" err="1"/>
              <a:t>factor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3-5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substantial</a:t>
            </a:r>
            <a:r>
              <a:rPr lang="cs-CZ" dirty="0"/>
              <a:t> </a:t>
            </a:r>
            <a:r>
              <a:rPr lang="cs-CZ" dirty="0" err="1"/>
              <a:t>increase</a:t>
            </a:r>
            <a:r>
              <a:rPr lang="cs-CZ" dirty="0"/>
              <a:t> in </a:t>
            </a:r>
            <a:r>
              <a:rPr lang="cs-CZ" dirty="0" err="1"/>
              <a:t>cost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hope </a:t>
            </a:r>
            <a:r>
              <a:rPr lang="cs-CZ" dirty="0" err="1"/>
              <a:t>entertained</a:t>
            </a:r>
            <a:r>
              <a:rPr lang="cs-CZ" dirty="0"/>
              <a:t> by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fusion</a:t>
            </a:r>
            <a:r>
              <a:rPr lang="cs-CZ" dirty="0"/>
              <a:t> </a:t>
            </a:r>
            <a:r>
              <a:rPr lang="cs-CZ" dirty="0" err="1"/>
              <a:t>researchers</a:t>
            </a:r>
            <a:r>
              <a:rPr lang="cs-CZ" dirty="0"/>
              <a:t>,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may</a:t>
            </a:r>
            <a:r>
              <a:rPr lang="cs-CZ" dirty="0"/>
              <a:t>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day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possible</a:t>
            </a:r>
            <a:r>
              <a:rPr lang="cs-CZ" dirty="0"/>
              <a:t> to </a:t>
            </a:r>
            <a:r>
              <a:rPr lang="cs-CZ" dirty="0" err="1"/>
              <a:t>find</a:t>
            </a:r>
            <a:r>
              <a:rPr lang="cs-CZ" dirty="0"/>
              <a:t> </a:t>
            </a:r>
            <a:r>
              <a:rPr lang="cs-CZ" dirty="0" err="1"/>
              <a:t>materials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confinement</a:t>
            </a:r>
            <a:r>
              <a:rPr lang="cs-CZ" dirty="0"/>
              <a:t> </a:t>
            </a:r>
            <a:r>
              <a:rPr lang="cs-CZ" dirty="0" err="1"/>
              <a:t>structure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do not </a:t>
            </a:r>
            <a:r>
              <a:rPr lang="cs-CZ" dirty="0" err="1"/>
              <a:t>present</a:t>
            </a:r>
            <a:r>
              <a:rPr lang="cs-CZ" dirty="0"/>
              <a:t> a </a:t>
            </a:r>
            <a:r>
              <a:rPr lang="cs-CZ" dirty="0" err="1"/>
              <a:t>radioactivity</a:t>
            </a:r>
            <a:r>
              <a:rPr lang="cs-CZ" dirty="0"/>
              <a:t> </a:t>
            </a:r>
            <a:r>
              <a:rPr lang="cs-CZ" dirty="0" err="1"/>
              <a:t>danger</a:t>
            </a:r>
            <a:r>
              <a:rPr lang="cs-CZ" dirty="0"/>
              <a:t> </a:t>
            </a:r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err="1"/>
              <a:t>exposure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operating</a:t>
            </a:r>
            <a:r>
              <a:rPr lang="cs-CZ" dirty="0"/>
              <a:t> </a:t>
            </a:r>
            <a:r>
              <a:rPr lang="cs-CZ" dirty="0" err="1"/>
              <a:t>conditions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nuclear</a:t>
            </a:r>
            <a:r>
              <a:rPr lang="cs-CZ" dirty="0"/>
              <a:t> </a:t>
            </a:r>
            <a:r>
              <a:rPr lang="cs-CZ" dirty="0" err="1"/>
              <a:t>fusion</a:t>
            </a:r>
            <a:r>
              <a:rPr lang="cs-CZ" dirty="0"/>
              <a:t>, </a:t>
            </a:r>
            <a:r>
              <a:rPr lang="cs-CZ" dirty="0" err="1"/>
              <a:t>seems</a:t>
            </a:r>
            <a:r>
              <a:rPr lang="cs-CZ" dirty="0"/>
              <a:t> to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inconsistent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physics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fusion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157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Impacts</a:t>
            </a:r>
            <a:r>
              <a:rPr lang="cs-CZ" dirty="0"/>
              <a:t> and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 </a:t>
            </a:r>
            <a:r>
              <a:rPr lang="cs-CZ" dirty="0" err="1"/>
              <a:t>Impacts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greenhouse</a:t>
            </a:r>
            <a:r>
              <a:rPr lang="cs-CZ" dirty="0"/>
              <a:t> </a:t>
            </a:r>
            <a:r>
              <a:rPr lang="cs-CZ" dirty="0" err="1"/>
              <a:t>effect</a:t>
            </a:r>
            <a:r>
              <a:rPr lang="cs-CZ" dirty="0"/>
              <a:t> </a:t>
            </a:r>
            <a:r>
              <a:rPr lang="cs-CZ" dirty="0" err="1"/>
              <a:t>itself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completely</a:t>
            </a:r>
            <a:r>
              <a:rPr lang="cs-CZ" dirty="0"/>
              <a:t> </a:t>
            </a:r>
            <a:r>
              <a:rPr lang="cs-CZ" dirty="0" err="1"/>
              <a:t>understood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phenomenon</a:t>
            </a:r>
            <a:r>
              <a:rPr lang="cs-CZ" dirty="0"/>
              <a:t>, to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owe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habitability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Earth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Human</a:t>
            </a:r>
            <a:r>
              <a:rPr lang="cs-CZ" dirty="0"/>
              <a:t> interference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altering</a:t>
            </a:r>
            <a:r>
              <a:rPr lang="cs-CZ" dirty="0"/>
              <a:t> </a:t>
            </a:r>
            <a:r>
              <a:rPr lang="cs-CZ" dirty="0" err="1"/>
              <a:t>both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magnitude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greenhouse</a:t>
            </a:r>
            <a:r>
              <a:rPr lang="cs-CZ" dirty="0"/>
              <a:t> </a:t>
            </a:r>
            <a:r>
              <a:rPr lang="cs-CZ" dirty="0" err="1"/>
              <a:t>effect</a:t>
            </a:r>
            <a:r>
              <a:rPr lang="cs-CZ" dirty="0"/>
              <a:t> and a </a:t>
            </a:r>
            <a:r>
              <a:rPr lang="cs-CZ" dirty="0" err="1"/>
              <a:t>number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things</a:t>
            </a:r>
            <a:r>
              <a:rPr lang="cs-CZ" dirty="0"/>
              <a:t>, and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 </a:t>
            </a:r>
            <a:r>
              <a:rPr lang="cs-CZ" dirty="0" err="1"/>
              <a:t>change</a:t>
            </a:r>
            <a:r>
              <a:rPr lang="cs-CZ" dirty="0"/>
              <a:t> </a:t>
            </a:r>
            <a:r>
              <a:rPr lang="cs-CZ" dirty="0" err="1"/>
              <a:t>induced</a:t>
            </a:r>
            <a:r>
              <a:rPr lang="cs-CZ" dirty="0"/>
              <a:t> by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worry</a:t>
            </a:r>
            <a:r>
              <a:rPr lang="cs-CZ" dirty="0"/>
              <a:t> </a:t>
            </a:r>
            <a:r>
              <a:rPr lang="cs-CZ" dirty="0" err="1"/>
              <a:t>us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models</a:t>
            </a:r>
            <a:r>
              <a:rPr lang="cs-CZ" dirty="0"/>
              <a:t>’ </a:t>
            </a:r>
            <a:r>
              <a:rPr lang="cs-CZ" dirty="0" err="1"/>
              <a:t>accuracy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limited by </a:t>
            </a:r>
            <a:r>
              <a:rPr lang="cs-CZ" dirty="0" err="1"/>
              <a:t>two</a:t>
            </a:r>
            <a:r>
              <a:rPr lang="cs-CZ" dirty="0"/>
              <a:t> </a:t>
            </a:r>
            <a:r>
              <a:rPr lang="cs-CZ" dirty="0" err="1"/>
              <a:t>approximations</a:t>
            </a:r>
            <a:r>
              <a:rPr lang="cs-CZ" dirty="0"/>
              <a:t>: </a:t>
            </a:r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integration</a:t>
            </a:r>
            <a:r>
              <a:rPr lang="cs-CZ" dirty="0"/>
              <a:t> </a:t>
            </a:r>
            <a:r>
              <a:rPr lang="cs-CZ" dirty="0" err="1"/>
              <a:t>mesh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much more </a:t>
            </a:r>
            <a:r>
              <a:rPr lang="cs-CZ" dirty="0" err="1"/>
              <a:t>coarse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some</a:t>
            </a:r>
            <a:r>
              <a:rPr lang="cs-CZ" dirty="0"/>
              <a:t> </a:t>
            </a:r>
            <a:r>
              <a:rPr lang="cs-CZ" dirty="0" err="1"/>
              <a:t>known</a:t>
            </a:r>
            <a:r>
              <a:rPr lang="cs-CZ" dirty="0"/>
              <a:t> </a:t>
            </a:r>
            <a:r>
              <a:rPr lang="cs-CZ" dirty="0" err="1"/>
              <a:t>variations</a:t>
            </a:r>
            <a:r>
              <a:rPr lang="cs-CZ" dirty="0"/>
              <a:t> in </a:t>
            </a:r>
            <a:r>
              <a:rPr lang="cs-CZ" dirty="0" err="1"/>
              <a:t>atmospheric</a:t>
            </a:r>
            <a:r>
              <a:rPr lang="cs-CZ" dirty="0"/>
              <a:t> </a:t>
            </a:r>
            <a:r>
              <a:rPr lang="cs-CZ" dirty="0" err="1"/>
              <a:t>variables</a:t>
            </a:r>
            <a:r>
              <a:rPr lang="cs-CZ" dirty="0"/>
              <a:t>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approximation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 </a:t>
            </a:r>
            <a:r>
              <a:rPr lang="cs-CZ" dirty="0" err="1"/>
              <a:t>variables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in </a:t>
            </a:r>
            <a:r>
              <a:rPr lang="cs-CZ" dirty="0" err="1"/>
              <a:t>models</a:t>
            </a:r>
            <a:r>
              <a:rPr lang="cs-CZ" dirty="0"/>
              <a:t> are </a:t>
            </a:r>
            <a:r>
              <a:rPr lang="cs-CZ" dirty="0" err="1"/>
              <a:t>averages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true</a:t>
            </a:r>
            <a:r>
              <a:rPr lang="cs-CZ" dirty="0"/>
              <a:t> </a:t>
            </a:r>
            <a:r>
              <a:rPr lang="cs-CZ" dirty="0" err="1"/>
              <a:t>variables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important</a:t>
            </a:r>
            <a:r>
              <a:rPr lang="cs-CZ" dirty="0"/>
              <a:t> to </a:t>
            </a:r>
            <a:r>
              <a:rPr lang="cs-CZ" dirty="0" err="1"/>
              <a:t>realize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 smtClean="0"/>
              <a:t>Earth</a:t>
            </a:r>
            <a:r>
              <a:rPr lang="cs-CZ" dirty="0" smtClean="0"/>
              <a:t> </a:t>
            </a:r>
            <a:r>
              <a:rPr lang="cs-CZ" dirty="0" err="1" smtClean="0"/>
              <a:t>atmosphere</a:t>
            </a:r>
            <a:r>
              <a:rPr lang="cs-CZ" dirty="0" smtClean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not in </a:t>
            </a:r>
            <a:r>
              <a:rPr lang="cs-CZ" dirty="0" err="1"/>
              <a:t>its</a:t>
            </a:r>
            <a:r>
              <a:rPr lang="cs-CZ" dirty="0"/>
              <a:t> most </a:t>
            </a:r>
            <a:r>
              <a:rPr lang="cs-CZ" dirty="0" err="1"/>
              <a:t>stable</a:t>
            </a:r>
            <a:r>
              <a:rPr lang="cs-CZ" dirty="0"/>
              <a:t> </a:t>
            </a:r>
            <a:r>
              <a:rPr lang="cs-CZ" dirty="0" err="1"/>
              <a:t>state</a:t>
            </a:r>
            <a:r>
              <a:rPr lang="cs-CZ" dirty="0"/>
              <a:t>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present</a:t>
            </a:r>
            <a:r>
              <a:rPr lang="cs-CZ" dirty="0"/>
              <a:t> </a:t>
            </a:r>
            <a:r>
              <a:rPr lang="cs-CZ" dirty="0" err="1"/>
              <a:t>state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meta-</a:t>
            </a:r>
            <a:r>
              <a:rPr lang="cs-CZ" dirty="0" err="1"/>
              <a:t>stable</a:t>
            </a:r>
            <a:r>
              <a:rPr lang="cs-CZ" dirty="0"/>
              <a:t>, and a more </a:t>
            </a:r>
            <a:r>
              <a:rPr lang="cs-CZ" dirty="0" err="1"/>
              <a:t>stable</a:t>
            </a:r>
            <a:r>
              <a:rPr lang="cs-CZ" dirty="0"/>
              <a:t> </a:t>
            </a:r>
            <a:r>
              <a:rPr lang="cs-CZ" dirty="0" err="1"/>
              <a:t>situation</a:t>
            </a:r>
            <a:r>
              <a:rPr lang="cs-CZ" dirty="0"/>
              <a:t> </a:t>
            </a:r>
            <a:r>
              <a:rPr lang="cs-CZ" dirty="0" err="1"/>
              <a:t>could</a:t>
            </a:r>
            <a:r>
              <a:rPr lang="cs-CZ" dirty="0"/>
              <a:t> </a:t>
            </a:r>
            <a:r>
              <a:rPr lang="cs-CZ" dirty="0" err="1"/>
              <a:t>occur</a:t>
            </a:r>
            <a:r>
              <a:rPr lang="cs-CZ" dirty="0"/>
              <a:t> </a:t>
            </a:r>
            <a:r>
              <a:rPr lang="cs-CZ" dirty="0" err="1"/>
              <a:t>if</a:t>
            </a:r>
            <a:r>
              <a:rPr lang="cs-CZ" dirty="0"/>
              <a:t> </a:t>
            </a:r>
            <a:r>
              <a:rPr lang="cs-CZ" dirty="0" err="1"/>
              <a:t>snow</a:t>
            </a:r>
            <a:r>
              <a:rPr lang="cs-CZ" dirty="0"/>
              <a:t> and 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covered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entire</a:t>
            </a:r>
            <a:r>
              <a:rPr lang="cs-CZ" dirty="0"/>
              <a:t> </a:t>
            </a:r>
            <a:r>
              <a:rPr lang="cs-CZ" dirty="0" err="1"/>
              <a:t>Earth’s</a:t>
            </a:r>
            <a:r>
              <a:rPr lang="cs-CZ" dirty="0"/>
              <a:t> </a:t>
            </a:r>
            <a:r>
              <a:rPr lang="cs-CZ" dirty="0" err="1"/>
              <a:t>surface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line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clearly</a:t>
            </a:r>
            <a:r>
              <a:rPr lang="cs-CZ" dirty="0"/>
              <a:t> “</a:t>
            </a:r>
            <a:r>
              <a:rPr lang="cs-CZ" dirty="0" err="1"/>
              <a:t>Don’t</a:t>
            </a:r>
            <a:r>
              <a:rPr lang="cs-CZ" dirty="0"/>
              <a:t> play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”!</a:t>
            </a:r>
          </a:p>
        </p:txBody>
      </p:sp>
    </p:spTree>
    <p:extLst>
      <p:ext uri="{BB962C8B-B14F-4D97-AF65-F5344CB8AC3E}">
        <p14:creationId xmlns:p14="http://schemas.microsoft.com/office/powerpoint/2010/main" val="8404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Resources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762361" y="1492305"/>
            <a:ext cx="887383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Sørensen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Bent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(2017).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Renewable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Impacts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Economics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Planning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(5th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Elsevier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Twidell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John. (2022).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Renewable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resources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(4th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edition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Routledge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i="1" dirty="0" smtClean="0"/>
              <a:t>AR6 </a:t>
            </a:r>
            <a:r>
              <a:rPr lang="en-US" i="1" dirty="0"/>
              <a:t>Synthesis Report: Climate Change 2023 — </a:t>
            </a:r>
            <a:r>
              <a:rPr lang="en-US" i="1" dirty="0" smtClean="0"/>
              <a:t>IPCC</a:t>
            </a:r>
            <a:r>
              <a:rPr lang="cs-CZ" i="1" dirty="0"/>
              <a:t>. </a:t>
            </a:r>
            <a:r>
              <a:rPr lang="cs-CZ" i="1" dirty="0">
                <a:hlinkClick r:id="rId2"/>
              </a:rPr>
              <a:t>https://www.ipcc.ch/report/sixth-assessment-report-cycle</a:t>
            </a:r>
            <a:r>
              <a:rPr lang="cs-CZ" i="1" dirty="0" smtClean="0">
                <a:hlinkClick r:id="rId2"/>
              </a:rPr>
              <a:t>/</a:t>
            </a:r>
            <a:r>
              <a:rPr lang="cs-CZ" i="1" dirty="0" smtClean="0"/>
              <a:t> </a:t>
            </a:r>
            <a:endParaRPr lang="cs-CZ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world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data - 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https://ourworldindata.org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endParaRPr lang="cs-CZ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Figures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Midjourney</a:t>
            </a:r>
            <a:endParaRPr lang="cs-CZ" dirty="0"/>
          </a:p>
        </p:txBody>
      </p:sp>
      <p:pic>
        <p:nvPicPr>
          <p:cNvPr id="2054" name="Picture 6" descr="Renewable Ener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637" y="1027906"/>
            <a:ext cx="1251816" cy="18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newable Energy Resources book cov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757" y="2705359"/>
            <a:ext cx="17145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Role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Environmental</a:t>
            </a:r>
            <a:r>
              <a:rPr lang="cs-CZ" dirty="0"/>
              <a:t> and </a:t>
            </a:r>
            <a:r>
              <a:rPr lang="cs-CZ" dirty="0" err="1"/>
              <a:t>Social</a:t>
            </a:r>
            <a:r>
              <a:rPr lang="cs-CZ" dirty="0"/>
              <a:t> </a:t>
            </a:r>
            <a:r>
              <a:rPr lang="cs-CZ" dirty="0" err="1"/>
              <a:t>Issues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722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development</a:t>
            </a:r>
            <a:r>
              <a:rPr lang="cs-CZ" dirty="0"/>
              <a:t> in </a:t>
            </a:r>
            <a:r>
              <a:rPr lang="cs-CZ" dirty="0" err="1"/>
              <a:t>energy</a:t>
            </a:r>
            <a:r>
              <a:rPr lang="cs-CZ" dirty="0"/>
              <a:t> use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linked</a:t>
            </a:r>
            <a:r>
              <a:rPr lang="cs-CZ" dirty="0"/>
              <a:t> to </a:t>
            </a:r>
            <a:r>
              <a:rPr lang="cs-CZ" dirty="0" err="1"/>
              <a:t>another</a:t>
            </a:r>
            <a:r>
              <a:rPr lang="cs-CZ" dirty="0"/>
              <a:t> </a:t>
            </a:r>
            <a:r>
              <a:rPr lang="cs-CZ" dirty="0" err="1"/>
              <a:t>factor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may</a:t>
            </a:r>
            <a:r>
              <a:rPr lang="cs-CZ" dirty="0"/>
              <a:t> serve to </a:t>
            </a:r>
            <a:r>
              <a:rPr lang="cs-CZ" dirty="0" err="1"/>
              <a:t>accelerate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transition</a:t>
            </a:r>
            <a:r>
              <a:rPr lang="cs-CZ" dirty="0"/>
              <a:t>, </a:t>
            </a:r>
            <a:r>
              <a:rPr lang="cs-CZ" dirty="0" err="1"/>
              <a:t>namely</a:t>
            </a:r>
            <a:r>
              <a:rPr lang="cs-CZ" dirty="0"/>
              <a:t>, </a:t>
            </a:r>
            <a:r>
              <a:rPr lang="cs-CZ" dirty="0" err="1"/>
              <a:t>increased</a:t>
            </a:r>
            <a:r>
              <a:rPr lang="cs-CZ" dirty="0"/>
              <a:t> </a:t>
            </a:r>
            <a:r>
              <a:rPr lang="cs-CZ" dirty="0" err="1"/>
              <a:t>awareness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negative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impacts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and use.   </a:t>
            </a:r>
          </a:p>
          <a:p>
            <a:pPr lvl="0"/>
            <a:r>
              <a:rPr lang="cs-CZ" dirty="0" err="1"/>
              <a:t>Recently</a:t>
            </a:r>
            <a:r>
              <a:rPr lang="cs-CZ" dirty="0"/>
              <a:t>, man has </a:t>
            </a:r>
            <a:r>
              <a:rPr lang="cs-CZ" dirty="0" err="1"/>
              <a:t>reached</a:t>
            </a:r>
            <a:r>
              <a:rPr lang="cs-CZ" dirty="0"/>
              <a:t> a </a:t>
            </a:r>
            <a:r>
              <a:rPr lang="cs-CZ" dirty="0" err="1"/>
              <a:t>technological</a:t>
            </a:r>
            <a:r>
              <a:rPr lang="cs-CZ" dirty="0"/>
              <a:t> </a:t>
            </a:r>
            <a:r>
              <a:rPr lang="cs-CZ" dirty="0" err="1"/>
              <a:t>level</a:t>
            </a:r>
            <a:r>
              <a:rPr lang="cs-CZ" dirty="0"/>
              <a:t> </a:t>
            </a:r>
            <a:r>
              <a:rPr lang="cs-CZ" dirty="0" err="1"/>
              <a:t>enabling</a:t>
            </a:r>
            <a:r>
              <a:rPr lang="cs-CZ" dirty="0"/>
              <a:t> </a:t>
            </a:r>
            <a:r>
              <a:rPr lang="cs-CZ" dirty="0" err="1"/>
              <a:t>him</a:t>
            </a:r>
            <a:r>
              <a:rPr lang="cs-CZ" dirty="0"/>
              <a:t> to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rates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maintained</a:t>
            </a:r>
            <a:r>
              <a:rPr lang="cs-CZ" dirty="0"/>
              <a:t> </a:t>
            </a:r>
            <a:r>
              <a:rPr lang="cs-CZ" dirty="0" err="1"/>
              <a:t>over</a:t>
            </a:r>
            <a:r>
              <a:rPr lang="cs-CZ" dirty="0"/>
              <a:t> </a:t>
            </a:r>
            <a:r>
              <a:rPr lang="cs-CZ" dirty="0" err="1"/>
              <a:t>extended</a:t>
            </a:r>
            <a:r>
              <a:rPr lang="cs-CZ" dirty="0"/>
              <a:t> </a:t>
            </a:r>
            <a:r>
              <a:rPr lang="cs-CZ" dirty="0" err="1"/>
              <a:t>areas</a:t>
            </a:r>
            <a:r>
              <a:rPr lang="cs-CZ" dirty="0"/>
              <a:t> and </a:t>
            </a:r>
            <a:r>
              <a:rPr lang="cs-CZ" dirty="0" err="1"/>
              <a:t>that</a:t>
            </a:r>
            <a:r>
              <a:rPr lang="cs-CZ" dirty="0"/>
              <a:t> are no </a:t>
            </a:r>
            <a:r>
              <a:rPr lang="cs-CZ" dirty="0" err="1"/>
              <a:t>longer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compared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fluxes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origin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are </a:t>
            </a:r>
            <a:r>
              <a:rPr lang="cs-CZ" dirty="0" err="1"/>
              <a:t>responsible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climate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Energy</a:t>
            </a:r>
            <a:r>
              <a:rPr lang="cs-CZ" dirty="0"/>
              <a:t> use and </a:t>
            </a:r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depletion</a:t>
            </a:r>
            <a:r>
              <a:rPr lang="cs-CZ" dirty="0"/>
              <a:t> do not,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course</a:t>
            </a:r>
            <a:r>
              <a:rPr lang="cs-CZ" dirty="0"/>
              <a:t>, </a:t>
            </a:r>
            <a:r>
              <a:rPr lang="cs-CZ" dirty="0" err="1"/>
              <a:t>constitute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primary</a:t>
            </a:r>
            <a:r>
              <a:rPr lang="cs-CZ" dirty="0"/>
              <a:t> </a:t>
            </a:r>
            <a:r>
              <a:rPr lang="cs-CZ" dirty="0" err="1"/>
              <a:t>goals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society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individual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a society.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example</a:t>
            </a:r>
            <a:r>
              <a:rPr lang="cs-CZ" dirty="0"/>
              <a:t>,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European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Japanese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</a:t>
            </a:r>
            <a:r>
              <a:rPr lang="cs-CZ" dirty="0" err="1"/>
              <a:t>half</a:t>
            </a:r>
            <a:r>
              <a:rPr lang="cs-CZ" dirty="0"/>
              <a:t> as much </a:t>
            </a:r>
            <a:r>
              <a:rPr lang="cs-CZ" dirty="0" err="1"/>
              <a:t>energy</a:t>
            </a:r>
            <a:r>
              <a:rPr lang="cs-CZ" dirty="0"/>
              <a:t> as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North</a:t>
            </a:r>
            <a:r>
              <a:rPr lang="cs-CZ" dirty="0"/>
              <a:t> </a:t>
            </a:r>
            <a:r>
              <a:rPr lang="cs-CZ" dirty="0" err="1"/>
              <a:t>American</a:t>
            </a:r>
            <a:r>
              <a:rPr lang="cs-CZ" dirty="0"/>
              <a:t>, but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former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a </a:t>
            </a:r>
            <a:r>
              <a:rPr lang="cs-CZ" dirty="0" err="1"/>
              <a:t>living</a:t>
            </a:r>
            <a:r>
              <a:rPr lang="cs-CZ" dirty="0"/>
              <a:t> standard no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North</a:t>
            </a:r>
            <a:r>
              <a:rPr lang="cs-CZ" dirty="0"/>
              <a:t> </a:t>
            </a:r>
            <a:r>
              <a:rPr lang="cs-CZ" dirty="0" err="1"/>
              <a:t>American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recent</a:t>
            </a:r>
            <a:r>
              <a:rPr lang="cs-CZ" dirty="0"/>
              <a:t> </a:t>
            </a:r>
            <a:r>
              <a:rPr lang="cs-CZ" dirty="0" err="1"/>
              <a:t>century</a:t>
            </a:r>
            <a:r>
              <a:rPr lang="cs-CZ" dirty="0"/>
              <a:t>,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habits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been</a:t>
            </a:r>
            <a:r>
              <a:rPr lang="cs-CZ" dirty="0"/>
              <a:t> </a:t>
            </a:r>
            <a:r>
              <a:rPr lang="cs-CZ" dirty="0" err="1"/>
              <a:t>formed</a:t>
            </a:r>
            <a:r>
              <a:rPr lang="cs-CZ" dirty="0"/>
              <a:t> </a:t>
            </a:r>
            <a:r>
              <a:rPr lang="cs-CZ" dirty="0" err="1"/>
              <a:t>largely</a:t>
            </a:r>
            <a:r>
              <a:rPr lang="cs-CZ" dirty="0"/>
              <a:t> by </a:t>
            </a:r>
            <a:r>
              <a:rPr lang="cs-CZ" dirty="0" err="1"/>
              <a:t>those</a:t>
            </a:r>
            <a:r>
              <a:rPr lang="cs-CZ" dirty="0"/>
              <a:t> </a:t>
            </a:r>
            <a:r>
              <a:rPr lang="cs-CZ" dirty="0" err="1"/>
              <a:t>who</a:t>
            </a:r>
            <a:r>
              <a:rPr lang="cs-CZ" dirty="0"/>
              <a:t> </a:t>
            </a:r>
            <a:r>
              <a:rPr lang="cs-CZ" dirty="0" err="1"/>
              <a:t>sell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and </a:t>
            </a:r>
            <a:r>
              <a:rPr lang="cs-CZ" dirty="0" err="1"/>
              <a:t>energy-using</a:t>
            </a:r>
            <a:r>
              <a:rPr lang="cs-CZ" dirty="0"/>
              <a:t> </a:t>
            </a:r>
            <a:r>
              <a:rPr lang="cs-CZ" dirty="0" err="1"/>
              <a:t>equipment</a:t>
            </a:r>
            <a:r>
              <a:rPr lang="cs-CZ" dirty="0"/>
              <a:t>. </a:t>
            </a:r>
            <a:r>
              <a:rPr lang="cs-CZ" dirty="0" err="1"/>
              <a:t>They</a:t>
            </a:r>
            <a:r>
              <a:rPr lang="cs-CZ" dirty="0"/>
              <a:t> are </a:t>
            </a:r>
            <a:r>
              <a:rPr lang="cs-CZ" dirty="0" err="1"/>
              <a:t>responsible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consumer</a:t>
            </a:r>
            <a:r>
              <a:rPr lang="cs-CZ" dirty="0"/>
              <a:t> </a:t>
            </a:r>
            <a:r>
              <a:rPr lang="cs-CZ" dirty="0" err="1"/>
              <a:t>behavior</a:t>
            </a:r>
            <a:r>
              <a:rPr lang="cs-CZ" dirty="0"/>
              <a:t> </a:t>
            </a:r>
            <a:r>
              <a:rPr lang="cs-CZ" dirty="0" err="1"/>
              <a:t>biased</a:t>
            </a:r>
            <a:r>
              <a:rPr lang="cs-CZ" dirty="0"/>
              <a:t> </a:t>
            </a:r>
            <a:r>
              <a:rPr lang="cs-CZ" dirty="0" err="1"/>
              <a:t>toward</a:t>
            </a:r>
            <a:r>
              <a:rPr lang="cs-CZ" dirty="0"/>
              <a:t> </a:t>
            </a:r>
            <a:r>
              <a:rPr lang="cs-CZ" dirty="0" err="1"/>
              <a:t>buying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additional</a:t>
            </a:r>
            <a:r>
              <a:rPr lang="cs-CZ" dirty="0"/>
              <a:t> kWh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instead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saving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by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measures</a:t>
            </a:r>
            <a:r>
              <a:rPr lang="cs-CZ" dirty="0"/>
              <a:t>, </a:t>
            </a:r>
            <a:r>
              <a:rPr lang="cs-CZ" dirty="0" err="1"/>
              <a:t>even</a:t>
            </a:r>
            <a:r>
              <a:rPr lang="cs-CZ" dirty="0"/>
              <a:t> </a:t>
            </a:r>
            <a:r>
              <a:rPr lang="cs-CZ" dirty="0" err="1"/>
              <a:t>if</a:t>
            </a:r>
            <a:r>
              <a:rPr lang="cs-CZ" dirty="0"/>
              <a:t> </a:t>
            </a:r>
            <a:r>
              <a:rPr lang="cs-CZ" dirty="0" err="1"/>
              <a:t>they</a:t>
            </a:r>
            <a:r>
              <a:rPr lang="cs-CZ" dirty="0"/>
              <a:t> are </a:t>
            </a:r>
            <a:r>
              <a:rPr lang="cs-CZ" dirty="0" err="1"/>
              <a:t>cheaper</a:t>
            </a:r>
            <a:r>
              <a:rPr lang="cs-CZ" dirty="0"/>
              <a:t>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linked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“</a:t>
            </a:r>
            <a:r>
              <a:rPr lang="cs-CZ" dirty="0" err="1"/>
              <a:t>growth</a:t>
            </a:r>
            <a:r>
              <a:rPr lang="cs-CZ" dirty="0"/>
              <a:t> </a:t>
            </a:r>
            <a:r>
              <a:rPr lang="cs-CZ" dirty="0" err="1"/>
              <a:t>paradigm</a:t>
            </a:r>
            <a:r>
              <a:rPr lang="cs-CZ" dirty="0"/>
              <a:t>” </a:t>
            </a:r>
            <a:r>
              <a:rPr lang="cs-CZ" dirty="0" err="1"/>
              <a:t>introduced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simplistic</a:t>
            </a:r>
            <a:r>
              <a:rPr lang="cs-CZ" dirty="0"/>
              <a:t> market </a:t>
            </a:r>
            <a:r>
              <a:rPr lang="cs-CZ" dirty="0" err="1"/>
              <a:t>economy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18th </a:t>
            </a:r>
            <a:r>
              <a:rPr lang="cs-CZ" dirty="0" err="1"/>
              <a:t>century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8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Solar </a:t>
            </a:r>
            <a:r>
              <a:rPr lang="cs-CZ" dirty="0" err="1" smtClean="0"/>
              <a:t>radiation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1564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Solar radiation reaches the Earth’s surface at a maximum flux density of about 1.0 kW/m</a:t>
            </a:r>
            <a:r>
              <a:rPr lang="en-US" baseline="30000" dirty="0"/>
              <a:t>2</a:t>
            </a:r>
            <a:r>
              <a:rPr lang="en-US" dirty="0"/>
              <a:t> in a </a:t>
            </a:r>
            <a:r>
              <a:rPr lang="en-US" dirty="0" smtClean="0"/>
              <a:t>wavelength</a:t>
            </a:r>
            <a:r>
              <a:rPr lang="cs-CZ" dirty="0" smtClean="0"/>
              <a:t> </a:t>
            </a:r>
            <a:r>
              <a:rPr lang="en-US" dirty="0" smtClean="0"/>
              <a:t>band </a:t>
            </a:r>
            <a:r>
              <a:rPr lang="en-US" dirty="0"/>
              <a:t>between 0.3 and 2.5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dirty="0"/>
              <a:t>, which includes the visible region from ~0.4 to </a:t>
            </a:r>
            <a:r>
              <a:rPr lang="en-US" dirty="0" smtClean="0"/>
              <a:t>0.7</a:t>
            </a:r>
            <a:r>
              <a:rPr lang="el-GR" dirty="0"/>
              <a:t> </a:t>
            </a:r>
            <a:r>
              <a:rPr lang="cs-CZ" dirty="0" smtClean="0"/>
              <a:t>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dirty="0"/>
              <a:t>. </a:t>
            </a:r>
            <a:endParaRPr lang="cs-CZ" dirty="0" smtClean="0"/>
          </a:p>
          <a:p>
            <a:r>
              <a:rPr lang="en-US" dirty="0" smtClean="0"/>
              <a:t>For </a:t>
            </a:r>
            <a:r>
              <a:rPr lang="en-US" dirty="0"/>
              <a:t>inhabited </a:t>
            </a:r>
            <a:r>
              <a:rPr lang="en-US" dirty="0" smtClean="0"/>
              <a:t>areas,</a:t>
            </a:r>
            <a:r>
              <a:rPr lang="cs-CZ" dirty="0" smtClean="0"/>
              <a:t> </a:t>
            </a:r>
            <a:r>
              <a:rPr lang="en-US" dirty="0" smtClean="0"/>
              <a:t>this </a:t>
            </a:r>
            <a:r>
              <a:rPr lang="en-US" dirty="0"/>
              <a:t>flux varies from about 3 to 30 </a:t>
            </a:r>
            <a:r>
              <a:rPr lang="en-US" dirty="0" smtClean="0"/>
              <a:t>MJ</a:t>
            </a:r>
            <a:r>
              <a:rPr lang="cs-CZ" dirty="0" smtClean="0"/>
              <a:t>/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cs-CZ" dirty="0" smtClean="0"/>
              <a:t>/</a:t>
            </a:r>
            <a:r>
              <a:rPr lang="en-US" dirty="0" smtClean="0"/>
              <a:t>day, </a:t>
            </a:r>
            <a:r>
              <a:rPr lang="en-US" dirty="0"/>
              <a:t>depending on place, time, and weather. The </a:t>
            </a:r>
            <a:r>
              <a:rPr lang="en-US" dirty="0" smtClean="0"/>
              <a:t>spectral</a:t>
            </a:r>
            <a:r>
              <a:rPr lang="cs-CZ" dirty="0" smtClean="0"/>
              <a:t> </a:t>
            </a:r>
            <a:r>
              <a:rPr lang="en-US" dirty="0" smtClean="0"/>
              <a:t>distribution </a:t>
            </a:r>
            <a:r>
              <a:rPr lang="en-US" dirty="0"/>
              <a:t>is determined by the </a:t>
            </a:r>
            <a:r>
              <a:rPr lang="en-US" dirty="0" smtClean="0"/>
              <a:t>6000</a:t>
            </a:r>
            <a:r>
              <a:rPr lang="cs-CZ" dirty="0" smtClean="0"/>
              <a:t> </a:t>
            </a:r>
            <a:r>
              <a:rPr lang="en-US" dirty="0" smtClean="0"/>
              <a:t>K </a:t>
            </a:r>
            <a:r>
              <a:rPr lang="en-US" dirty="0"/>
              <a:t>surface temperature of the Sun, so it is an energy flux of </a:t>
            </a:r>
            <a:r>
              <a:rPr lang="en-US" dirty="0" smtClean="0"/>
              <a:t>very</a:t>
            </a:r>
            <a:r>
              <a:rPr lang="cs-CZ" dirty="0" smtClean="0"/>
              <a:t> </a:t>
            </a:r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/>
              <a:t>thermodynamic</a:t>
            </a:r>
            <a:r>
              <a:rPr lang="cs-CZ" dirty="0"/>
              <a:t> </a:t>
            </a:r>
            <a:r>
              <a:rPr lang="cs-CZ" dirty="0" err="1"/>
              <a:t>quality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59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571" y="365125"/>
            <a:ext cx="5777906" cy="597130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2" y="1022471"/>
            <a:ext cx="6153759" cy="531396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24690" y="6471371"/>
            <a:ext cx="392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Source: </a:t>
            </a:r>
            <a:r>
              <a:rPr lang="cs-CZ" dirty="0" err="1" smtClean="0"/>
              <a:t>Twidell</a:t>
            </a:r>
            <a:r>
              <a:rPr lang="cs-CZ" dirty="0"/>
              <a:t> </a:t>
            </a:r>
            <a:r>
              <a:rPr lang="cs-CZ" dirty="0" smtClean="0"/>
              <a:t>(2022)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112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84" y="263237"/>
            <a:ext cx="11029432" cy="643484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0" y="6513415"/>
            <a:ext cx="392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Source: </a:t>
            </a:r>
            <a:r>
              <a:rPr lang="cs-CZ" dirty="0" err="1" smtClean="0"/>
              <a:t>Twidell</a:t>
            </a:r>
            <a:r>
              <a:rPr lang="cs-CZ" dirty="0"/>
              <a:t> </a:t>
            </a:r>
            <a:r>
              <a:rPr lang="cs-CZ" dirty="0" smtClean="0"/>
              <a:t>(2022)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368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Solar </a:t>
            </a:r>
            <a:r>
              <a:rPr lang="cs-CZ" dirty="0" err="1" smtClean="0"/>
              <a:t>radiation</a:t>
            </a:r>
            <a:r>
              <a:rPr lang="cs-CZ" dirty="0" smtClean="0"/>
              <a:t> </a:t>
            </a:r>
            <a:r>
              <a:rPr lang="cs-CZ" dirty="0" err="1" smtClean="0"/>
              <a:t>summary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Geometric formulae accurately calculate the effect of inclination on beam irradiation (i.e. direct from </a:t>
            </a:r>
            <a:r>
              <a:rPr lang="en-US" dirty="0" smtClean="0"/>
              <a:t>the</a:t>
            </a:r>
            <a:r>
              <a:rPr lang="cs-CZ" dirty="0" smtClean="0"/>
              <a:t> </a:t>
            </a:r>
            <a:r>
              <a:rPr lang="en-US" dirty="0" smtClean="0"/>
              <a:t>Sun</a:t>
            </a:r>
            <a:r>
              <a:rPr lang="en-US" dirty="0"/>
              <a:t>), but estimating diffuse radiation (the component scattered by clouds, etc.) is uncertain.</a:t>
            </a:r>
          </a:p>
          <a:p>
            <a:r>
              <a:rPr lang="en-US" dirty="0"/>
              <a:t>The Earth emits longwave radiation (~</a:t>
            </a:r>
            <a:r>
              <a:rPr lang="en-US" dirty="0" smtClean="0"/>
              <a:t>10</a:t>
            </a:r>
            <a:r>
              <a:rPr lang="cs-CZ" dirty="0" smtClean="0"/>
              <a:t>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dirty="0"/>
              <a:t>) to maintain thermal balance with the incoming </a:t>
            </a:r>
            <a:r>
              <a:rPr lang="en-US" dirty="0" smtClean="0"/>
              <a:t>solar</a:t>
            </a:r>
            <a:r>
              <a:rPr lang="cs-CZ" dirty="0" smtClean="0"/>
              <a:t> </a:t>
            </a:r>
            <a:r>
              <a:rPr lang="en-US" dirty="0" smtClean="0"/>
              <a:t>shortwave </a:t>
            </a:r>
            <a:r>
              <a:rPr lang="en-US" dirty="0"/>
              <a:t>irradiation. </a:t>
            </a:r>
            <a:endParaRPr lang="cs-CZ" dirty="0" smtClean="0"/>
          </a:p>
          <a:p>
            <a:r>
              <a:rPr lang="en-US" dirty="0" smtClean="0"/>
              <a:t>‘</a:t>
            </a:r>
            <a:r>
              <a:rPr lang="en-US" dirty="0"/>
              <a:t>Greenhouse’ gases in the atmosphere absorb much of this longwave </a:t>
            </a:r>
            <a:r>
              <a:rPr lang="en-US" dirty="0" smtClean="0"/>
              <a:t>radiation,</a:t>
            </a:r>
            <a:r>
              <a:rPr lang="cs-CZ" dirty="0" smtClean="0"/>
              <a:t> </a:t>
            </a:r>
            <a:r>
              <a:rPr lang="en-US" dirty="0" smtClean="0"/>
              <a:t>thereby </a:t>
            </a:r>
            <a:r>
              <a:rPr lang="en-US" dirty="0"/>
              <a:t>keeping the Earth warmer than it would otherwise be. </a:t>
            </a:r>
            <a:endParaRPr lang="cs-CZ" dirty="0" smtClean="0"/>
          </a:p>
          <a:p>
            <a:r>
              <a:rPr lang="en-US" dirty="0" smtClean="0"/>
              <a:t>Human </a:t>
            </a:r>
            <a:r>
              <a:rPr lang="en-US" dirty="0"/>
              <a:t>(anthropogenic) activity (</a:t>
            </a:r>
            <a:r>
              <a:rPr lang="en-US" dirty="0" smtClean="0"/>
              <a:t>especially</a:t>
            </a:r>
            <a:r>
              <a:rPr lang="cs-CZ" dirty="0" smtClean="0"/>
              <a:t> </a:t>
            </a:r>
            <a:r>
              <a:rPr lang="en-US" dirty="0" smtClean="0"/>
              <a:t>burning </a:t>
            </a:r>
            <a:r>
              <a:rPr lang="en-US" dirty="0"/>
              <a:t>fossil fuels) has increased the amount of such gases in the atmosphere, thereby </a:t>
            </a:r>
            <a:r>
              <a:rPr lang="en-US" dirty="0" smtClean="0"/>
              <a:t>measurably</a:t>
            </a:r>
            <a:r>
              <a:rPr lang="cs-CZ" dirty="0" smtClean="0"/>
              <a:t> </a:t>
            </a:r>
            <a:r>
              <a:rPr lang="en-US" dirty="0" smtClean="0"/>
              <a:t>raising </a:t>
            </a:r>
            <a:r>
              <a:rPr lang="en-US" dirty="0"/>
              <a:t>the average temperature of the Earth’s surface. This is one symptom of more general </a:t>
            </a:r>
            <a:r>
              <a:rPr lang="en-US" dirty="0" smtClean="0"/>
              <a:t>climate</a:t>
            </a:r>
            <a:r>
              <a:rPr lang="cs-CZ" dirty="0" smtClean="0"/>
              <a:t> </a:t>
            </a:r>
            <a:r>
              <a:rPr lang="cs-CZ" dirty="0" err="1" smtClean="0"/>
              <a:t>change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5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Solar </a:t>
            </a:r>
            <a:r>
              <a:rPr lang="cs-CZ" dirty="0" err="1" smtClean="0"/>
              <a:t>water</a:t>
            </a:r>
            <a:r>
              <a:rPr lang="cs-CZ" dirty="0" smtClean="0"/>
              <a:t> </a:t>
            </a:r>
            <a:r>
              <a:rPr lang="cs-CZ" dirty="0" err="1" smtClean="0"/>
              <a:t>heating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25823" y="1690688"/>
            <a:ext cx="11147612" cy="4100046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lvl="1"/>
            <a:r>
              <a:rPr lang="cs-CZ" b="1" dirty="0" err="1"/>
              <a:t>Importance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fluids</a:t>
            </a:r>
            <a:r>
              <a:rPr lang="cs-CZ" dirty="0"/>
              <a:t> (air and </a:t>
            </a:r>
            <a:r>
              <a:rPr lang="cs-CZ" dirty="0" err="1"/>
              <a:t>water</a:t>
            </a:r>
            <a:r>
              <a:rPr lang="cs-CZ" dirty="0"/>
              <a:t>)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significant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demand</a:t>
            </a:r>
            <a:r>
              <a:rPr lang="cs-CZ" dirty="0"/>
              <a:t> in </a:t>
            </a:r>
            <a:r>
              <a:rPr lang="cs-CZ" dirty="0" err="1"/>
              <a:t>domestic</a:t>
            </a:r>
            <a:r>
              <a:rPr lang="cs-CZ" dirty="0"/>
              <a:t>, </a:t>
            </a:r>
            <a:r>
              <a:rPr lang="cs-CZ" dirty="0" err="1"/>
              <a:t>commercial</a:t>
            </a:r>
            <a:r>
              <a:rPr lang="cs-CZ" dirty="0"/>
              <a:t>, </a:t>
            </a:r>
            <a:r>
              <a:rPr lang="cs-CZ" dirty="0" err="1"/>
              <a:t>industrial</a:t>
            </a:r>
            <a:r>
              <a:rPr lang="cs-CZ" dirty="0"/>
              <a:t>, and </a:t>
            </a:r>
            <a:r>
              <a:rPr lang="cs-CZ" dirty="0" err="1"/>
              <a:t>agricultural</a:t>
            </a:r>
            <a:r>
              <a:rPr lang="cs-CZ" dirty="0"/>
              <a:t> </a:t>
            </a:r>
            <a:r>
              <a:rPr lang="cs-CZ" dirty="0" err="1"/>
              <a:t>sectors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30% </a:t>
            </a:r>
            <a:r>
              <a:rPr lang="cs-CZ" dirty="0" err="1"/>
              <a:t>of</a:t>
            </a:r>
            <a:r>
              <a:rPr lang="cs-CZ" dirty="0"/>
              <a:t> UK </a:t>
            </a:r>
            <a:r>
              <a:rPr lang="cs-CZ" dirty="0" err="1"/>
              <a:t>energy</a:t>
            </a:r>
            <a:r>
              <a:rPr lang="cs-CZ" dirty="0"/>
              <a:t> use in </a:t>
            </a:r>
            <a:r>
              <a:rPr lang="cs-CZ" dirty="0" err="1"/>
              <a:t>buildings</a:t>
            </a:r>
            <a:r>
              <a:rPr lang="cs-CZ" dirty="0"/>
              <a:t>).</a:t>
            </a:r>
            <a:endParaRPr lang="cs-CZ" sz="2000" dirty="0"/>
          </a:p>
          <a:p>
            <a:pPr lvl="1"/>
            <a:r>
              <a:rPr lang="cs-CZ" b="1" dirty="0"/>
              <a:t>Basic </a:t>
            </a:r>
            <a:r>
              <a:rPr lang="cs-CZ" b="1" dirty="0" err="1"/>
              <a:t>Principle</a:t>
            </a:r>
            <a:r>
              <a:rPr lang="cs-CZ" b="1" dirty="0"/>
              <a:t>:</a:t>
            </a:r>
            <a:r>
              <a:rPr lang="cs-CZ" dirty="0"/>
              <a:t> Solar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directly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fluids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Passive</a:t>
            </a:r>
            <a:r>
              <a:rPr lang="cs-CZ" b="1" dirty="0"/>
              <a:t> vs. </a:t>
            </a:r>
            <a:r>
              <a:rPr lang="cs-CZ" b="1" dirty="0" err="1"/>
              <a:t>Active</a:t>
            </a:r>
            <a:r>
              <a:rPr lang="cs-CZ" b="1" dirty="0"/>
              <a:t> Systems:</a:t>
            </a:r>
            <a:r>
              <a:rPr lang="cs-CZ" dirty="0"/>
              <a:t> </a:t>
            </a:r>
            <a:endParaRPr lang="cs-CZ" sz="2000" dirty="0"/>
          </a:p>
          <a:p>
            <a:pPr lvl="2"/>
            <a:r>
              <a:rPr lang="cs-CZ" b="1" dirty="0" err="1"/>
              <a:t>Passive</a:t>
            </a:r>
            <a:r>
              <a:rPr lang="cs-CZ" b="1" dirty="0"/>
              <a:t>:</a:t>
            </a:r>
            <a:r>
              <a:rPr lang="cs-CZ" dirty="0"/>
              <a:t> Solar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absorbed</a:t>
            </a:r>
            <a:r>
              <a:rPr lang="cs-CZ" dirty="0"/>
              <a:t> and </a:t>
            </a:r>
            <a:r>
              <a:rPr lang="cs-CZ" dirty="0" err="1"/>
              <a:t>utilized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significant</a:t>
            </a:r>
            <a:r>
              <a:rPr lang="cs-CZ" dirty="0"/>
              <a:t> </a:t>
            </a:r>
            <a:r>
              <a:rPr lang="cs-CZ" dirty="0" err="1"/>
              <a:t>mechanical</a:t>
            </a:r>
            <a:r>
              <a:rPr lang="cs-CZ" dirty="0"/>
              <a:t> input (</a:t>
            </a:r>
            <a:r>
              <a:rPr lang="cs-CZ" dirty="0" err="1"/>
              <a:t>e.g</a:t>
            </a:r>
            <a:r>
              <a:rPr lang="cs-CZ" dirty="0"/>
              <a:t>., no </a:t>
            </a:r>
            <a:r>
              <a:rPr lang="cs-CZ" dirty="0" err="1"/>
              <a:t>pumps</a:t>
            </a:r>
            <a:r>
              <a:rPr lang="cs-CZ" dirty="0"/>
              <a:t>).</a:t>
            </a:r>
            <a:endParaRPr lang="cs-CZ" sz="1800" dirty="0"/>
          </a:p>
          <a:p>
            <a:pPr lvl="2"/>
            <a:r>
              <a:rPr lang="cs-CZ" b="1" dirty="0" err="1"/>
              <a:t>Active</a:t>
            </a:r>
            <a:r>
              <a:rPr lang="cs-CZ" b="1" dirty="0"/>
              <a:t>:</a:t>
            </a:r>
            <a:r>
              <a:rPr lang="cs-CZ" dirty="0"/>
              <a:t> Fluid </a:t>
            </a:r>
            <a:r>
              <a:rPr lang="cs-CZ" dirty="0" err="1" smtClean="0"/>
              <a:t>heated</a:t>
            </a:r>
            <a:r>
              <a:rPr lang="cs-CZ" dirty="0" smtClean="0"/>
              <a:t> </a:t>
            </a:r>
            <a:r>
              <a:rPr lang="cs-CZ" dirty="0"/>
              <a:t>in a </a:t>
            </a:r>
            <a:r>
              <a:rPr lang="cs-CZ" dirty="0" err="1"/>
              <a:t>collector</a:t>
            </a:r>
            <a:r>
              <a:rPr lang="cs-CZ" dirty="0"/>
              <a:t> and </a:t>
            </a:r>
            <a:r>
              <a:rPr lang="cs-CZ" dirty="0" err="1"/>
              <a:t>moved</a:t>
            </a:r>
            <a:r>
              <a:rPr lang="cs-CZ" dirty="0"/>
              <a:t> by </a:t>
            </a:r>
            <a:r>
              <a:rPr lang="cs-CZ" dirty="0" err="1"/>
              <a:t>pumps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fans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use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.</a:t>
            </a:r>
            <a:endParaRPr lang="cs-CZ" sz="1800" dirty="0"/>
          </a:p>
          <a:p>
            <a:pPr lvl="1"/>
            <a:r>
              <a:rPr lang="cs-CZ" b="1" dirty="0" err="1"/>
              <a:t>Focus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Chapter</a:t>
            </a:r>
            <a:r>
              <a:rPr lang="cs-CZ" b="1" dirty="0"/>
              <a:t>:</a:t>
            </a:r>
            <a:r>
              <a:rPr lang="cs-CZ" dirty="0"/>
              <a:t> Non-</a:t>
            </a:r>
            <a:r>
              <a:rPr lang="cs-CZ" dirty="0" err="1"/>
              <a:t>concentrating</a:t>
            </a:r>
            <a:r>
              <a:rPr lang="cs-CZ" dirty="0"/>
              <a:t> </a:t>
            </a:r>
            <a:r>
              <a:rPr lang="cs-CZ" dirty="0" err="1"/>
              <a:t>collectors</a:t>
            </a:r>
            <a:r>
              <a:rPr lang="cs-CZ" dirty="0"/>
              <a:t> (</a:t>
            </a:r>
            <a:r>
              <a:rPr lang="cs-CZ" dirty="0" err="1"/>
              <a:t>flat</a:t>
            </a:r>
            <a:r>
              <a:rPr lang="cs-CZ" dirty="0"/>
              <a:t>-plate and </a:t>
            </a:r>
            <a:r>
              <a:rPr lang="cs-CZ" dirty="0" err="1"/>
              <a:t>evacuated</a:t>
            </a:r>
            <a:r>
              <a:rPr lang="cs-CZ" dirty="0"/>
              <a:t>)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fluids</a:t>
            </a:r>
            <a:r>
              <a:rPr lang="cs-CZ" dirty="0"/>
              <a:t> </a:t>
            </a:r>
            <a:r>
              <a:rPr lang="cs-CZ" dirty="0" err="1"/>
              <a:t>below</a:t>
            </a:r>
            <a:r>
              <a:rPr lang="cs-CZ" dirty="0"/>
              <a:t> 80°C,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, </a:t>
            </a:r>
            <a:r>
              <a:rPr lang="cs-CZ" dirty="0" err="1"/>
              <a:t>ease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operation</a:t>
            </a:r>
            <a:r>
              <a:rPr lang="cs-CZ" dirty="0"/>
              <a:t>, and </a:t>
            </a:r>
            <a:r>
              <a:rPr lang="cs-CZ" dirty="0" err="1"/>
              <a:t>cost-effectiveness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Global</a:t>
            </a:r>
            <a:r>
              <a:rPr lang="cs-CZ" b="1" dirty="0"/>
              <a:t> Relevance:</a:t>
            </a:r>
            <a:r>
              <a:rPr lang="cs-CZ" dirty="0"/>
              <a:t> Solar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established</a:t>
            </a:r>
            <a:r>
              <a:rPr lang="cs-CZ" dirty="0"/>
              <a:t> </a:t>
            </a:r>
            <a:r>
              <a:rPr lang="cs-CZ" dirty="0" err="1"/>
              <a:t>industry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millions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households</a:t>
            </a:r>
            <a:r>
              <a:rPr lang="cs-CZ" dirty="0"/>
              <a:t>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worldwide</a:t>
            </a:r>
            <a:r>
              <a:rPr lang="cs-CZ" dirty="0"/>
              <a:t>, </a:t>
            </a:r>
            <a:r>
              <a:rPr lang="cs-CZ" dirty="0" err="1"/>
              <a:t>especially</a:t>
            </a:r>
            <a:r>
              <a:rPr lang="cs-CZ" dirty="0"/>
              <a:t> in </a:t>
            </a:r>
            <a:r>
              <a:rPr lang="cs-CZ" dirty="0" err="1"/>
              <a:t>China</a:t>
            </a:r>
            <a:r>
              <a:rPr lang="cs-CZ" dirty="0"/>
              <a:t>, </a:t>
            </a:r>
            <a:r>
              <a:rPr lang="cs-CZ" dirty="0" err="1"/>
              <a:t>Australia</a:t>
            </a:r>
            <a:r>
              <a:rPr lang="cs-CZ" dirty="0"/>
              <a:t>, </a:t>
            </a:r>
            <a:r>
              <a:rPr lang="cs-CZ" dirty="0" err="1"/>
              <a:t>Germany</a:t>
            </a:r>
            <a:r>
              <a:rPr lang="cs-CZ" dirty="0"/>
              <a:t>, and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.</a:t>
            </a: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114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olar Hot Water Schematic Diagram Schematic Solar Water He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5148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619700" y="5252428"/>
            <a:ext cx="242887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inter"/>
              </a:rPr>
              <a:t>wardowtuocircuit.z21.web.core.windows.net</a:t>
            </a:r>
            <a:endParaRPr lang="cs-CZ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8" name="Picture 4" descr="Sunbank 40 Gallon Solar Water Heater - SRCC Certified - Imag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299" y="2034988"/>
            <a:ext cx="5924170" cy="305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6544236" y="5367844"/>
            <a:ext cx="38395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inter"/>
              </a:rPr>
              <a:t>https://thesunbank.com/products/sunbank-40-gallon-solar-water-heater/</a:t>
            </a:r>
          </a:p>
        </p:txBody>
      </p:sp>
    </p:spTree>
    <p:extLst>
      <p:ext uri="{BB962C8B-B14F-4D97-AF65-F5344CB8AC3E}">
        <p14:creationId xmlns:p14="http://schemas.microsoft.com/office/powerpoint/2010/main" val="91680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603092" y="470106"/>
            <a:ext cx="18646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1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Source: </a:t>
            </a:r>
            <a:r>
              <a:rPr lang="cs-CZ" sz="11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Twidell</a:t>
            </a:r>
            <a:r>
              <a:rPr lang="cs-CZ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John. (2022</a:t>
            </a:r>
            <a:r>
              <a:rPr lang="cs-CZ" sz="11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cs-CZ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862" y="170330"/>
            <a:ext cx="5885088" cy="649044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80" y="1531207"/>
            <a:ext cx="6676249" cy="305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Flat</a:t>
            </a:r>
            <a:r>
              <a:rPr lang="cs-CZ" dirty="0"/>
              <a:t>-Plate </a:t>
            </a:r>
            <a:r>
              <a:rPr lang="cs-CZ" dirty="0" err="1"/>
              <a:t>Collectors</a:t>
            </a:r>
            <a:r>
              <a:rPr lang="cs-CZ" dirty="0"/>
              <a:t>: Heat Balance and Performance </a:t>
            </a:r>
            <a:r>
              <a:rPr lang="cs-CZ" dirty="0" err="1"/>
              <a:t>Estimation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59" y="1810909"/>
            <a:ext cx="10824882" cy="2061844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err="1" smtClean="0"/>
              <a:t>Collector</a:t>
            </a:r>
            <a:r>
              <a:rPr lang="cs-CZ" b="1" dirty="0" smtClean="0"/>
              <a:t> </a:t>
            </a:r>
            <a:r>
              <a:rPr lang="cs-CZ" b="1" dirty="0" err="1"/>
              <a:t>Components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Absorbing</a:t>
            </a:r>
            <a:r>
              <a:rPr lang="cs-CZ" dirty="0"/>
              <a:t> plate, </a:t>
            </a:r>
            <a:r>
              <a:rPr lang="cs-CZ" dirty="0" err="1"/>
              <a:t>tubes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fluid, transparent </a:t>
            </a:r>
            <a:r>
              <a:rPr lang="cs-CZ" dirty="0" err="1"/>
              <a:t>cover</a:t>
            </a:r>
            <a:r>
              <a:rPr lang="cs-CZ" dirty="0"/>
              <a:t> (</a:t>
            </a:r>
            <a:r>
              <a:rPr lang="cs-CZ" dirty="0" err="1"/>
              <a:t>optional</a:t>
            </a:r>
            <a:r>
              <a:rPr lang="cs-CZ" dirty="0"/>
              <a:t>), </a:t>
            </a:r>
            <a:r>
              <a:rPr lang="cs-CZ" dirty="0" err="1"/>
              <a:t>insulation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/>
              <a:t>Heat </a:t>
            </a:r>
            <a:r>
              <a:rPr lang="cs-CZ" b="1" dirty="0" err="1"/>
              <a:t>Circuit</a:t>
            </a:r>
            <a:r>
              <a:rPr lang="cs-CZ" b="1" dirty="0"/>
              <a:t> </a:t>
            </a:r>
            <a:r>
              <a:rPr lang="cs-CZ" b="1" dirty="0" err="1"/>
              <a:t>Theory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based</a:t>
            </a:r>
            <a:r>
              <a:rPr lang="cs-CZ" dirty="0"/>
              <a:t> on "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circuit</a:t>
            </a:r>
            <a:r>
              <a:rPr lang="cs-CZ" dirty="0"/>
              <a:t> </a:t>
            </a:r>
            <a:r>
              <a:rPr lang="cs-CZ" dirty="0" err="1"/>
              <a:t>theory</a:t>
            </a:r>
            <a:r>
              <a:rPr lang="cs-CZ" dirty="0"/>
              <a:t>," </a:t>
            </a:r>
            <a:r>
              <a:rPr lang="cs-CZ" dirty="0" err="1"/>
              <a:t>analogous</a:t>
            </a:r>
            <a:r>
              <a:rPr lang="cs-CZ" dirty="0"/>
              <a:t> to </a:t>
            </a:r>
            <a:r>
              <a:rPr lang="cs-CZ" dirty="0" err="1"/>
              <a:t>electrical</a:t>
            </a:r>
            <a:r>
              <a:rPr lang="cs-CZ" dirty="0"/>
              <a:t> </a:t>
            </a:r>
            <a:r>
              <a:rPr lang="cs-CZ" dirty="0" err="1"/>
              <a:t>circuits</a:t>
            </a:r>
            <a:r>
              <a:rPr lang="cs-CZ" dirty="0"/>
              <a:t>,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resistances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/>
              <a:t>Heat Input:</a:t>
            </a:r>
            <a:r>
              <a:rPr lang="cs-CZ" dirty="0"/>
              <a:t> Radiant flux </a:t>
            </a:r>
            <a:r>
              <a:rPr lang="cs-CZ" dirty="0" err="1"/>
              <a:t>striking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plate: </a:t>
            </a:r>
            <a:endParaRPr lang="cs-CZ" dirty="0" smtClean="0"/>
          </a:p>
          <a:p>
            <a:r>
              <a:rPr lang="en-US" sz="2900" b="1" dirty="0"/>
              <a:t>Heat Loss</a:t>
            </a:r>
            <a:r>
              <a:rPr lang="en-US" sz="2900" dirty="0"/>
              <a:t>: Rate of heat loss from plate to environment: </a:t>
            </a:r>
            <a:endParaRPr lang="cs-CZ" sz="29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36694" t="2442" b="-2442"/>
          <a:stretch/>
        </p:blipFill>
        <p:spPr>
          <a:xfrm>
            <a:off x="6536735" y="2793340"/>
            <a:ext cx="2106705" cy="73414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9945391" y="2937030"/>
            <a:ext cx="2246609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163" lvl="2" indent="-157163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τcov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transmittance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7163" lvl="2" indent="-157163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αp​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absorptance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plate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7163" lvl="2" indent="-157163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plate area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7163" lvl="2" indent="-157163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= </a:t>
            </a:r>
            <a:r>
              <a:rPr lang="cs-CZ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irradiance</a:t>
            </a:r>
            <a:endParaRPr lang="cs-CZ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647" y="3527480"/>
            <a:ext cx="1176509" cy="865858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9621606" y="4127612"/>
            <a:ext cx="267148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plate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Ta​ = ambient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RL​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789" y="4098467"/>
            <a:ext cx="5477436" cy="113006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5082" y="5327865"/>
            <a:ext cx="4493832" cy="1329515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458265" y="5515568"/>
            <a:ext cx="307904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500" b="1" dirty="0" err="1"/>
              <a:t>Capture</a:t>
            </a:r>
            <a:r>
              <a:rPr lang="cs-CZ" sz="2500" b="1" dirty="0"/>
              <a:t> </a:t>
            </a:r>
            <a:r>
              <a:rPr lang="cs-CZ" sz="2500" b="1" dirty="0" err="1" smtClean="0"/>
              <a:t>Efficiency</a:t>
            </a:r>
            <a:r>
              <a:rPr lang="cs-CZ" sz="2500" b="1" dirty="0" smtClean="0"/>
              <a:t>: 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724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Flat</a:t>
            </a:r>
            <a:r>
              <a:rPr lang="cs-CZ" dirty="0"/>
              <a:t>-Plate </a:t>
            </a:r>
            <a:r>
              <a:rPr lang="cs-CZ" dirty="0" err="1"/>
              <a:t>Collector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and </a:t>
            </a:r>
            <a:r>
              <a:rPr lang="cs-CZ" dirty="0" err="1"/>
              <a:t>Key</a:t>
            </a:r>
            <a:r>
              <a:rPr lang="cs-CZ" dirty="0"/>
              <a:t> Design </a:t>
            </a:r>
            <a:r>
              <a:rPr lang="cs-CZ" dirty="0" err="1"/>
              <a:t>Features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53434"/>
          </a:xfrm>
        </p:spPr>
        <p:txBody>
          <a:bodyPr/>
          <a:lstStyle/>
          <a:p>
            <a:r>
              <a:rPr lang="cs-CZ" b="1" dirty="0" err="1"/>
              <a:t>Collector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813" y="1264490"/>
            <a:ext cx="5540188" cy="1657073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97223" y="3056501"/>
            <a:ext cx="11591365" cy="34249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cs-CZ" sz="2800" b="1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400" dirty="0" err="1"/>
              <a:t>Factors</a:t>
            </a:r>
            <a:r>
              <a:rPr lang="cs-CZ" sz="2400" dirty="0"/>
              <a:t> </a:t>
            </a:r>
            <a:r>
              <a:rPr lang="cs-CZ" sz="2400" dirty="0" err="1"/>
              <a:t>Affecting</a:t>
            </a:r>
            <a:r>
              <a:rPr lang="cs-CZ" sz="2400" dirty="0"/>
              <a:t> </a:t>
            </a:r>
            <a:r>
              <a:rPr lang="cs-CZ" sz="2400" dirty="0" err="1"/>
              <a:t>Efficiency</a:t>
            </a:r>
            <a:r>
              <a:rPr lang="cs-CZ" sz="2400" dirty="0"/>
              <a:t>: </a:t>
            </a:r>
            <a:r>
              <a:rPr lang="cs-CZ" sz="2400" dirty="0" err="1"/>
              <a:t>Collector</a:t>
            </a:r>
            <a:r>
              <a:rPr lang="cs-CZ" sz="2400" dirty="0"/>
              <a:t> </a:t>
            </a:r>
            <a:r>
              <a:rPr lang="cs-CZ" sz="2400" dirty="0" err="1"/>
              <a:t>efficiency</a:t>
            </a:r>
            <a:r>
              <a:rPr lang="cs-CZ" sz="2400" dirty="0"/>
              <a:t> </a:t>
            </a:r>
            <a:r>
              <a:rPr lang="cs-CZ" sz="2400" dirty="0" err="1"/>
              <a:t>decreases</a:t>
            </a:r>
            <a:r>
              <a:rPr lang="cs-CZ" sz="2400" dirty="0"/>
              <a:t> as plate </a:t>
            </a:r>
            <a:r>
              <a:rPr lang="cs-CZ" sz="2400" dirty="0" err="1"/>
              <a:t>temperature</a:t>
            </a:r>
            <a:r>
              <a:rPr lang="cs-CZ" sz="2400" dirty="0"/>
              <a:t> </a:t>
            </a:r>
            <a:r>
              <a:rPr lang="cs-CZ" sz="2400" dirty="0" err="1" smtClean="0"/>
              <a:t>increases</a:t>
            </a:r>
            <a:r>
              <a:rPr lang="cs-CZ" sz="2400" dirty="0" smtClean="0"/>
              <a:t> </a:t>
            </a:r>
            <a:r>
              <a:rPr lang="cs-CZ" sz="2400" dirty="0" err="1"/>
              <a:t>due</a:t>
            </a:r>
            <a:r>
              <a:rPr lang="cs-CZ" sz="2400" dirty="0"/>
              <a:t> to </a:t>
            </a:r>
            <a:r>
              <a:rPr lang="cs-CZ" sz="2400" dirty="0" err="1"/>
              <a:t>higher</a:t>
            </a:r>
            <a:r>
              <a:rPr lang="cs-CZ" sz="2400" dirty="0"/>
              <a:t> </a:t>
            </a:r>
            <a:r>
              <a:rPr lang="cs-CZ" sz="2400" dirty="0" err="1"/>
              <a:t>heat</a:t>
            </a:r>
            <a:r>
              <a:rPr lang="cs-CZ" sz="2400" dirty="0"/>
              <a:t> </a:t>
            </a:r>
            <a:r>
              <a:rPr lang="cs-CZ" sz="2400" dirty="0" err="1"/>
              <a:t>losses</a:t>
            </a:r>
            <a:r>
              <a:rPr lang="cs-CZ" sz="2400" dirty="0"/>
              <a:t>.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400" dirty="0" err="1"/>
              <a:t>Stagnation</a:t>
            </a:r>
            <a:r>
              <a:rPr lang="cs-CZ" sz="2400" dirty="0"/>
              <a:t> </a:t>
            </a:r>
            <a:r>
              <a:rPr lang="cs-CZ" sz="2400" dirty="0" err="1"/>
              <a:t>Temperature</a:t>
            </a:r>
            <a:r>
              <a:rPr lang="cs-CZ" sz="2400" dirty="0"/>
              <a:t> ($T_{p(m)}$): Maximum </a:t>
            </a:r>
            <a:r>
              <a:rPr lang="cs-CZ" sz="2400" dirty="0" err="1"/>
              <a:t>temperature</a:t>
            </a:r>
            <a:r>
              <a:rPr lang="cs-CZ" sz="2400" dirty="0"/>
              <a:t> </a:t>
            </a:r>
            <a:r>
              <a:rPr lang="cs-CZ" sz="2400" dirty="0" err="1"/>
              <a:t>when</a:t>
            </a:r>
            <a:r>
              <a:rPr lang="cs-CZ" sz="2400" dirty="0"/>
              <a:t> fluid </a:t>
            </a:r>
            <a:r>
              <a:rPr lang="cs-CZ" sz="2400" dirty="0" err="1"/>
              <a:t>flow</a:t>
            </a:r>
            <a:r>
              <a:rPr lang="cs-CZ" sz="2400" dirty="0"/>
              <a:t> </a:t>
            </a:r>
            <a:r>
              <a:rPr lang="cs-CZ" sz="2400" dirty="0" err="1"/>
              <a:t>is</a:t>
            </a:r>
            <a:r>
              <a:rPr lang="cs-CZ" sz="2400" dirty="0"/>
              <a:t> </a:t>
            </a:r>
            <a:r>
              <a:rPr lang="cs-CZ" sz="2400" dirty="0" err="1"/>
              <a:t>zero</a:t>
            </a:r>
            <a:r>
              <a:rPr lang="cs-CZ" sz="2400" dirty="0"/>
              <a:t>, </a:t>
            </a:r>
            <a:r>
              <a:rPr lang="cs-CZ" sz="2400" dirty="0" err="1"/>
              <a:t>useful</a:t>
            </a:r>
            <a:r>
              <a:rPr lang="cs-CZ" sz="2400" dirty="0"/>
              <a:t> </a:t>
            </a:r>
            <a:r>
              <a:rPr lang="cs-CZ" sz="2400" dirty="0" err="1"/>
              <a:t>for</a:t>
            </a:r>
            <a:r>
              <a:rPr lang="cs-CZ" sz="2400" dirty="0"/>
              <a:t> </a:t>
            </a:r>
            <a:r>
              <a:rPr lang="cs-CZ" sz="2400" dirty="0" err="1"/>
              <a:t>characterizing</a:t>
            </a:r>
            <a:r>
              <a:rPr lang="cs-CZ" sz="2400" dirty="0"/>
              <a:t> </a:t>
            </a:r>
            <a:r>
              <a:rPr lang="cs-CZ" sz="2400" dirty="0" err="1"/>
              <a:t>collector</a:t>
            </a:r>
            <a:r>
              <a:rPr lang="cs-CZ" sz="2400" dirty="0"/>
              <a:t> performance.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400" dirty="0" err="1"/>
              <a:t>Efficiency</a:t>
            </a:r>
            <a:r>
              <a:rPr lang="cs-CZ" sz="2400" dirty="0"/>
              <a:t> </a:t>
            </a:r>
            <a:r>
              <a:rPr lang="cs-CZ" sz="2400" dirty="0" err="1" smtClean="0"/>
              <a:t>Curve</a:t>
            </a:r>
            <a:r>
              <a:rPr lang="cs-CZ" sz="2400" dirty="0" smtClean="0"/>
              <a:t> </a:t>
            </a:r>
            <a:r>
              <a:rPr lang="cs-CZ" sz="2400" dirty="0" err="1" smtClean="0"/>
              <a:t>is</a:t>
            </a:r>
            <a:r>
              <a:rPr lang="cs-CZ" sz="2400" dirty="0" smtClean="0"/>
              <a:t> </a:t>
            </a:r>
            <a:r>
              <a:rPr lang="cs-CZ" sz="2400" dirty="0" err="1"/>
              <a:t>typically</a:t>
            </a:r>
            <a:r>
              <a:rPr lang="cs-CZ" sz="2400" dirty="0"/>
              <a:t> </a:t>
            </a:r>
            <a:r>
              <a:rPr lang="cs-CZ" sz="2400" dirty="0" err="1"/>
              <a:t>used</a:t>
            </a:r>
            <a:r>
              <a:rPr lang="cs-CZ" sz="2400" dirty="0"/>
              <a:t> to </a:t>
            </a:r>
            <a:r>
              <a:rPr lang="cs-CZ" sz="2400" dirty="0" err="1"/>
              <a:t>represent</a:t>
            </a:r>
            <a:r>
              <a:rPr lang="cs-CZ" sz="2400" dirty="0"/>
              <a:t> </a:t>
            </a:r>
            <a:r>
              <a:rPr lang="cs-CZ" sz="2400" dirty="0" err="1"/>
              <a:t>collector</a:t>
            </a:r>
            <a:r>
              <a:rPr lang="cs-CZ" sz="2400" dirty="0"/>
              <a:t> performance (</a:t>
            </a:r>
            <a:r>
              <a:rPr lang="cs-CZ" sz="2400" dirty="0" err="1"/>
              <a:t>Figure</a:t>
            </a:r>
            <a:r>
              <a:rPr lang="cs-CZ" sz="2400" dirty="0"/>
              <a:t> 3.6).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400" dirty="0" err="1"/>
              <a:t>Key</a:t>
            </a:r>
            <a:r>
              <a:rPr lang="cs-CZ" sz="2400" dirty="0"/>
              <a:t> Design </a:t>
            </a:r>
            <a:r>
              <a:rPr lang="cs-CZ" sz="2400" dirty="0" err="1"/>
              <a:t>Feature</a:t>
            </a:r>
            <a:r>
              <a:rPr lang="cs-CZ" sz="2400" dirty="0"/>
              <a:t> -</a:t>
            </a:r>
            <a:r>
              <a:rPr lang="cs-CZ" sz="2400" dirty="0" smtClean="0"/>
              <a:t> </a:t>
            </a:r>
            <a:r>
              <a:rPr lang="cs-CZ" sz="2400" dirty="0" err="1"/>
              <a:t>Insulation</a:t>
            </a:r>
            <a:r>
              <a:rPr lang="cs-CZ" sz="2400" dirty="0"/>
              <a:t>: </a:t>
            </a:r>
            <a:r>
              <a:rPr lang="cs-CZ" sz="2400" dirty="0" err="1"/>
              <a:t>Rear</a:t>
            </a:r>
            <a:r>
              <a:rPr lang="cs-CZ" sz="2400" dirty="0"/>
              <a:t> </a:t>
            </a:r>
            <a:r>
              <a:rPr lang="cs-CZ" sz="2400" dirty="0" err="1"/>
              <a:t>insulation</a:t>
            </a:r>
            <a:r>
              <a:rPr lang="cs-CZ" sz="2400" dirty="0"/>
              <a:t> </a:t>
            </a:r>
            <a:r>
              <a:rPr lang="cs-CZ" sz="2400" dirty="0" err="1"/>
              <a:t>is</a:t>
            </a:r>
            <a:r>
              <a:rPr lang="cs-CZ" sz="2400" dirty="0"/>
              <a:t> </a:t>
            </a:r>
            <a:r>
              <a:rPr lang="cs-CZ" sz="2400" dirty="0" err="1"/>
              <a:t>crucial</a:t>
            </a:r>
            <a:r>
              <a:rPr lang="cs-CZ" sz="2400" dirty="0"/>
              <a:t> and </a:t>
            </a:r>
            <a:r>
              <a:rPr lang="cs-CZ" sz="2400" dirty="0" err="1"/>
              <a:t>cost-effective</a:t>
            </a:r>
            <a:r>
              <a:rPr lang="cs-CZ" sz="2400" dirty="0"/>
              <a:t> to </a:t>
            </a:r>
            <a:r>
              <a:rPr lang="cs-CZ" sz="2400" dirty="0" err="1"/>
              <a:t>minimize</a:t>
            </a:r>
            <a:r>
              <a:rPr lang="cs-CZ" sz="2400" dirty="0"/>
              <a:t> </a:t>
            </a:r>
            <a:r>
              <a:rPr lang="cs-CZ" sz="2400" dirty="0" err="1"/>
              <a:t>heat</a:t>
            </a:r>
            <a:r>
              <a:rPr lang="cs-CZ" sz="2400" dirty="0"/>
              <a:t> </a:t>
            </a:r>
            <a:r>
              <a:rPr lang="cs-CZ" sz="2400" dirty="0" err="1" smtClean="0"/>
              <a:t>loss</a:t>
            </a:r>
            <a:r>
              <a:rPr lang="cs-CZ" sz="2400" dirty="0" smtClean="0"/>
              <a:t>.</a:t>
            </a:r>
            <a:endParaRPr lang="cs-CZ" sz="2400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 sz="2400" dirty="0" err="1"/>
              <a:t>Key</a:t>
            </a:r>
            <a:r>
              <a:rPr lang="cs-CZ" sz="2400" dirty="0"/>
              <a:t> Design </a:t>
            </a:r>
            <a:r>
              <a:rPr lang="cs-CZ" sz="2400" dirty="0" err="1"/>
              <a:t>Feature</a:t>
            </a:r>
            <a:r>
              <a:rPr lang="cs-CZ" sz="2400" dirty="0"/>
              <a:t> </a:t>
            </a:r>
            <a:r>
              <a:rPr lang="cs-CZ" sz="2400" dirty="0" smtClean="0"/>
              <a:t>2 - </a:t>
            </a:r>
            <a:r>
              <a:rPr lang="cs-CZ" sz="2400" dirty="0" err="1"/>
              <a:t>Pressure</a:t>
            </a:r>
            <a:r>
              <a:rPr lang="cs-CZ" sz="2400" dirty="0"/>
              <a:t> and </a:t>
            </a:r>
            <a:r>
              <a:rPr lang="cs-CZ" sz="2400" dirty="0" err="1"/>
              <a:t>Safety</a:t>
            </a:r>
            <a:r>
              <a:rPr lang="cs-CZ" sz="2400" dirty="0"/>
              <a:t>: </a:t>
            </a:r>
            <a:r>
              <a:rPr lang="cs-CZ" sz="2400" dirty="0" err="1"/>
              <a:t>Safety</a:t>
            </a:r>
            <a:r>
              <a:rPr lang="cs-CZ" sz="2400" dirty="0"/>
              <a:t> </a:t>
            </a:r>
            <a:r>
              <a:rPr lang="cs-CZ" sz="2400" dirty="0" err="1"/>
              <a:t>measures</a:t>
            </a:r>
            <a:r>
              <a:rPr lang="cs-CZ" sz="2400" dirty="0"/>
              <a:t> are </a:t>
            </a:r>
            <a:r>
              <a:rPr lang="cs-CZ" sz="2400" dirty="0" err="1"/>
              <a:t>essential</a:t>
            </a:r>
            <a:r>
              <a:rPr lang="cs-CZ" sz="2400" dirty="0"/>
              <a:t> to </a:t>
            </a:r>
            <a:r>
              <a:rPr lang="cs-CZ" sz="2400" dirty="0" err="1"/>
              <a:t>prevent</a:t>
            </a:r>
            <a:r>
              <a:rPr lang="cs-CZ" sz="2400" dirty="0"/>
              <a:t> </a:t>
            </a:r>
            <a:r>
              <a:rPr lang="cs-CZ" sz="2400" dirty="0" err="1"/>
              <a:t>hazards</a:t>
            </a:r>
            <a:r>
              <a:rPr lang="cs-CZ" sz="2400" dirty="0"/>
              <a:t> </a:t>
            </a:r>
            <a:r>
              <a:rPr lang="cs-CZ" sz="2400" dirty="0" err="1"/>
              <a:t>from</a:t>
            </a:r>
            <a:r>
              <a:rPr lang="cs-CZ" sz="2400" dirty="0"/>
              <a:t> hot </a:t>
            </a:r>
            <a:r>
              <a:rPr lang="cs-CZ" sz="2400" dirty="0" err="1"/>
              <a:t>water</a:t>
            </a:r>
            <a:r>
              <a:rPr lang="cs-CZ" sz="2400" dirty="0"/>
              <a:t> and </a:t>
            </a:r>
            <a:r>
              <a:rPr lang="cs-CZ" sz="2400" dirty="0" err="1"/>
              <a:t>boiling</a:t>
            </a:r>
            <a:r>
              <a:rPr lang="cs-CZ" sz="2400" dirty="0"/>
              <a:t> (</a:t>
            </a:r>
            <a:r>
              <a:rPr lang="cs-CZ" sz="2400" dirty="0" err="1"/>
              <a:t>pressure</a:t>
            </a:r>
            <a:r>
              <a:rPr lang="cs-CZ" sz="2400" dirty="0"/>
              <a:t> </a:t>
            </a:r>
            <a:r>
              <a:rPr lang="cs-CZ" sz="2400" dirty="0" err="1"/>
              <a:t>release</a:t>
            </a:r>
            <a:r>
              <a:rPr lang="cs-CZ" sz="2400" dirty="0"/>
              <a:t> </a:t>
            </a:r>
            <a:r>
              <a:rPr lang="cs-CZ" sz="2400" dirty="0" err="1"/>
              <a:t>valves</a:t>
            </a:r>
            <a:r>
              <a:rPr lang="cs-CZ" sz="2400" dirty="0"/>
              <a:t>, </a:t>
            </a:r>
            <a:r>
              <a:rPr lang="cs-CZ" sz="2400" dirty="0" err="1"/>
              <a:t>etc</a:t>
            </a:r>
            <a:r>
              <a:rPr lang="cs-CZ" sz="2400" dirty="0"/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79768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79024" cy="1325563"/>
          </a:xfrm>
        </p:spPr>
        <p:txBody>
          <a:bodyPr/>
          <a:lstStyle/>
          <a:p>
            <a:r>
              <a:rPr lang="cs-CZ" b="1" dirty="0" err="1"/>
              <a:t>Introduction</a:t>
            </a:r>
            <a:r>
              <a:rPr lang="cs-CZ" b="1" dirty="0"/>
              <a:t> - </a:t>
            </a:r>
            <a:r>
              <a:rPr lang="cs-CZ" b="1" dirty="0" err="1"/>
              <a:t>Perspectives</a:t>
            </a:r>
            <a:r>
              <a:rPr lang="cs-CZ" b="1" dirty="0"/>
              <a:t> on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Resources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211107"/>
            <a:ext cx="10815919" cy="3566238"/>
          </a:xfrm>
        </p:spPr>
        <p:txBody>
          <a:bodyPr>
            <a:normAutofit fontScale="92500"/>
          </a:bodyPr>
          <a:lstStyle/>
          <a:p>
            <a:pPr lvl="0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penetration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human</a:t>
            </a:r>
            <a:r>
              <a:rPr lang="cs-CZ" dirty="0"/>
              <a:t> </a:t>
            </a:r>
            <a:r>
              <a:rPr lang="cs-CZ" dirty="0" err="1"/>
              <a:t>settlements</a:t>
            </a:r>
            <a:r>
              <a:rPr lang="cs-CZ" dirty="0"/>
              <a:t> on </a:t>
            </a:r>
            <a:r>
              <a:rPr lang="cs-CZ" dirty="0" err="1"/>
              <a:t>Earth</a:t>
            </a:r>
            <a:r>
              <a:rPr lang="cs-CZ" dirty="0"/>
              <a:t> has,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point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view</a:t>
            </a:r>
            <a:r>
              <a:rPr lang="cs-CZ" dirty="0"/>
              <a:t>, </a:t>
            </a:r>
            <a:r>
              <a:rPr lang="cs-CZ" dirty="0" err="1"/>
              <a:t>always</a:t>
            </a:r>
            <a:r>
              <a:rPr lang="cs-CZ" dirty="0"/>
              <a:t> </a:t>
            </a:r>
            <a:r>
              <a:rPr lang="cs-CZ" dirty="0" err="1"/>
              <a:t>been</a:t>
            </a:r>
            <a:r>
              <a:rPr lang="cs-CZ" dirty="0"/>
              <a:t> </a:t>
            </a:r>
            <a:r>
              <a:rPr lang="cs-CZ" dirty="0" err="1"/>
              <a:t>nearly</a:t>
            </a:r>
            <a:r>
              <a:rPr lang="cs-CZ" dirty="0"/>
              <a:t> 100%.   </a:t>
            </a:r>
          </a:p>
          <a:p>
            <a:pPr lvl="0"/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experienced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inhabitants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Earth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dominated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greenhouse</a:t>
            </a:r>
            <a:r>
              <a:rPr lang="cs-CZ" dirty="0"/>
              <a:t> </a:t>
            </a:r>
            <a:r>
              <a:rPr lang="cs-CZ" dirty="0" err="1"/>
              <a:t>effect</a:t>
            </a:r>
            <a:r>
              <a:rPr lang="cs-CZ" dirty="0"/>
              <a:t>,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captures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and </a:t>
            </a:r>
            <a:r>
              <a:rPr lang="cs-CZ" dirty="0" err="1"/>
              <a:t>stores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a </a:t>
            </a:r>
            <a:r>
              <a:rPr lang="cs-CZ" dirty="0" err="1"/>
              <a:t>surface-near</a:t>
            </a:r>
            <a:r>
              <a:rPr lang="cs-CZ" dirty="0"/>
              <a:t> </a:t>
            </a:r>
            <a:r>
              <a:rPr lang="cs-CZ" dirty="0" err="1"/>
              <a:t>sheet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topsoil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atmosphere</a:t>
            </a:r>
            <a:r>
              <a:rPr lang="cs-CZ" dirty="0"/>
              <a:t> </a:t>
            </a:r>
            <a:r>
              <a:rPr lang="cs-CZ" dirty="0" err="1"/>
              <a:t>around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Earth</a:t>
            </a:r>
            <a:r>
              <a:rPr lang="cs-CZ" dirty="0"/>
              <a:t>.   </a:t>
            </a:r>
          </a:p>
          <a:p>
            <a:r>
              <a:rPr lang="cs-CZ" dirty="0" err="1" smtClean="0"/>
              <a:t>Only</a:t>
            </a:r>
            <a:r>
              <a:rPr lang="cs-CZ" dirty="0" smtClean="0"/>
              <a:t> </a:t>
            </a:r>
            <a:r>
              <a:rPr lang="cs-CZ" dirty="0"/>
              <a:t>0.02%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currently</a:t>
            </a:r>
            <a:r>
              <a:rPr lang="cs-CZ" dirty="0"/>
              <a:t> </a:t>
            </a:r>
            <a:r>
              <a:rPr lang="cs-CZ" dirty="0" err="1"/>
              <a:t>managed</a:t>
            </a:r>
            <a:r>
              <a:rPr lang="cs-CZ" dirty="0"/>
              <a:t> by </a:t>
            </a:r>
            <a:r>
              <a:rPr lang="cs-CZ" dirty="0" err="1"/>
              <a:t>human</a:t>
            </a:r>
            <a:r>
              <a:rPr lang="cs-CZ" dirty="0"/>
              <a:t> </a:t>
            </a:r>
            <a:r>
              <a:rPr lang="cs-CZ" dirty="0" smtClean="0"/>
              <a:t>society </a:t>
            </a:r>
            <a:r>
              <a:rPr lang="cs-CZ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Sørensen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Bent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(2017).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Renewable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Impacts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Economics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Planning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(5th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</a:t>
            </a:r>
            <a:r>
              <a:rPr lang="cs-CZ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cs-CZ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Elsevier</a:t>
            </a:r>
            <a:r>
              <a:rPr lang="cs-CZ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endParaRPr lang="cs-CZ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49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458" y="275693"/>
            <a:ext cx="9663953" cy="634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Systems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Separate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: </a:t>
            </a:r>
            <a:r>
              <a:rPr lang="cs-CZ" dirty="0" err="1"/>
              <a:t>Active</a:t>
            </a:r>
            <a:r>
              <a:rPr lang="cs-CZ" dirty="0"/>
              <a:t> and </a:t>
            </a:r>
            <a:r>
              <a:rPr lang="cs-CZ" dirty="0" err="1"/>
              <a:t>Thermosyphon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9965" y="1520825"/>
            <a:ext cx="11362764" cy="4351338"/>
          </a:xfrm>
        </p:spPr>
        <p:txBody>
          <a:bodyPr>
            <a:normAutofit fontScale="85000" lnSpcReduction="20000"/>
          </a:bodyPr>
          <a:lstStyle/>
          <a:p>
            <a:endParaRPr lang="cs-CZ" dirty="0"/>
          </a:p>
          <a:p>
            <a:r>
              <a:rPr lang="cs-CZ" b="1" dirty="0" err="1"/>
              <a:t>Separate</a:t>
            </a:r>
            <a:r>
              <a:rPr lang="cs-CZ" b="1" dirty="0"/>
              <a:t> </a:t>
            </a:r>
            <a:r>
              <a:rPr lang="cs-CZ" b="1" dirty="0" err="1"/>
              <a:t>Storage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Collectors</a:t>
            </a:r>
            <a:r>
              <a:rPr lang="cs-CZ" dirty="0"/>
              <a:t> </a:t>
            </a:r>
            <a:r>
              <a:rPr lang="cs-CZ" dirty="0" err="1"/>
              <a:t>typically</a:t>
            </a:r>
            <a:r>
              <a:rPr lang="cs-CZ" dirty="0"/>
              <a:t> </a:t>
            </a:r>
            <a:r>
              <a:rPr lang="cs-CZ" dirty="0" err="1"/>
              <a:t>connected</a:t>
            </a:r>
            <a:r>
              <a:rPr lang="cs-CZ" dirty="0"/>
              <a:t> to a </a:t>
            </a:r>
            <a:r>
              <a:rPr lang="cs-CZ" dirty="0" err="1"/>
              <a:t>separate</a:t>
            </a:r>
            <a:r>
              <a:rPr lang="cs-CZ" dirty="0"/>
              <a:t> </a:t>
            </a:r>
            <a:r>
              <a:rPr lang="cs-CZ" dirty="0" err="1"/>
              <a:t>insulated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tank (100-300 </a:t>
            </a:r>
            <a:r>
              <a:rPr lang="cs-CZ" dirty="0" err="1"/>
              <a:t>liters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domestic</a:t>
            </a:r>
            <a:r>
              <a:rPr lang="cs-CZ" dirty="0"/>
              <a:t> use).</a:t>
            </a:r>
            <a:endParaRPr lang="cs-CZ" sz="2400" dirty="0"/>
          </a:p>
          <a:p>
            <a:r>
              <a:rPr lang="cs-CZ" b="1" dirty="0" err="1"/>
              <a:t>Active</a:t>
            </a:r>
            <a:r>
              <a:rPr lang="cs-CZ" b="1" dirty="0"/>
              <a:t> Systems (</a:t>
            </a:r>
            <a:r>
              <a:rPr lang="cs-CZ" b="1" dirty="0" err="1"/>
              <a:t>Forced</a:t>
            </a:r>
            <a:r>
              <a:rPr lang="cs-CZ" b="1" dirty="0"/>
              <a:t> </a:t>
            </a:r>
            <a:r>
              <a:rPr lang="cs-CZ" b="1" dirty="0" err="1"/>
              <a:t>Circulation</a:t>
            </a:r>
            <a:r>
              <a:rPr lang="cs-CZ" b="1" dirty="0"/>
              <a:t>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/>
              <a:t>Pump </a:t>
            </a:r>
            <a:r>
              <a:rPr lang="cs-CZ" dirty="0" err="1"/>
              <a:t>needed</a:t>
            </a:r>
            <a:r>
              <a:rPr lang="cs-CZ" dirty="0"/>
              <a:t> </a:t>
            </a:r>
            <a:r>
              <a:rPr lang="cs-CZ" dirty="0" err="1"/>
              <a:t>when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tank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below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collector</a:t>
            </a:r>
            <a:r>
              <a:rPr lang="cs-CZ" dirty="0"/>
              <a:t> (</a:t>
            </a:r>
            <a:r>
              <a:rPr lang="cs-CZ" dirty="0" err="1"/>
              <a:t>common</a:t>
            </a:r>
            <a:r>
              <a:rPr lang="cs-CZ" dirty="0"/>
              <a:t> in </a:t>
            </a:r>
            <a:r>
              <a:rPr lang="cs-CZ" dirty="0" err="1"/>
              <a:t>freezing</a:t>
            </a:r>
            <a:r>
              <a:rPr lang="cs-CZ" dirty="0"/>
              <a:t> </a:t>
            </a:r>
            <a:r>
              <a:rPr lang="cs-CZ" dirty="0" err="1"/>
              <a:t>climates</a:t>
            </a:r>
            <a:r>
              <a:rPr lang="cs-CZ" dirty="0"/>
              <a:t> and </a:t>
            </a:r>
            <a:r>
              <a:rPr lang="cs-CZ" dirty="0" err="1"/>
              <a:t>integrated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dirty="0" err="1"/>
              <a:t>Antifreeze</a:t>
            </a:r>
            <a:r>
              <a:rPr lang="cs-CZ" dirty="0"/>
              <a:t> </a:t>
            </a:r>
            <a:r>
              <a:rPr lang="cs-CZ" dirty="0" err="1"/>
              <a:t>fluids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collector</a:t>
            </a:r>
            <a:r>
              <a:rPr lang="cs-CZ" dirty="0"/>
              <a:t> </a:t>
            </a:r>
            <a:r>
              <a:rPr lang="cs-CZ" dirty="0" err="1"/>
              <a:t>circuit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pumps</a:t>
            </a:r>
            <a:r>
              <a:rPr lang="cs-CZ" dirty="0"/>
              <a:t> </a:t>
            </a:r>
            <a:r>
              <a:rPr lang="cs-CZ" dirty="0" err="1"/>
              <a:t>circulate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, </a:t>
            </a:r>
            <a:r>
              <a:rPr lang="cs-CZ" dirty="0" err="1"/>
              <a:t>causing</a:t>
            </a:r>
            <a:r>
              <a:rPr lang="cs-CZ" dirty="0"/>
              <a:t> a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increase</a:t>
            </a:r>
            <a:r>
              <a:rPr lang="cs-CZ" dirty="0"/>
              <a:t> per </a:t>
            </a:r>
            <a:r>
              <a:rPr lang="cs-CZ" dirty="0" err="1"/>
              <a:t>pass</a:t>
            </a:r>
            <a:r>
              <a:rPr lang="cs-CZ" dirty="0"/>
              <a:t> (5-10°C).</a:t>
            </a:r>
            <a:endParaRPr lang="cs-CZ" sz="2200" dirty="0"/>
          </a:p>
          <a:p>
            <a:pPr lvl="1"/>
            <a:r>
              <a:rPr lang="cs-CZ" dirty="0" err="1"/>
              <a:t>Controlled</a:t>
            </a:r>
            <a:r>
              <a:rPr lang="cs-CZ" dirty="0"/>
              <a:t> </a:t>
            </a:r>
            <a:r>
              <a:rPr lang="cs-CZ" dirty="0" err="1"/>
              <a:t>pumps</a:t>
            </a:r>
            <a:r>
              <a:rPr lang="cs-CZ" dirty="0"/>
              <a:t> (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fixed</a:t>
            </a:r>
            <a:r>
              <a:rPr lang="cs-CZ" dirty="0"/>
              <a:t>-speed) are </a:t>
            </a:r>
            <a:r>
              <a:rPr lang="cs-CZ" dirty="0" err="1"/>
              <a:t>used</a:t>
            </a:r>
            <a:r>
              <a:rPr lang="cs-CZ" dirty="0"/>
              <a:t>, </a:t>
            </a:r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automatic</a:t>
            </a:r>
            <a:r>
              <a:rPr lang="cs-CZ" dirty="0"/>
              <a:t> on/</a:t>
            </a:r>
            <a:r>
              <a:rPr lang="cs-CZ" dirty="0" err="1"/>
              <a:t>off</a:t>
            </a:r>
            <a:r>
              <a:rPr lang="cs-CZ" dirty="0"/>
              <a:t> </a:t>
            </a:r>
            <a:r>
              <a:rPr lang="cs-CZ" dirty="0" err="1"/>
              <a:t>switches</a:t>
            </a:r>
            <a:r>
              <a:rPr lang="cs-CZ" dirty="0"/>
              <a:t> </a:t>
            </a:r>
            <a:r>
              <a:rPr lang="cs-CZ" dirty="0" err="1"/>
              <a:t>based</a:t>
            </a:r>
            <a:r>
              <a:rPr lang="cs-CZ" dirty="0"/>
              <a:t> on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difference</a:t>
            </a:r>
            <a:r>
              <a:rPr lang="cs-CZ" dirty="0"/>
              <a:t> to </a:t>
            </a:r>
            <a:r>
              <a:rPr lang="cs-CZ" dirty="0" err="1"/>
              <a:t>optimize</a:t>
            </a:r>
            <a:r>
              <a:rPr lang="cs-CZ" dirty="0"/>
              <a:t> performance and </a:t>
            </a:r>
            <a:r>
              <a:rPr lang="cs-CZ" dirty="0" err="1"/>
              <a:t>prevent</a:t>
            </a:r>
            <a:r>
              <a:rPr lang="cs-CZ" dirty="0"/>
              <a:t> </a:t>
            </a:r>
            <a:r>
              <a:rPr lang="cs-CZ" dirty="0" err="1"/>
              <a:t>nighttime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loss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 smtClean="0"/>
              <a:t>Thermosyphon</a:t>
            </a:r>
            <a:r>
              <a:rPr lang="cs-CZ" b="1" dirty="0" smtClean="0"/>
              <a:t> </a:t>
            </a:r>
            <a:r>
              <a:rPr lang="cs-CZ" b="1" dirty="0"/>
              <a:t>Systems (</a:t>
            </a:r>
            <a:r>
              <a:rPr lang="cs-CZ" b="1" dirty="0" err="1"/>
              <a:t>Passive</a:t>
            </a:r>
            <a:r>
              <a:rPr lang="cs-CZ" b="1" dirty="0"/>
              <a:t> </a:t>
            </a:r>
            <a:r>
              <a:rPr lang="cs-CZ" b="1" dirty="0" err="1"/>
              <a:t>Circulation</a:t>
            </a:r>
            <a:r>
              <a:rPr lang="cs-CZ" b="1" dirty="0"/>
              <a:t>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Storage</a:t>
            </a:r>
            <a:r>
              <a:rPr lang="cs-CZ" dirty="0"/>
              <a:t> tank </a:t>
            </a:r>
            <a:r>
              <a:rPr lang="cs-CZ" dirty="0" err="1"/>
              <a:t>placed</a:t>
            </a:r>
            <a:r>
              <a:rPr lang="cs-CZ" dirty="0"/>
              <a:t> </a:t>
            </a:r>
            <a:r>
              <a:rPr lang="cs-CZ" dirty="0" err="1"/>
              <a:t>above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collector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Circulation</a:t>
            </a:r>
            <a:r>
              <a:rPr lang="cs-CZ" dirty="0"/>
              <a:t> </a:t>
            </a:r>
            <a:r>
              <a:rPr lang="cs-CZ" dirty="0" err="1"/>
              <a:t>driven</a:t>
            </a:r>
            <a:r>
              <a:rPr lang="cs-CZ" dirty="0"/>
              <a:t> by natural </a:t>
            </a:r>
            <a:r>
              <a:rPr lang="cs-CZ" dirty="0" err="1"/>
              <a:t>convection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density</a:t>
            </a:r>
            <a:r>
              <a:rPr lang="cs-CZ" dirty="0"/>
              <a:t> </a:t>
            </a:r>
            <a:r>
              <a:rPr lang="cs-CZ" dirty="0" err="1"/>
              <a:t>differences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hot and </a:t>
            </a:r>
            <a:r>
              <a:rPr lang="cs-CZ" dirty="0" err="1"/>
              <a:t>cold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Simpler</a:t>
            </a:r>
            <a:r>
              <a:rPr lang="cs-CZ" dirty="0"/>
              <a:t>, no pump </a:t>
            </a:r>
            <a:r>
              <a:rPr lang="cs-CZ" dirty="0" err="1"/>
              <a:t>needed</a:t>
            </a:r>
            <a:r>
              <a:rPr lang="cs-CZ" dirty="0"/>
              <a:t>, </a:t>
            </a:r>
            <a:r>
              <a:rPr lang="cs-CZ" dirty="0" err="1"/>
              <a:t>preferred</a:t>
            </a:r>
            <a:r>
              <a:rPr lang="cs-CZ" dirty="0"/>
              <a:t> in sunny </a:t>
            </a:r>
            <a:r>
              <a:rPr lang="cs-CZ" dirty="0" err="1"/>
              <a:t>climates</a:t>
            </a:r>
            <a:r>
              <a:rPr lang="cs-CZ" dirty="0"/>
              <a:t>, and </a:t>
            </a:r>
            <a:r>
              <a:rPr lang="cs-CZ" dirty="0" err="1"/>
              <a:t>avoids</a:t>
            </a:r>
            <a:r>
              <a:rPr lang="cs-CZ" dirty="0"/>
              <a:t> </a:t>
            </a:r>
            <a:r>
              <a:rPr lang="cs-CZ" dirty="0" err="1"/>
              <a:t>boiling</a:t>
            </a:r>
            <a:r>
              <a:rPr lang="cs-CZ" dirty="0"/>
              <a:t> </a:t>
            </a:r>
            <a:r>
              <a:rPr lang="cs-CZ" dirty="0" err="1"/>
              <a:t>risks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87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593" y="2168586"/>
            <a:ext cx="6127656" cy="332677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06" y="1169620"/>
            <a:ext cx="6053293" cy="446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8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Advanced</a:t>
            </a:r>
            <a:r>
              <a:rPr lang="cs-CZ" dirty="0"/>
              <a:t> </a:t>
            </a:r>
            <a:r>
              <a:rPr lang="cs-CZ" dirty="0" err="1"/>
              <a:t>Collectors</a:t>
            </a:r>
            <a:r>
              <a:rPr lang="cs-CZ" dirty="0"/>
              <a:t>: </a:t>
            </a:r>
            <a:r>
              <a:rPr lang="cs-CZ" dirty="0" err="1"/>
              <a:t>Selective</a:t>
            </a:r>
            <a:r>
              <a:rPr lang="cs-CZ" dirty="0"/>
              <a:t> </a:t>
            </a:r>
            <a:r>
              <a:rPr lang="cs-CZ" dirty="0" err="1"/>
              <a:t>Surfaces</a:t>
            </a:r>
            <a:r>
              <a:rPr lang="cs-CZ" dirty="0"/>
              <a:t> and </a:t>
            </a:r>
            <a:r>
              <a:rPr lang="cs-CZ" dirty="0" err="1"/>
              <a:t>Evacuated</a:t>
            </a:r>
            <a:r>
              <a:rPr lang="cs-CZ" dirty="0"/>
              <a:t> </a:t>
            </a:r>
            <a:r>
              <a:rPr lang="cs-CZ" dirty="0" err="1"/>
              <a:t>Designs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4822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err="1" smtClean="0"/>
              <a:t>Selective</a:t>
            </a:r>
            <a:r>
              <a:rPr lang="cs-CZ" b="1" dirty="0" smtClean="0"/>
              <a:t> </a:t>
            </a:r>
            <a:r>
              <a:rPr lang="cs-CZ" b="1" dirty="0" err="1"/>
              <a:t>Surfaces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Improve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by </a:t>
            </a:r>
            <a:r>
              <a:rPr lang="cs-CZ" dirty="0" err="1"/>
              <a:t>reducing</a:t>
            </a:r>
            <a:r>
              <a:rPr lang="cs-CZ" dirty="0"/>
              <a:t> </a:t>
            </a:r>
            <a:r>
              <a:rPr lang="cs-CZ" dirty="0" err="1"/>
              <a:t>radiative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loss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Principle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Surfaces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are </a:t>
            </a:r>
            <a:r>
              <a:rPr lang="cs-CZ" dirty="0" err="1"/>
              <a:t>highly</a:t>
            </a:r>
            <a:r>
              <a:rPr lang="cs-CZ" dirty="0"/>
              <a:t> </a:t>
            </a:r>
            <a:r>
              <a:rPr lang="cs-CZ" dirty="0" err="1"/>
              <a:t>absorptive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shortwave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(</a:t>
            </a:r>
            <a:r>
              <a:rPr lang="cs-CZ" dirty="0" err="1"/>
              <a:t>high</a:t>
            </a:r>
            <a:r>
              <a:rPr lang="cs-CZ" dirty="0"/>
              <a:t> α) but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emissivity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longwave</a:t>
            </a:r>
            <a:r>
              <a:rPr lang="cs-CZ" dirty="0"/>
              <a:t> </a:t>
            </a:r>
            <a:r>
              <a:rPr lang="cs-CZ" dirty="0" err="1"/>
              <a:t>infrared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(</a:t>
            </a:r>
            <a:r>
              <a:rPr lang="cs-CZ" dirty="0" err="1"/>
              <a:t>low</a:t>
            </a:r>
            <a:r>
              <a:rPr lang="cs-CZ" dirty="0"/>
              <a:t> ε).</a:t>
            </a:r>
            <a:endParaRPr lang="cs-CZ" sz="2200" dirty="0"/>
          </a:p>
          <a:p>
            <a:pPr lvl="1"/>
            <a:r>
              <a:rPr lang="cs-CZ" b="1" dirty="0" err="1"/>
              <a:t>Ideal</a:t>
            </a:r>
            <a:r>
              <a:rPr lang="cs-CZ" b="1" dirty="0"/>
              <a:t> </a:t>
            </a:r>
            <a:r>
              <a:rPr lang="cs-CZ" b="1" dirty="0" err="1"/>
              <a:t>Selective</a:t>
            </a:r>
            <a:r>
              <a:rPr lang="cs-CZ" b="1" dirty="0"/>
              <a:t> </a:t>
            </a:r>
            <a:r>
              <a:rPr lang="cs-CZ" b="1" dirty="0" err="1"/>
              <a:t>Surface</a:t>
            </a:r>
            <a:r>
              <a:rPr lang="cs-CZ" b="1" dirty="0"/>
              <a:t>:</a:t>
            </a:r>
            <a:r>
              <a:rPr lang="cs-CZ" dirty="0"/>
              <a:t> α = 1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spectrum</a:t>
            </a:r>
            <a:r>
              <a:rPr lang="cs-CZ" dirty="0"/>
              <a:t>, ε = 0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infrared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Practical</a:t>
            </a:r>
            <a:r>
              <a:rPr lang="cs-CZ" b="1" dirty="0"/>
              <a:t> </a:t>
            </a:r>
            <a:r>
              <a:rPr lang="cs-CZ" b="1" dirty="0" err="1"/>
              <a:t>Surfaces</a:t>
            </a:r>
            <a:r>
              <a:rPr lang="cs-CZ" b="1" dirty="0"/>
              <a:t>:</a:t>
            </a:r>
            <a:r>
              <a:rPr lang="cs-CZ" dirty="0"/>
              <a:t> Metal-</a:t>
            </a:r>
            <a:r>
              <a:rPr lang="cs-CZ" dirty="0" err="1"/>
              <a:t>semiconductor</a:t>
            </a:r>
            <a:r>
              <a:rPr lang="cs-CZ" dirty="0"/>
              <a:t> </a:t>
            </a:r>
            <a:r>
              <a:rPr lang="cs-CZ" dirty="0" err="1"/>
              <a:t>composites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Manufacturing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Mention</a:t>
            </a:r>
            <a:r>
              <a:rPr lang="cs-CZ" dirty="0"/>
              <a:t> </a:t>
            </a:r>
            <a:r>
              <a:rPr lang="cs-CZ" dirty="0" err="1"/>
              <a:t>techniques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creating</a:t>
            </a:r>
            <a:r>
              <a:rPr lang="cs-CZ" dirty="0"/>
              <a:t> </a:t>
            </a:r>
            <a:r>
              <a:rPr lang="cs-CZ" dirty="0" err="1"/>
              <a:t>selective</a:t>
            </a:r>
            <a:r>
              <a:rPr lang="cs-CZ" dirty="0"/>
              <a:t> </a:t>
            </a:r>
            <a:r>
              <a:rPr lang="cs-CZ" dirty="0" err="1"/>
              <a:t>surfaces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 smtClean="0"/>
              <a:t>Evacuated</a:t>
            </a:r>
            <a:r>
              <a:rPr lang="cs-CZ" b="1" dirty="0" smtClean="0"/>
              <a:t> </a:t>
            </a:r>
            <a:r>
              <a:rPr lang="cs-CZ" b="1" dirty="0" err="1"/>
              <a:t>Collectors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Further</a:t>
            </a:r>
            <a:r>
              <a:rPr lang="cs-CZ" dirty="0"/>
              <a:t> </a:t>
            </a:r>
            <a:r>
              <a:rPr lang="cs-CZ" dirty="0" err="1"/>
              <a:t>reduce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loss</a:t>
            </a:r>
            <a:r>
              <a:rPr lang="cs-CZ" dirty="0"/>
              <a:t> by </a:t>
            </a:r>
            <a:r>
              <a:rPr lang="cs-CZ" dirty="0" err="1"/>
              <a:t>minimizing</a:t>
            </a:r>
            <a:r>
              <a:rPr lang="cs-CZ" dirty="0"/>
              <a:t> </a:t>
            </a:r>
            <a:r>
              <a:rPr lang="cs-CZ" dirty="0" err="1"/>
              <a:t>convection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Design:</a:t>
            </a:r>
            <a:r>
              <a:rPr lang="cs-CZ" dirty="0"/>
              <a:t> </a:t>
            </a:r>
            <a:r>
              <a:rPr lang="cs-CZ" dirty="0" err="1"/>
              <a:t>Vacuum</a:t>
            </a:r>
            <a:r>
              <a:rPr lang="cs-CZ" dirty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absorber</a:t>
            </a:r>
            <a:r>
              <a:rPr lang="cs-CZ" dirty="0"/>
              <a:t> and </a:t>
            </a:r>
            <a:r>
              <a:rPr lang="cs-CZ" dirty="0" err="1"/>
              <a:t>glass</a:t>
            </a:r>
            <a:r>
              <a:rPr lang="cs-CZ" dirty="0"/>
              <a:t> </a:t>
            </a:r>
            <a:r>
              <a:rPr lang="cs-CZ" dirty="0" err="1"/>
              <a:t>cover</a:t>
            </a:r>
            <a:r>
              <a:rPr lang="cs-CZ" dirty="0"/>
              <a:t> </a:t>
            </a:r>
            <a:r>
              <a:rPr lang="cs-CZ" dirty="0" err="1"/>
              <a:t>eliminates</a:t>
            </a:r>
            <a:r>
              <a:rPr lang="cs-CZ" dirty="0"/>
              <a:t> </a:t>
            </a:r>
            <a:r>
              <a:rPr lang="cs-CZ" dirty="0" err="1"/>
              <a:t>convective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losses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Types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Evacuated</a:t>
            </a:r>
            <a:r>
              <a:rPr lang="cs-CZ" dirty="0"/>
              <a:t> tube </a:t>
            </a:r>
            <a:r>
              <a:rPr lang="cs-CZ" dirty="0" err="1"/>
              <a:t>collectors</a:t>
            </a:r>
            <a:r>
              <a:rPr lang="cs-CZ" dirty="0"/>
              <a:t> are </a:t>
            </a:r>
            <a:r>
              <a:rPr lang="cs-CZ" dirty="0" err="1"/>
              <a:t>common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Performance: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stagnation</a:t>
            </a:r>
            <a:r>
              <a:rPr lang="cs-CZ" dirty="0"/>
              <a:t> </a:t>
            </a:r>
            <a:r>
              <a:rPr lang="cs-CZ" dirty="0" err="1"/>
              <a:t>temperatures</a:t>
            </a:r>
            <a:r>
              <a:rPr lang="cs-CZ" dirty="0"/>
              <a:t> and </a:t>
            </a:r>
            <a:r>
              <a:rPr lang="cs-CZ" dirty="0" err="1"/>
              <a:t>improved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, </a:t>
            </a:r>
            <a:r>
              <a:rPr lang="cs-CZ" dirty="0" err="1"/>
              <a:t>especially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operating</a:t>
            </a:r>
            <a:r>
              <a:rPr lang="cs-CZ" dirty="0"/>
              <a:t> </a:t>
            </a:r>
            <a:r>
              <a:rPr lang="cs-CZ" dirty="0" err="1"/>
              <a:t>temperatures</a:t>
            </a:r>
            <a:r>
              <a:rPr lang="cs-CZ" dirty="0"/>
              <a:t>, but more </a:t>
            </a:r>
            <a:r>
              <a:rPr lang="cs-CZ" dirty="0" err="1"/>
              <a:t>expensive</a:t>
            </a:r>
            <a:r>
              <a:rPr lang="cs-CZ" dirty="0" smtClean="0"/>
              <a:t>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342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98" y="1272989"/>
            <a:ext cx="5556744" cy="367552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611" y="721804"/>
            <a:ext cx="5755773" cy="450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1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40" y="339118"/>
            <a:ext cx="7368169" cy="639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7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Other</a:t>
            </a:r>
            <a:r>
              <a:rPr lang="cs-CZ" dirty="0"/>
              <a:t> Solar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Applications</a:t>
            </a:r>
            <a:r>
              <a:rPr lang="cs-CZ" dirty="0"/>
              <a:t>: </a:t>
            </a:r>
            <a:r>
              <a:rPr lang="cs-CZ" dirty="0" err="1"/>
              <a:t>Expanding</a:t>
            </a:r>
            <a:r>
              <a:rPr lang="cs-CZ" dirty="0"/>
              <a:t> </a:t>
            </a:r>
            <a:r>
              <a:rPr lang="cs-CZ" dirty="0" err="1"/>
              <a:t>Beyond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Heating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6883" y="2121461"/>
            <a:ext cx="10515600" cy="3275293"/>
          </a:xfrm>
        </p:spPr>
        <p:txBody>
          <a:bodyPr/>
          <a:lstStyle/>
          <a:p>
            <a:r>
              <a:rPr lang="cs-CZ" b="1" dirty="0" err="1" smtClean="0"/>
              <a:t>Key</a:t>
            </a:r>
            <a:r>
              <a:rPr lang="cs-CZ" b="1" dirty="0" smtClean="0"/>
              <a:t> </a:t>
            </a:r>
            <a:r>
              <a:rPr lang="cs-CZ" b="1" dirty="0" err="1"/>
              <a:t>Applications</a:t>
            </a:r>
            <a:r>
              <a:rPr lang="cs-CZ" b="1" dirty="0"/>
              <a:t> </a:t>
            </a:r>
            <a:r>
              <a:rPr lang="cs-CZ" b="1" dirty="0" err="1"/>
              <a:t>Covered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/>
              <a:t>Air </a:t>
            </a:r>
            <a:r>
              <a:rPr lang="cs-CZ" dirty="0" err="1"/>
              <a:t>Heaters</a:t>
            </a:r>
            <a:r>
              <a:rPr lang="cs-CZ" dirty="0"/>
              <a:t> &amp; </a:t>
            </a:r>
            <a:r>
              <a:rPr lang="cs-CZ" dirty="0" err="1"/>
              <a:t>Crop</a:t>
            </a:r>
            <a:r>
              <a:rPr lang="cs-CZ" dirty="0"/>
              <a:t> </a:t>
            </a:r>
            <a:r>
              <a:rPr lang="cs-CZ" dirty="0" err="1"/>
              <a:t>Drying</a:t>
            </a:r>
            <a:endParaRPr lang="cs-CZ" sz="2200" dirty="0"/>
          </a:p>
          <a:p>
            <a:pPr lvl="1"/>
            <a:r>
              <a:rPr lang="cs-CZ" dirty="0"/>
              <a:t>Solar </a:t>
            </a:r>
            <a:r>
              <a:rPr lang="cs-CZ" dirty="0" err="1"/>
              <a:t>Refrigeration</a:t>
            </a:r>
            <a:r>
              <a:rPr lang="cs-CZ" dirty="0"/>
              <a:t> &amp; </a:t>
            </a:r>
            <a:r>
              <a:rPr lang="cs-CZ" dirty="0" err="1"/>
              <a:t>Cooling</a:t>
            </a:r>
            <a:endParaRPr lang="cs-CZ" sz="2200" dirty="0"/>
          </a:p>
          <a:p>
            <a:pPr lvl="1"/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Desalination</a:t>
            </a:r>
            <a:endParaRPr lang="cs-CZ" sz="2200" dirty="0"/>
          </a:p>
          <a:p>
            <a:pPr lvl="1"/>
            <a:r>
              <a:rPr lang="cs-CZ" dirty="0"/>
              <a:t>Solar Salt-Gradient </a:t>
            </a:r>
            <a:r>
              <a:rPr lang="cs-CZ" dirty="0" err="1"/>
              <a:t>Ponds</a:t>
            </a:r>
            <a:endParaRPr lang="cs-CZ" sz="2200" dirty="0"/>
          </a:p>
          <a:p>
            <a:pPr lvl="1"/>
            <a:r>
              <a:rPr lang="cs-CZ" dirty="0"/>
              <a:t>Solar </a:t>
            </a:r>
            <a:r>
              <a:rPr lang="cs-CZ" dirty="0" err="1"/>
              <a:t>Concentrators</a:t>
            </a:r>
            <a:endParaRPr lang="cs-CZ" sz="2200" dirty="0"/>
          </a:p>
          <a:p>
            <a:pPr lvl="1"/>
            <a:r>
              <a:rPr lang="cs-CZ" dirty="0" err="1"/>
              <a:t>Concentrated</a:t>
            </a:r>
            <a:r>
              <a:rPr lang="cs-CZ" dirty="0"/>
              <a:t> Solar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(CSTP)</a:t>
            </a:r>
            <a:endParaRPr lang="cs-CZ" sz="2200" dirty="0"/>
          </a:p>
          <a:p>
            <a:pPr lvl="1"/>
            <a:r>
              <a:rPr lang="cs-CZ" dirty="0" err="1"/>
              <a:t>Fuel</a:t>
            </a:r>
            <a:r>
              <a:rPr lang="cs-CZ" dirty="0"/>
              <a:t> &amp; </a:t>
            </a:r>
            <a:r>
              <a:rPr lang="cs-CZ" dirty="0" err="1"/>
              <a:t>Chemical</a:t>
            </a:r>
            <a:r>
              <a:rPr lang="cs-CZ" dirty="0"/>
              <a:t> </a:t>
            </a:r>
            <a:r>
              <a:rPr lang="cs-CZ" dirty="0" err="1"/>
              <a:t>Synthesis</a:t>
            </a:r>
            <a:endParaRPr lang="cs-CZ" sz="2200" dirty="0"/>
          </a:p>
          <a:p>
            <a:endParaRPr lang="cs-CZ" dirty="0"/>
          </a:p>
        </p:txBody>
      </p:sp>
      <p:pic>
        <p:nvPicPr>
          <p:cNvPr id="7170" name="Picture 2" descr="enjoy the w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347" y="1876424"/>
            <a:ext cx="5527781" cy="327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7724871" y="5201942"/>
            <a:ext cx="33588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http://solarcooking.org/Bender-Bayla-Somalia.htm</a:t>
            </a:r>
          </a:p>
        </p:txBody>
      </p:sp>
    </p:spTree>
    <p:extLst>
      <p:ext uri="{BB962C8B-B14F-4D97-AF65-F5344CB8AC3E}">
        <p14:creationId xmlns:p14="http://schemas.microsoft.com/office/powerpoint/2010/main" val="35553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Solar Air </a:t>
            </a:r>
            <a:r>
              <a:rPr lang="cs-CZ" dirty="0" err="1"/>
              <a:t>Heaters</a:t>
            </a:r>
            <a:r>
              <a:rPr lang="cs-CZ" dirty="0"/>
              <a:t> and </a:t>
            </a:r>
            <a:r>
              <a:rPr lang="cs-CZ" dirty="0" err="1"/>
              <a:t>Crop</a:t>
            </a:r>
            <a:r>
              <a:rPr lang="cs-CZ" dirty="0"/>
              <a:t> </a:t>
            </a:r>
            <a:r>
              <a:rPr lang="cs-CZ" dirty="0" err="1"/>
              <a:t>Drying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36140"/>
          </a:xfrm>
        </p:spPr>
        <p:txBody>
          <a:bodyPr/>
          <a:lstStyle/>
          <a:p>
            <a:r>
              <a:rPr lang="cs-CZ" b="1" dirty="0" smtClean="0"/>
              <a:t>Solar </a:t>
            </a:r>
            <a:r>
              <a:rPr lang="cs-CZ" b="1" dirty="0"/>
              <a:t>Air </a:t>
            </a:r>
            <a:r>
              <a:rPr lang="cs-CZ" b="1" dirty="0" err="1"/>
              <a:t>Heaters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Similar</a:t>
            </a:r>
            <a:r>
              <a:rPr lang="cs-CZ" dirty="0"/>
              <a:t> to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heaters</a:t>
            </a:r>
            <a:r>
              <a:rPr lang="cs-CZ" dirty="0"/>
              <a:t> but use air as </a:t>
            </a:r>
            <a:r>
              <a:rPr lang="cs-CZ" dirty="0" err="1"/>
              <a:t>the</a:t>
            </a:r>
            <a:r>
              <a:rPr lang="cs-CZ" dirty="0"/>
              <a:t> fluid. </a:t>
            </a:r>
            <a:r>
              <a:rPr lang="cs-CZ" dirty="0" err="1"/>
              <a:t>Cheaper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lighter</a:t>
            </a:r>
            <a:r>
              <a:rPr lang="cs-CZ" dirty="0"/>
              <a:t> </a:t>
            </a:r>
            <a:r>
              <a:rPr lang="cs-CZ" dirty="0" err="1"/>
              <a:t>materials</a:t>
            </a:r>
            <a:r>
              <a:rPr lang="cs-CZ" dirty="0"/>
              <a:t> and no </a:t>
            </a:r>
            <a:r>
              <a:rPr lang="cs-CZ" dirty="0" err="1"/>
              <a:t>frost</a:t>
            </a:r>
            <a:r>
              <a:rPr lang="cs-CZ" dirty="0"/>
              <a:t> </a:t>
            </a:r>
            <a:r>
              <a:rPr lang="cs-CZ" dirty="0" err="1"/>
              <a:t>protection</a:t>
            </a:r>
            <a:r>
              <a:rPr lang="cs-CZ" dirty="0"/>
              <a:t> </a:t>
            </a:r>
            <a:r>
              <a:rPr lang="cs-CZ" dirty="0" err="1"/>
              <a:t>needed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Building</a:t>
            </a:r>
            <a:r>
              <a:rPr lang="cs-CZ" dirty="0"/>
              <a:t> </a:t>
            </a:r>
            <a:r>
              <a:rPr lang="cs-CZ" dirty="0" err="1" smtClean="0"/>
              <a:t>heating</a:t>
            </a:r>
            <a:r>
              <a:rPr lang="cs-CZ" dirty="0" smtClean="0"/>
              <a:t>, </a:t>
            </a:r>
            <a:r>
              <a:rPr lang="cs-CZ" dirty="0" err="1"/>
              <a:t>crop</a:t>
            </a:r>
            <a:r>
              <a:rPr lang="cs-CZ" dirty="0"/>
              <a:t> </a:t>
            </a:r>
            <a:r>
              <a:rPr lang="cs-CZ" dirty="0" err="1"/>
              <a:t>drying</a:t>
            </a:r>
            <a:r>
              <a:rPr lang="cs-CZ" dirty="0"/>
              <a:t>.</a:t>
            </a:r>
            <a:endParaRPr lang="cs-CZ" sz="24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509" y="3308794"/>
            <a:ext cx="2995994" cy="71821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8798859" y="2462701"/>
            <a:ext cx="2554941" cy="2068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Volumetric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air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T1​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Inlet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T2​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Outlet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-251011" y="3376565"/>
            <a:ext cx="6096000" cy="53059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tabLst>
                <a:tab pos="914400" algn="l"/>
              </a:tabLst>
            </a:pPr>
            <a:r>
              <a:rPr lang="cs-CZ" sz="2800" b="1" dirty="0"/>
              <a:t>Heat </a:t>
            </a:r>
            <a:r>
              <a:rPr lang="cs-CZ" sz="2800" b="1" dirty="0" err="1"/>
              <a:t>Flow</a:t>
            </a:r>
            <a:r>
              <a:rPr lang="cs-CZ" sz="2800" b="1" dirty="0"/>
              <a:t> </a:t>
            </a:r>
            <a:r>
              <a:rPr lang="cs-CZ" sz="2800" b="1" dirty="0" err="1"/>
              <a:t>Equation</a:t>
            </a:r>
            <a:r>
              <a:rPr lang="cs-CZ" sz="2800" b="1" dirty="0"/>
              <a:t>: </a:t>
            </a:r>
          </a:p>
        </p:txBody>
      </p:sp>
      <p:sp>
        <p:nvSpPr>
          <p:cNvPr id="7" name="Obdélník 6"/>
          <p:cNvSpPr/>
          <p:nvPr/>
        </p:nvSpPr>
        <p:spPr>
          <a:xfrm>
            <a:off x="-251011" y="4391796"/>
            <a:ext cx="6096000" cy="55335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tabLst>
                <a:tab pos="914400" algn="l"/>
              </a:tabLst>
            </a:pPr>
            <a:r>
              <a:rPr lang="cs-CZ" sz="2800" b="1" dirty="0" err="1"/>
              <a:t>Collector</a:t>
            </a:r>
            <a:r>
              <a:rPr lang="cs-CZ" sz="2800" b="1" dirty="0"/>
              <a:t> </a:t>
            </a:r>
            <a:r>
              <a:rPr lang="cs-CZ" sz="2800" b="1" dirty="0" err="1"/>
              <a:t>Efficiency</a:t>
            </a:r>
            <a:r>
              <a:rPr lang="cs-CZ" sz="2800" b="1" dirty="0"/>
              <a:t> </a:t>
            </a:r>
            <a:r>
              <a:rPr lang="cs-CZ" sz="2800" b="1" dirty="0" err="1"/>
              <a:t>Equation</a:t>
            </a:r>
            <a:r>
              <a:rPr lang="cs-CZ" sz="2800" b="1" dirty="0"/>
              <a:t>: 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4078238"/>
            <a:ext cx="3485406" cy="1153620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9090211" y="4530703"/>
            <a:ext cx="2985247" cy="573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Aft>
                <a:spcPts val="800"/>
              </a:spcAft>
              <a:buSzPts val="1000"/>
              <a:tabLst>
                <a:tab pos="1371600" algn="l"/>
              </a:tabLst>
            </a:pPr>
            <a:r>
              <a:rPr lang="cs-CZ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A​ 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Collector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pPr marL="0" lvl="2">
              <a:lnSpc>
                <a:spcPct val="107000"/>
              </a:lnSpc>
              <a:spcAft>
                <a:spcPts val="800"/>
              </a:spcAft>
              <a:buSzPts val="1000"/>
              <a:tabLst>
                <a:tab pos="1371600" algn="l"/>
              </a:tabLst>
            </a:pPr>
            <a:r>
              <a:rPr lang="cs-CZ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</a:t>
            </a:r>
            <a:r>
              <a:rPr lang="cs-CZ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Solar </a:t>
            </a:r>
            <a:r>
              <a:rPr lang="cs-CZ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irradiance</a:t>
            </a:r>
            <a:r>
              <a:rPr lang="cs-CZ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incident on </a:t>
            </a:r>
            <a:r>
              <a:rPr lang="cs-CZ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collector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93047" y="5172166"/>
            <a:ext cx="10434917" cy="129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tabLst>
                <a:tab pos="914400" algn="l"/>
              </a:tabLst>
            </a:pPr>
            <a:r>
              <a:rPr lang="cs-CZ" sz="2800" dirty="0" err="1"/>
              <a:t>Crop</a:t>
            </a:r>
            <a:r>
              <a:rPr lang="cs-CZ" sz="2800" dirty="0"/>
              <a:t> </a:t>
            </a:r>
            <a:r>
              <a:rPr lang="cs-CZ" sz="2800" dirty="0" err="1"/>
              <a:t>d</a:t>
            </a:r>
            <a:r>
              <a:rPr lang="cs-CZ" sz="2800" dirty="0" err="1" smtClean="0"/>
              <a:t>rying</a:t>
            </a:r>
            <a:r>
              <a:rPr lang="cs-CZ" sz="2800" dirty="0" smtClean="0"/>
              <a:t> </a:t>
            </a:r>
            <a:r>
              <a:rPr lang="cs-CZ" sz="2800" dirty="0" err="1" smtClean="0"/>
              <a:t>prevents</a:t>
            </a:r>
            <a:r>
              <a:rPr lang="cs-CZ" sz="2800" dirty="0" smtClean="0"/>
              <a:t> </a:t>
            </a:r>
            <a:r>
              <a:rPr lang="cs-CZ" sz="2800" dirty="0" err="1"/>
              <a:t>fungal</a:t>
            </a:r>
            <a:r>
              <a:rPr lang="cs-CZ" sz="2800" dirty="0"/>
              <a:t> </a:t>
            </a:r>
            <a:r>
              <a:rPr lang="cs-CZ" sz="2800" dirty="0" err="1"/>
              <a:t>attack</a:t>
            </a:r>
            <a:r>
              <a:rPr lang="cs-CZ" sz="2800" dirty="0"/>
              <a:t> and </a:t>
            </a:r>
            <a:r>
              <a:rPr lang="cs-CZ" sz="2800" dirty="0" err="1"/>
              <a:t>spoilage</a:t>
            </a:r>
            <a:r>
              <a:rPr lang="cs-CZ" sz="2800" dirty="0"/>
              <a:t> in </a:t>
            </a:r>
            <a:r>
              <a:rPr lang="cs-CZ" sz="2800" dirty="0" err="1"/>
              <a:t>grains</a:t>
            </a:r>
            <a:r>
              <a:rPr lang="cs-CZ" sz="2800" dirty="0"/>
              <a:t> and </a:t>
            </a:r>
            <a:r>
              <a:rPr lang="cs-CZ" sz="2800" dirty="0" err="1"/>
              <a:t>agricultural</a:t>
            </a:r>
            <a:r>
              <a:rPr lang="cs-CZ" sz="2800" dirty="0"/>
              <a:t> </a:t>
            </a:r>
            <a:r>
              <a:rPr lang="cs-CZ" sz="2800" dirty="0" err="1"/>
              <a:t>products</a:t>
            </a:r>
            <a:r>
              <a:rPr lang="cs-CZ" sz="2800" dirty="0"/>
              <a:t>. </a:t>
            </a:r>
            <a:r>
              <a:rPr lang="cs-CZ" sz="2800" dirty="0" err="1"/>
              <a:t>Requires</a:t>
            </a:r>
            <a:r>
              <a:rPr lang="cs-CZ" sz="2800" dirty="0"/>
              <a:t> </a:t>
            </a:r>
            <a:r>
              <a:rPr lang="cs-CZ" sz="2800" dirty="0" err="1"/>
              <a:t>heat</a:t>
            </a:r>
            <a:r>
              <a:rPr lang="cs-CZ" sz="2800" dirty="0"/>
              <a:t> and </a:t>
            </a:r>
            <a:r>
              <a:rPr lang="cs-CZ" sz="2800" dirty="0" err="1"/>
              <a:t>water</a:t>
            </a:r>
            <a:r>
              <a:rPr lang="cs-CZ" sz="2800" dirty="0"/>
              <a:t> </a:t>
            </a:r>
            <a:r>
              <a:rPr lang="cs-CZ" sz="2800" dirty="0" err="1"/>
              <a:t>vapor</a:t>
            </a:r>
            <a:r>
              <a:rPr lang="cs-CZ" sz="2800" dirty="0"/>
              <a:t> transfer.</a:t>
            </a:r>
          </a:p>
        </p:txBody>
      </p:sp>
    </p:spTree>
    <p:extLst>
      <p:ext uri="{BB962C8B-B14F-4D97-AF65-F5344CB8AC3E}">
        <p14:creationId xmlns:p14="http://schemas.microsoft.com/office/powerpoint/2010/main" val="24676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5827"/>
            <a:ext cx="6632459" cy="5680149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732493" y="1069077"/>
            <a:ext cx="50112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Univers-Light"/>
              </a:rPr>
              <a:t>Air at point A (30°C, 80% relative humidity and 25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g/m</a:t>
            </a:r>
            <a:r>
              <a:rPr lang="cs-CZ" sz="2400" baseline="30000" dirty="0" smtClean="0">
                <a:solidFill>
                  <a:srgbClr val="000000"/>
                </a:solidFill>
                <a:latin typeface="Univers-Light"/>
              </a:rPr>
              <a:t>3</a:t>
            </a:r>
            <a:r>
              <a:rPr lang="en-US" sz="1000" dirty="0" smtClean="0">
                <a:solidFill>
                  <a:srgbClr val="000000"/>
                </a:solidFill>
                <a:latin typeface="Univers-Light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absolute humidity) is heated to point B at about 47°C. Here the relative humidity has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decreased to about 35% (absolute humidity, i.e. the mass of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water</a:t>
            </a:r>
            <a:r>
              <a:rPr lang="cs-CZ" sz="2400" dirty="0" smtClean="0">
                <a:solidFill>
                  <a:srgbClr val="000000"/>
                </a:solidFill>
                <a:latin typeface="Univers-Ligh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content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. remains the same). The air is then used to dry a crop,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so</a:t>
            </a:r>
            <a:r>
              <a:rPr lang="cs-CZ" sz="2400" dirty="0" smtClean="0">
                <a:solidFill>
                  <a:srgbClr val="000000"/>
                </a:solidFill>
                <a:latin typeface="Univers-Ligh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relative humidity rises to 100% as it cools back to 30°C,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now</a:t>
            </a:r>
            <a:r>
              <a:rPr lang="cs-CZ" sz="2400" dirty="0" smtClean="0">
                <a:solidFill>
                  <a:srgbClr val="000000"/>
                </a:solidFill>
                <a:latin typeface="Univers-Ligh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with 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increased water content represented by the increased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absolute</a:t>
            </a:r>
            <a:r>
              <a:rPr lang="cs-CZ" sz="2400" dirty="0" smtClean="0">
                <a:solidFill>
                  <a:srgbClr val="000000"/>
                </a:solidFill>
                <a:latin typeface="Univers-Ligh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Univers-Light"/>
              </a:rPr>
              <a:t>humidity 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of about 30 g/m</a:t>
            </a:r>
            <a:r>
              <a:rPr lang="en-US" sz="2400" baseline="30000" dirty="0">
                <a:solidFill>
                  <a:srgbClr val="000000"/>
                </a:solidFill>
                <a:latin typeface="Univers-Light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Univers-Light"/>
              </a:rPr>
              <a:t>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1401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Solar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Refrigeration</a:t>
            </a:r>
            <a:r>
              <a:rPr lang="cs-CZ" dirty="0"/>
              <a:t>, </a:t>
            </a:r>
            <a:r>
              <a:rPr lang="cs-CZ" dirty="0" err="1"/>
              <a:t>Cooling</a:t>
            </a:r>
            <a:r>
              <a:rPr lang="cs-CZ" dirty="0"/>
              <a:t>, and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Desalination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4493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smtClean="0"/>
              <a:t>Solar </a:t>
            </a:r>
            <a:r>
              <a:rPr lang="cs-CZ" b="1" dirty="0" err="1"/>
              <a:t>Refrigeration</a:t>
            </a:r>
            <a:r>
              <a:rPr lang="cs-CZ" b="1" dirty="0"/>
              <a:t>/</a:t>
            </a:r>
            <a:r>
              <a:rPr lang="cs-CZ" b="1" dirty="0" err="1"/>
              <a:t>Cooling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Absorption</a:t>
            </a:r>
            <a:r>
              <a:rPr lang="cs-CZ" b="1" dirty="0"/>
              <a:t> </a:t>
            </a:r>
            <a:r>
              <a:rPr lang="cs-CZ" b="1" dirty="0" err="1"/>
              <a:t>Refrigeration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to drive a </a:t>
            </a:r>
            <a:r>
              <a:rPr lang="cs-CZ" dirty="0" err="1"/>
              <a:t>cooling</a:t>
            </a:r>
            <a:r>
              <a:rPr lang="cs-CZ" dirty="0"/>
              <a:t> </a:t>
            </a:r>
            <a:r>
              <a:rPr lang="cs-CZ" dirty="0" err="1"/>
              <a:t>cycle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ammonia-water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Components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Absorber</a:t>
            </a:r>
            <a:r>
              <a:rPr lang="cs-CZ" dirty="0"/>
              <a:t>, </a:t>
            </a:r>
            <a:r>
              <a:rPr lang="cs-CZ" dirty="0" err="1"/>
              <a:t>generator</a:t>
            </a:r>
            <a:r>
              <a:rPr lang="cs-CZ" dirty="0"/>
              <a:t>, </a:t>
            </a:r>
            <a:r>
              <a:rPr lang="cs-CZ" dirty="0" err="1"/>
              <a:t>condenser</a:t>
            </a:r>
            <a:r>
              <a:rPr lang="cs-CZ" dirty="0"/>
              <a:t>, </a:t>
            </a:r>
            <a:r>
              <a:rPr lang="cs-CZ" dirty="0" err="1"/>
              <a:t>evaporator</a:t>
            </a:r>
            <a:r>
              <a:rPr lang="cs-CZ" dirty="0"/>
              <a:t>, </a:t>
            </a:r>
            <a:r>
              <a:rPr lang="cs-CZ" dirty="0" err="1"/>
              <a:t>throttling</a:t>
            </a:r>
            <a:r>
              <a:rPr lang="cs-CZ" dirty="0"/>
              <a:t> </a:t>
            </a:r>
            <a:r>
              <a:rPr lang="cs-CZ" dirty="0" err="1"/>
              <a:t>valve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COP (</a:t>
            </a:r>
            <a:r>
              <a:rPr lang="cs-CZ" b="1" dirty="0" err="1"/>
              <a:t>Coefficient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Performance):</a:t>
            </a:r>
            <a:r>
              <a:rPr lang="cs-CZ" dirty="0"/>
              <a:t> </a:t>
            </a:r>
            <a:r>
              <a:rPr lang="cs-CZ" dirty="0" err="1"/>
              <a:t>Lower</a:t>
            </a:r>
            <a:r>
              <a:rPr lang="cs-CZ" dirty="0"/>
              <a:t> COP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electric</a:t>
            </a:r>
            <a:r>
              <a:rPr lang="cs-CZ" dirty="0"/>
              <a:t> </a:t>
            </a:r>
            <a:r>
              <a:rPr lang="cs-CZ" dirty="0" err="1"/>
              <a:t>refrigerators</a:t>
            </a:r>
            <a:r>
              <a:rPr lang="cs-CZ" dirty="0"/>
              <a:t> but </a:t>
            </a:r>
            <a:r>
              <a:rPr lang="cs-CZ" dirty="0" err="1"/>
              <a:t>valuable</a:t>
            </a:r>
            <a:r>
              <a:rPr lang="cs-CZ" dirty="0"/>
              <a:t> </a:t>
            </a:r>
            <a:r>
              <a:rPr lang="cs-CZ" dirty="0" err="1"/>
              <a:t>where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limited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low-cost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available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Solar </a:t>
            </a:r>
            <a:r>
              <a:rPr lang="cs-CZ" b="1" dirty="0" err="1"/>
              <a:t>Desiccant</a:t>
            </a:r>
            <a:r>
              <a:rPr lang="cs-CZ" b="1" dirty="0"/>
              <a:t> </a:t>
            </a:r>
            <a:r>
              <a:rPr lang="cs-CZ" b="1" dirty="0" err="1" smtClean="0"/>
              <a:t>Cooling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desiccants</a:t>
            </a:r>
            <a:r>
              <a:rPr lang="cs-CZ" dirty="0"/>
              <a:t> to </a:t>
            </a:r>
            <a:r>
              <a:rPr lang="cs-CZ" dirty="0" err="1"/>
              <a:t>dehumidify</a:t>
            </a:r>
            <a:r>
              <a:rPr lang="cs-CZ" dirty="0"/>
              <a:t> air, </a:t>
            </a:r>
            <a:r>
              <a:rPr lang="cs-CZ" dirty="0" err="1"/>
              <a:t>followed</a:t>
            </a:r>
            <a:r>
              <a:rPr lang="cs-CZ" dirty="0"/>
              <a:t> by </a:t>
            </a:r>
            <a:r>
              <a:rPr lang="cs-CZ" dirty="0" err="1"/>
              <a:t>evaporative</a:t>
            </a:r>
            <a:r>
              <a:rPr lang="cs-CZ" dirty="0"/>
              <a:t> </a:t>
            </a:r>
            <a:r>
              <a:rPr lang="cs-CZ" dirty="0" err="1"/>
              <a:t>cooling</a:t>
            </a:r>
            <a:r>
              <a:rPr lang="cs-CZ" dirty="0" smtClean="0"/>
              <a:t>.</a:t>
            </a:r>
          </a:p>
          <a:p>
            <a:r>
              <a:rPr lang="cs-CZ" b="1" dirty="0" err="1" smtClean="0"/>
              <a:t>Water</a:t>
            </a:r>
            <a:r>
              <a:rPr lang="cs-CZ" b="1" dirty="0" smtClean="0"/>
              <a:t> </a:t>
            </a:r>
            <a:r>
              <a:rPr lang="cs-CZ" b="1" dirty="0" err="1"/>
              <a:t>Desalination</a:t>
            </a:r>
            <a:r>
              <a:rPr lang="cs-CZ" b="1" dirty="0"/>
              <a:t> (Solar </a:t>
            </a:r>
            <a:r>
              <a:rPr lang="cs-CZ" b="1" dirty="0" err="1"/>
              <a:t>Stills</a:t>
            </a:r>
            <a:r>
              <a:rPr lang="cs-CZ" b="1" dirty="0"/>
              <a:t>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/>
              <a:t>Solar </a:t>
            </a:r>
            <a:r>
              <a:rPr lang="cs-CZ" b="1" dirty="0" err="1"/>
              <a:t>Distillation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to </a:t>
            </a:r>
            <a:r>
              <a:rPr lang="cs-CZ" dirty="0" err="1"/>
              <a:t>evaporate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, </a:t>
            </a:r>
            <a:r>
              <a:rPr lang="cs-CZ" dirty="0" err="1"/>
              <a:t>leaving</a:t>
            </a:r>
            <a:r>
              <a:rPr lang="cs-CZ" dirty="0"/>
              <a:t> </a:t>
            </a:r>
            <a:r>
              <a:rPr lang="cs-CZ" dirty="0" err="1"/>
              <a:t>salts</a:t>
            </a:r>
            <a:r>
              <a:rPr lang="cs-CZ" dirty="0"/>
              <a:t> </a:t>
            </a:r>
            <a:r>
              <a:rPr lang="cs-CZ" dirty="0" err="1"/>
              <a:t>behind</a:t>
            </a:r>
            <a:r>
              <a:rPr lang="cs-CZ" dirty="0"/>
              <a:t>. </a:t>
            </a:r>
            <a:r>
              <a:rPr lang="cs-CZ" dirty="0" err="1"/>
              <a:t>Vapor</a:t>
            </a:r>
            <a:r>
              <a:rPr lang="cs-CZ" dirty="0"/>
              <a:t> </a:t>
            </a:r>
            <a:r>
              <a:rPr lang="cs-CZ" dirty="0" err="1"/>
              <a:t>condenses</a:t>
            </a:r>
            <a:r>
              <a:rPr lang="cs-CZ" dirty="0"/>
              <a:t> to </a:t>
            </a:r>
            <a:r>
              <a:rPr lang="cs-CZ" dirty="0" err="1"/>
              <a:t>produce</a:t>
            </a:r>
            <a:r>
              <a:rPr lang="cs-CZ" dirty="0"/>
              <a:t> </a:t>
            </a:r>
            <a:r>
              <a:rPr lang="cs-CZ" dirty="0" err="1"/>
              <a:t>fresh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Simple</a:t>
            </a:r>
            <a:r>
              <a:rPr lang="cs-CZ" b="1" dirty="0"/>
              <a:t> Solar </a:t>
            </a:r>
            <a:r>
              <a:rPr lang="cs-CZ" b="1" dirty="0" err="1" smtClean="0"/>
              <a:t>Still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 err="1"/>
              <a:t>Basin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saline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, transparent </a:t>
            </a:r>
            <a:r>
              <a:rPr lang="cs-CZ" dirty="0" err="1"/>
              <a:t>cover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condensation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Output:</a:t>
            </a:r>
            <a:r>
              <a:rPr lang="cs-CZ" dirty="0"/>
              <a:t> ~8.3 kg/</a:t>
            </a:r>
            <a:r>
              <a:rPr lang="cs-CZ" dirty="0" err="1"/>
              <a:t>day</a:t>
            </a:r>
            <a:r>
              <a:rPr lang="cs-CZ" dirty="0"/>
              <a:t> per m²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insolation</a:t>
            </a:r>
            <a:r>
              <a:rPr lang="cs-CZ" dirty="0"/>
              <a:t> (</a:t>
            </a:r>
            <a:r>
              <a:rPr lang="cs-CZ" dirty="0" err="1"/>
              <a:t>ideal</a:t>
            </a:r>
            <a:r>
              <a:rPr lang="cs-CZ" dirty="0"/>
              <a:t> </a:t>
            </a:r>
            <a:r>
              <a:rPr lang="cs-CZ" dirty="0" err="1"/>
              <a:t>conditions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Economics</a:t>
            </a:r>
            <a:r>
              <a:rPr lang="cs-CZ" b="1" dirty="0"/>
              <a:t>:</a:t>
            </a:r>
            <a:r>
              <a:rPr lang="cs-CZ" dirty="0"/>
              <a:t> PV-</a:t>
            </a:r>
            <a:r>
              <a:rPr lang="cs-CZ" dirty="0" err="1"/>
              <a:t>driven</a:t>
            </a:r>
            <a:r>
              <a:rPr lang="cs-CZ" dirty="0"/>
              <a:t> reverse </a:t>
            </a:r>
            <a:r>
              <a:rPr lang="cs-CZ" dirty="0" err="1"/>
              <a:t>osmosis</a:t>
            </a:r>
            <a:r>
              <a:rPr lang="cs-CZ" dirty="0"/>
              <a:t> </a:t>
            </a:r>
            <a:r>
              <a:rPr lang="cs-CZ" dirty="0" err="1"/>
              <a:t>often</a:t>
            </a:r>
            <a:r>
              <a:rPr lang="cs-CZ" dirty="0"/>
              <a:t> more </a:t>
            </a:r>
            <a:r>
              <a:rPr lang="cs-CZ" dirty="0" err="1"/>
              <a:t>cost-effective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scale</a:t>
            </a:r>
            <a:r>
              <a:rPr lang="cs-CZ" dirty="0"/>
              <a:t>.</a:t>
            </a:r>
            <a:endParaRPr lang="cs-CZ" sz="2200" dirty="0"/>
          </a:p>
          <a:p>
            <a:pPr lvl="1"/>
            <a:endParaRPr lang="cs-CZ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08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52" y="836579"/>
            <a:ext cx="7610128" cy="7661609"/>
          </a:xfrm>
        </p:spPr>
      </p:pic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41175" y="287000"/>
            <a:ext cx="60415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Hannah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Ritchie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, Pablo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Rosado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and Max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Roser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(2020) - “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Energy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Production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and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Consumption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”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Published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online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at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OurWorldinData.org.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Retrieved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from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: 'https://ourworldindata.org/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energy-production-consumption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' [Online </a:t>
            </a:r>
            <a:r>
              <a:rPr kumimoji="0" lang="cs-CZ" altLang="cs-CZ" sz="1000" b="0" i="0" u="none" strike="noStrike" cap="none" normalizeH="0" baseline="0" dirty="0" err="1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Resource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577291"/>
                </a:solidFill>
                <a:effectLst/>
                <a:latin typeface="Menlo"/>
              </a:rPr>
              <a:t>]</a:t>
            </a:r>
            <a:r>
              <a:rPr kumimoji="0" lang="cs-CZ" altLang="cs-CZ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b="7117"/>
          <a:stretch/>
        </p:blipFill>
        <p:spPr>
          <a:xfrm>
            <a:off x="81469" y="251012"/>
            <a:ext cx="4558870" cy="467957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281" y="107577"/>
            <a:ext cx="3457493" cy="396148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543" y="4212497"/>
            <a:ext cx="4745708" cy="2531044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7604774" y="340659"/>
            <a:ext cx="435414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4A976A"/>
                </a:solidFill>
                <a:latin typeface="Univers-Bold"/>
              </a:rPr>
              <a:t>a </a:t>
            </a:r>
            <a:r>
              <a:rPr lang="cs-CZ" dirty="0" err="1"/>
              <a:t>Schematic</a:t>
            </a:r>
            <a:r>
              <a:rPr lang="cs-CZ" dirty="0"/>
              <a:t> diagram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absorption</a:t>
            </a:r>
            <a:r>
              <a:rPr lang="cs-CZ" dirty="0"/>
              <a:t> </a:t>
            </a:r>
            <a:r>
              <a:rPr lang="cs-CZ" dirty="0" err="1"/>
              <a:t>refrigerator</a:t>
            </a:r>
            <a:r>
              <a:rPr lang="cs-CZ" dirty="0"/>
              <a:t>. </a:t>
            </a:r>
            <a:r>
              <a:rPr lang="cs-CZ" dirty="0" err="1"/>
              <a:t>Zigzags</a:t>
            </a:r>
            <a:r>
              <a:rPr lang="cs-CZ" dirty="0"/>
              <a:t> </a:t>
            </a:r>
            <a:r>
              <a:rPr lang="cs-CZ" dirty="0" err="1"/>
              <a:t>here</a:t>
            </a:r>
            <a:r>
              <a:rPr lang="cs-CZ" dirty="0"/>
              <a:t> </a:t>
            </a:r>
            <a:r>
              <a:rPr lang="cs-CZ" dirty="0" err="1"/>
              <a:t>represent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exchangers</a:t>
            </a:r>
            <a:r>
              <a:rPr lang="cs-CZ" dirty="0"/>
              <a:t> (not </a:t>
            </a:r>
            <a:r>
              <a:rPr lang="cs-CZ" dirty="0" err="1"/>
              <a:t>resistances</a:t>
            </a:r>
            <a:r>
              <a:rPr lang="cs-CZ" dirty="0"/>
              <a:t>). </a:t>
            </a:r>
            <a:r>
              <a:rPr lang="cs-CZ" dirty="0" err="1"/>
              <a:t>Loop</a:t>
            </a:r>
            <a:r>
              <a:rPr lang="cs-CZ" dirty="0"/>
              <a:t> 1:refrigerant </a:t>
            </a:r>
            <a:r>
              <a:rPr lang="cs-CZ" dirty="0" err="1"/>
              <a:t>cycle</a:t>
            </a:r>
            <a:r>
              <a:rPr lang="cs-CZ" dirty="0"/>
              <a:t>; </a:t>
            </a:r>
            <a:r>
              <a:rPr lang="cs-CZ" dirty="0" err="1"/>
              <a:t>loop</a:t>
            </a:r>
            <a:r>
              <a:rPr lang="cs-CZ" dirty="0"/>
              <a:t> 2: absorbent </a:t>
            </a:r>
            <a:r>
              <a:rPr lang="cs-CZ" dirty="0" err="1"/>
              <a:t>cycle</a:t>
            </a:r>
            <a:r>
              <a:rPr lang="cs-CZ" dirty="0"/>
              <a:t>. </a:t>
            </a:r>
            <a:endParaRPr lang="cs-CZ" dirty="0" smtClean="0"/>
          </a:p>
          <a:p>
            <a:endParaRPr lang="cs-CZ" dirty="0"/>
          </a:p>
          <a:p>
            <a:r>
              <a:rPr lang="en-US" b="1" dirty="0">
                <a:solidFill>
                  <a:srgbClr val="4A976A"/>
                </a:solidFill>
                <a:latin typeface="Univers-Bold"/>
              </a:rPr>
              <a:t>b</a:t>
            </a:r>
            <a:r>
              <a:rPr lang="en-US" b="1" dirty="0"/>
              <a:t> </a:t>
            </a:r>
            <a:r>
              <a:rPr lang="en-US" dirty="0"/>
              <a:t>Solar absorption cooling system installed in 2004 on the roof of an office building</a:t>
            </a:r>
            <a:br>
              <a:rPr lang="en-US" dirty="0"/>
            </a:br>
            <a:r>
              <a:rPr lang="en-US" dirty="0"/>
              <a:t>in Madrid, Spain. Heat for the ‘generator’ comes from the solar evacuated tube</a:t>
            </a:r>
            <a:br>
              <a:rPr lang="en-US" dirty="0"/>
            </a:br>
            <a:r>
              <a:rPr lang="en-US" dirty="0"/>
              <a:t>collectors at the top of the photo. Visible (left to right in the photo) are the ‘cooling</a:t>
            </a:r>
            <a:br>
              <a:rPr lang="en-US" dirty="0"/>
            </a:br>
            <a:r>
              <a:rPr lang="en-US" dirty="0"/>
              <a:t>tower’, the 105 kW chiller unit, and buffer tanks of cold and hot water respectively.</a:t>
            </a:r>
            <a:br>
              <a:rPr lang="en-US" dirty="0"/>
            </a:br>
            <a:r>
              <a:rPr lang="en-US" dirty="0"/>
              <a:t>The system includes a total of 72 m2 of collectors (not all shown here), and achieves </a:t>
            </a:r>
            <a:r>
              <a:rPr lang="en-US" dirty="0" smtClean="0"/>
              <a:t>a</a:t>
            </a:r>
            <a:r>
              <a:rPr lang="cs-CZ" dirty="0" smtClean="0"/>
              <a:t> </a:t>
            </a:r>
            <a:r>
              <a:rPr lang="en-US" dirty="0" smtClean="0"/>
              <a:t>room </a:t>
            </a:r>
            <a:r>
              <a:rPr lang="en-US" dirty="0"/>
              <a:t>temperature of 19°C even in ambient temperatures ~40°C</a:t>
            </a:r>
            <a:r>
              <a:rPr lang="en-US" dirty="0" smtClean="0"/>
              <a:t>.</a:t>
            </a:r>
            <a:endParaRPr lang="cs-CZ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b="1" dirty="0">
                <a:solidFill>
                  <a:srgbClr val="4A976A"/>
                </a:solidFill>
                <a:latin typeface="Univers-Bold"/>
              </a:rPr>
              <a:t>c</a:t>
            </a:r>
            <a:r>
              <a:rPr lang="en-US" b="1" dirty="0"/>
              <a:t> </a:t>
            </a:r>
            <a:r>
              <a:rPr lang="en-US" dirty="0"/>
              <a:t>Solar desiccant </a:t>
            </a:r>
            <a:r>
              <a:rPr lang="en-US" dirty="0" smtClean="0"/>
              <a:t>cooling. </a:t>
            </a:r>
            <a:r>
              <a:rPr lang="en-US" dirty="0"/>
              <a:t>The desiccant on the wheel picks up moisture</a:t>
            </a:r>
            <a:br>
              <a:rPr lang="en-US" dirty="0"/>
            </a:br>
            <a:r>
              <a:rPr lang="en-US" dirty="0"/>
              <a:t>from the inlet air (above the barrier) and loses moisture (below the barrier) to the </a:t>
            </a:r>
            <a:r>
              <a:rPr lang="en-US" dirty="0" smtClean="0"/>
              <a:t>stream</a:t>
            </a:r>
            <a:r>
              <a:rPr lang="cs-CZ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solar-heated air. </a:t>
            </a:r>
            <a:br>
              <a:rPr lang="en-US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429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048" y="65702"/>
            <a:ext cx="5470307" cy="679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1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3729" y="171544"/>
            <a:ext cx="10515600" cy="1325563"/>
          </a:xfrm>
        </p:spPr>
        <p:txBody>
          <a:bodyPr>
            <a:normAutofit fontScale="90000"/>
          </a:bodyPr>
          <a:lstStyle/>
          <a:p>
            <a:pPr lvl="0"/>
            <a:r>
              <a:rPr lang="cs-CZ" dirty="0"/>
              <a:t>Solar Salt-Gradient </a:t>
            </a:r>
            <a:r>
              <a:rPr lang="cs-CZ" dirty="0" err="1"/>
              <a:t>Ponds</a:t>
            </a:r>
            <a:r>
              <a:rPr lang="cs-CZ" dirty="0"/>
              <a:t> and </a:t>
            </a:r>
            <a:r>
              <a:rPr lang="cs-CZ" dirty="0" smtClean="0"/>
              <a:t>Solar </a:t>
            </a:r>
            <a:r>
              <a:rPr lang="cs-CZ" dirty="0" err="1"/>
              <a:t>Concentrators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2389" y="1497107"/>
            <a:ext cx="7749988" cy="5360893"/>
          </a:xfrm>
        </p:spPr>
        <p:txBody>
          <a:bodyPr>
            <a:normAutofit/>
          </a:bodyPr>
          <a:lstStyle/>
          <a:p>
            <a:r>
              <a:rPr lang="cs-CZ" b="1" dirty="0" smtClean="0"/>
              <a:t>Solar </a:t>
            </a:r>
            <a:r>
              <a:rPr lang="cs-CZ" b="1" dirty="0"/>
              <a:t>Salt-Gradient </a:t>
            </a:r>
            <a:r>
              <a:rPr lang="cs-CZ" b="1" dirty="0" err="1"/>
              <a:t>Ponds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Large-Scale</a:t>
            </a:r>
            <a:r>
              <a:rPr lang="cs-CZ" b="1" dirty="0"/>
              <a:t> </a:t>
            </a:r>
            <a:r>
              <a:rPr lang="cs-CZ" b="1" dirty="0" err="1"/>
              <a:t>Low-Temperature</a:t>
            </a:r>
            <a:r>
              <a:rPr lang="cs-CZ" b="1" dirty="0"/>
              <a:t> Heat Source: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salt gradient to </a:t>
            </a:r>
            <a:r>
              <a:rPr lang="cs-CZ" dirty="0" err="1"/>
              <a:t>suppress</a:t>
            </a:r>
            <a:r>
              <a:rPr lang="cs-CZ" dirty="0"/>
              <a:t> </a:t>
            </a:r>
            <a:r>
              <a:rPr lang="cs-CZ" dirty="0" err="1"/>
              <a:t>convection</a:t>
            </a:r>
            <a:r>
              <a:rPr lang="cs-CZ" dirty="0"/>
              <a:t> and trap </a:t>
            </a:r>
            <a:r>
              <a:rPr lang="cs-CZ" dirty="0" err="1"/>
              <a:t>heat</a:t>
            </a:r>
            <a:r>
              <a:rPr lang="cs-CZ" dirty="0"/>
              <a:t> in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layers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Construction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area (</a:t>
            </a:r>
            <a:r>
              <a:rPr lang="cs-CZ" dirty="0" err="1"/>
              <a:t>hectare</a:t>
            </a:r>
            <a:r>
              <a:rPr lang="cs-CZ" dirty="0"/>
              <a:t>), ~2m </a:t>
            </a:r>
            <a:r>
              <a:rPr lang="cs-CZ" dirty="0" err="1"/>
              <a:t>deep</a:t>
            </a:r>
            <a:r>
              <a:rPr lang="cs-CZ" dirty="0"/>
              <a:t>, </a:t>
            </a:r>
            <a:r>
              <a:rPr lang="cs-CZ" dirty="0" err="1"/>
              <a:t>layered</a:t>
            </a:r>
            <a:r>
              <a:rPr lang="cs-CZ" dirty="0"/>
              <a:t> salt </a:t>
            </a:r>
            <a:r>
              <a:rPr lang="cs-CZ" dirty="0" err="1"/>
              <a:t>concentrations</a:t>
            </a:r>
            <a:r>
              <a:rPr lang="cs-CZ" dirty="0"/>
              <a:t> (</a:t>
            </a:r>
            <a:r>
              <a:rPr lang="cs-CZ" dirty="0" err="1"/>
              <a:t>densest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), </a:t>
            </a:r>
            <a:r>
              <a:rPr lang="cs-CZ" dirty="0" err="1"/>
              <a:t>black</a:t>
            </a:r>
            <a:r>
              <a:rPr lang="cs-CZ" dirty="0"/>
              <a:t> </a:t>
            </a:r>
            <a:r>
              <a:rPr lang="cs-CZ" dirty="0" err="1"/>
              <a:t>liner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Heat </a:t>
            </a:r>
            <a:r>
              <a:rPr lang="cs-CZ" b="1" dirty="0" err="1"/>
              <a:t>Storage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Interseasonal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</a:t>
            </a:r>
            <a:r>
              <a:rPr lang="cs-CZ" dirty="0" err="1"/>
              <a:t>possible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capacitance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Building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,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, </a:t>
            </a:r>
            <a:r>
              <a:rPr lang="cs-CZ" dirty="0" err="1"/>
              <a:t>low-temperature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Examples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Beit</a:t>
            </a:r>
            <a:r>
              <a:rPr lang="cs-CZ" dirty="0"/>
              <a:t> </a:t>
            </a:r>
            <a:r>
              <a:rPr lang="cs-CZ" dirty="0" err="1"/>
              <a:t>Ha’Harava</a:t>
            </a:r>
            <a:r>
              <a:rPr lang="cs-CZ" dirty="0"/>
              <a:t> (</a:t>
            </a:r>
            <a:r>
              <a:rPr lang="cs-CZ" dirty="0" err="1"/>
              <a:t>Israel</a:t>
            </a:r>
            <a:r>
              <a:rPr lang="cs-CZ" dirty="0"/>
              <a:t>), El </a:t>
            </a:r>
            <a:r>
              <a:rPr lang="cs-CZ" dirty="0" err="1"/>
              <a:t>Paso</a:t>
            </a:r>
            <a:r>
              <a:rPr lang="cs-CZ" dirty="0"/>
              <a:t> (Texas) - </a:t>
            </a:r>
            <a:r>
              <a:rPr lang="cs-CZ" i="1" dirty="0" err="1"/>
              <a:t>Demonstrated</a:t>
            </a:r>
            <a:r>
              <a:rPr lang="cs-CZ" i="1" dirty="0"/>
              <a:t> </a:t>
            </a:r>
            <a:r>
              <a:rPr lang="cs-CZ" i="1" dirty="0" err="1"/>
              <a:t>feasibility</a:t>
            </a:r>
            <a:r>
              <a:rPr lang="cs-CZ" i="1" dirty="0"/>
              <a:t> but limited </a:t>
            </a:r>
            <a:r>
              <a:rPr lang="cs-CZ" i="1" dirty="0" err="1"/>
              <a:t>commercial</a:t>
            </a:r>
            <a:r>
              <a:rPr lang="cs-CZ" i="1" dirty="0"/>
              <a:t> use </a:t>
            </a:r>
            <a:r>
              <a:rPr lang="cs-CZ" i="1" dirty="0" err="1"/>
              <a:t>due</a:t>
            </a:r>
            <a:r>
              <a:rPr lang="cs-CZ" i="1" dirty="0"/>
              <a:t> to </a:t>
            </a:r>
            <a:r>
              <a:rPr lang="cs-CZ" i="1" dirty="0" err="1"/>
              <a:t>complexity</a:t>
            </a:r>
            <a:r>
              <a:rPr lang="cs-CZ" i="1" dirty="0"/>
              <a:t> and long </a:t>
            </a:r>
            <a:r>
              <a:rPr lang="cs-CZ" i="1" dirty="0" err="1"/>
              <a:t>time</a:t>
            </a:r>
            <a:r>
              <a:rPr lang="cs-CZ" i="1" dirty="0"/>
              <a:t> </a:t>
            </a:r>
            <a:r>
              <a:rPr lang="cs-CZ" i="1" dirty="0" err="1"/>
              <a:t>constants</a:t>
            </a:r>
            <a:r>
              <a:rPr lang="cs-CZ" i="1" dirty="0" smtClean="0"/>
              <a:t>.</a:t>
            </a:r>
            <a:endParaRPr lang="cs-CZ" sz="2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676" y="791849"/>
            <a:ext cx="2800741" cy="583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4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12376" y="506576"/>
            <a:ext cx="1108934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Solar </a:t>
            </a:r>
            <a:r>
              <a:rPr lang="cs-CZ" b="1" dirty="0" err="1"/>
              <a:t>Concentrators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 err="1"/>
              <a:t>Need</a:t>
            </a:r>
            <a:r>
              <a:rPr lang="cs-CZ" b="1" dirty="0"/>
              <a:t> </a:t>
            </a:r>
            <a:r>
              <a:rPr lang="cs-CZ" b="1" dirty="0" err="1"/>
              <a:t>for</a:t>
            </a:r>
            <a:r>
              <a:rPr lang="cs-CZ" b="1" dirty="0"/>
              <a:t> </a:t>
            </a:r>
            <a:r>
              <a:rPr lang="cs-CZ" b="1" dirty="0" err="1"/>
              <a:t>Higher</a:t>
            </a:r>
            <a:r>
              <a:rPr lang="cs-CZ" b="1" dirty="0"/>
              <a:t> </a:t>
            </a:r>
            <a:r>
              <a:rPr lang="cs-CZ" b="1" dirty="0" err="1"/>
              <a:t>Temperatures</a:t>
            </a:r>
            <a:r>
              <a:rPr lang="cs-CZ" b="1" dirty="0"/>
              <a:t>:</a:t>
            </a:r>
            <a:r>
              <a:rPr lang="cs-CZ" dirty="0"/>
              <a:t> Many </a:t>
            </a:r>
            <a:r>
              <a:rPr lang="cs-CZ" dirty="0" err="1"/>
              <a:t>applications</a:t>
            </a:r>
            <a:r>
              <a:rPr lang="cs-CZ" dirty="0"/>
              <a:t> (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, </a:t>
            </a:r>
            <a:r>
              <a:rPr lang="cs-CZ" dirty="0" err="1"/>
              <a:t>material</a:t>
            </a:r>
            <a:r>
              <a:rPr lang="cs-CZ" dirty="0"/>
              <a:t> </a:t>
            </a:r>
            <a:r>
              <a:rPr lang="cs-CZ" dirty="0" err="1"/>
              <a:t>processing</a:t>
            </a:r>
            <a:r>
              <a:rPr lang="cs-CZ" dirty="0"/>
              <a:t>,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synthesis</a:t>
            </a:r>
            <a:r>
              <a:rPr lang="cs-CZ" dirty="0"/>
              <a:t>) </a:t>
            </a:r>
            <a:r>
              <a:rPr lang="cs-CZ" dirty="0" err="1"/>
              <a:t>require</a:t>
            </a:r>
            <a:r>
              <a:rPr lang="cs-CZ" dirty="0"/>
              <a:t> </a:t>
            </a:r>
            <a:r>
              <a:rPr lang="cs-CZ" dirty="0" err="1"/>
              <a:t>temperatures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flat</a:t>
            </a:r>
            <a:r>
              <a:rPr lang="cs-CZ" dirty="0"/>
              <a:t>-plate </a:t>
            </a:r>
            <a:r>
              <a:rPr lang="cs-CZ" dirty="0" err="1"/>
              <a:t>collectors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achieve</a:t>
            </a:r>
            <a:r>
              <a:rPr lang="cs-CZ" dirty="0"/>
              <a:t>.</a:t>
            </a:r>
            <a:endParaRPr lang="cs-CZ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 err="1"/>
              <a:t>Concentration</a:t>
            </a:r>
            <a:r>
              <a:rPr lang="cs-CZ" b="1" dirty="0"/>
              <a:t> </a:t>
            </a:r>
            <a:r>
              <a:rPr lang="cs-CZ" b="1" dirty="0" err="1"/>
              <a:t>Principle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Focusing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a </a:t>
            </a:r>
            <a:r>
              <a:rPr lang="cs-CZ" dirty="0" err="1"/>
              <a:t>large</a:t>
            </a:r>
            <a:r>
              <a:rPr lang="cs-CZ" dirty="0"/>
              <a:t> area </a:t>
            </a:r>
            <a:r>
              <a:rPr lang="cs-CZ" dirty="0" err="1"/>
              <a:t>onto</a:t>
            </a:r>
            <a:r>
              <a:rPr lang="cs-CZ" dirty="0"/>
              <a:t> a </a:t>
            </a:r>
            <a:r>
              <a:rPr lang="cs-CZ" dirty="0" err="1"/>
              <a:t>smaller</a:t>
            </a:r>
            <a:r>
              <a:rPr lang="cs-CZ" dirty="0"/>
              <a:t> </a:t>
            </a:r>
            <a:r>
              <a:rPr lang="cs-CZ" dirty="0" err="1"/>
              <a:t>receiver</a:t>
            </a:r>
            <a:r>
              <a:rPr lang="cs-CZ" dirty="0"/>
              <a:t> to </a:t>
            </a:r>
            <a:r>
              <a:rPr lang="cs-CZ" dirty="0" err="1"/>
              <a:t>increase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flux and </a:t>
            </a:r>
            <a:r>
              <a:rPr lang="cs-CZ" dirty="0" err="1"/>
              <a:t>temperature</a:t>
            </a:r>
            <a:r>
              <a:rPr lang="cs-CZ" dirty="0"/>
              <a:t>.</a:t>
            </a:r>
            <a:endParaRPr lang="cs-CZ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 err="1"/>
              <a:t>Types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Linear</a:t>
            </a:r>
            <a:r>
              <a:rPr lang="cs-CZ" dirty="0"/>
              <a:t> </a:t>
            </a:r>
            <a:r>
              <a:rPr lang="cs-CZ" dirty="0" err="1"/>
              <a:t>concentrators</a:t>
            </a:r>
            <a:r>
              <a:rPr lang="cs-CZ" dirty="0"/>
              <a:t> (~100x </a:t>
            </a:r>
            <a:r>
              <a:rPr lang="cs-CZ" dirty="0" err="1"/>
              <a:t>concentration</a:t>
            </a:r>
            <a:r>
              <a:rPr lang="cs-CZ" dirty="0"/>
              <a:t>, ~750°C), Point </a:t>
            </a:r>
            <a:r>
              <a:rPr lang="cs-CZ" dirty="0" err="1"/>
              <a:t>concentrators</a:t>
            </a:r>
            <a:r>
              <a:rPr lang="cs-CZ" dirty="0"/>
              <a:t> (~3000x </a:t>
            </a:r>
            <a:r>
              <a:rPr lang="cs-CZ" dirty="0" err="1"/>
              <a:t>concentration</a:t>
            </a:r>
            <a:r>
              <a:rPr lang="cs-CZ" dirty="0"/>
              <a:t>, ~3500°C).</a:t>
            </a:r>
            <a:endParaRPr lang="cs-CZ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Heat </a:t>
            </a:r>
            <a:r>
              <a:rPr lang="cs-CZ" dirty="0" err="1"/>
              <a:t>engines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, </a:t>
            </a:r>
            <a:r>
              <a:rPr lang="cs-CZ" dirty="0" err="1"/>
              <a:t>chemical</a:t>
            </a:r>
            <a:r>
              <a:rPr lang="cs-CZ" dirty="0"/>
              <a:t>/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synthesis</a:t>
            </a:r>
            <a:r>
              <a:rPr lang="cs-CZ" dirty="0"/>
              <a:t>, </a:t>
            </a:r>
            <a:r>
              <a:rPr lang="cs-CZ" dirty="0" err="1"/>
              <a:t>high-temperature</a:t>
            </a:r>
            <a:r>
              <a:rPr lang="cs-CZ" dirty="0"/>
              <a:t> </a:t>
            </a:r>
            <a:r>
              <a:rPr lang="cs-CZ" dirty="0" err="1"/>
              <a:t>material</a:t>
            </a:r>
            <a:r>
              <a:rPr lang="cs-CZ" dirty="0"/>
              <a:t> </a:t>
            </a:r>
            <a:r>
              <a:rPr lang="cs-CZ" dirty="0" err="1"/>
              <a:t>processing</a:t>
            </a:r>
            <a:r>
              <a:rPr lang="cs-CZ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cs-CZ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Linear</a:t>
            </a:r>
            <a:r>
              <a:rPr lang="cs-CZ" b="1" dirty="0"/>
              <a:t> </a:t>
            </a:r>
            <a:r>
              <a:rPr lang="cs-CZ" b="1" dirty="0" err="1"/>
              <a:t>Concentrators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Parabolic</a:t>
            </a:r>
            <a:r>
              <a:rPr lang="cs-CZ" b="1" dirty="0"/>
              <a:t> </a:t>
            </a:r>
            <a:r>
              <a:rPr lang="cs-CZ" b="1" dirty="0" err="1" smtClean="0"/>
              <a:t>Trough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/>
              <a:t>Line </a:t>
            </a:r>
            <a:r>
              <a:rPr lang="cs-CZ" dirty="0" err="1"/>
              <a:t>focus</a:t>
            </a:r>
            <a:r>
              <a:rPr lang="cs-CZ" dirty="0"/>
              <a:t>, </a:t>
            </a:r>
            <a:r>
              <a:rPr lang="cs-CZ" dirty="0" err="1"/>
              <a:t>cylindrical</a:t>
            </a:r>
            <a:r>
              <a:rPr lang="cs-CZ" dirty="0"/>
              <a:t> </a:t>
            </a:r>
            <a:r>
              <a:rPr lang="cs-CZ" dirty="0" err="1"/>
              <a:t>parabolic</a:t>
            </a:r>
            <a:r>
              <a:rPr lang="cs-CZ" dirty="0"/>
              <a:t> </a:t>
            </a:r>
            <a:r>
              <a:rPr lang="cs-CZ" dirty="0" err="1"/>
              <a:t>reflectors</a:t>
            </a:r>
            <a:r>
              <a:rPr lang="cs-CZ" dirty="0"/>
              <a:t>.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Temperature</a:t>
            </a:r>
            <a:r>
              <a:rPr lang="cs-CZ" b="1" dirty="0"/>
              <a:t>:</a:t>
            </a:r>
            <a:r>
              <a:rPr lang="cs-CZ" dirty="0"/>
              <a:t> Up to ~750°C.</a:t>
            </a:r>
            <a:endParaRPr lang="cs-CZ" sz="1600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cs-CZ" b="1" dirty="0"/>
              <a:t>Point </a:t>
            </a:r>
            <a:r>
              <a:rPr lang="cs-CZ" b="1" dirty="0" err="1"/>
              <a:t>Concentrators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Parabolic</a:t>
            </a:r>
            <a:r>
              <a:rPr lang="cs-CZ" b="1" dirty="0"/>
              <a:t> </a:t>
            </a:r>
            <a:r>
              <a:rPr lang="cs-CZ" b="1" dirty="0" err="1" smtClean="0"/>
              <a:t>Dish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/>
              <a:t>Point </a:t>
            </a:r>
            <a:r>
              <a:rPr lang="cs-CZ" dirty="0" err="1"/>
              <a:t>focus</a:t>
            </a:r>
            <a:r>
              <a:rPr lang="cs-CZ" dirty="0"/>
              <a:t>, 3D </a:t>
            </a:r>
            <a:r>
              <a:rPr lang="cs-CZ" dirty="0" err="1"/>
              <a:t>parabolic</a:t>
            </a:r>
            <a:r>
              <a:rPr lang="cs-CZ" dirty="0"/>
              <a:t> </a:t>
            </a:r>
            <a:r>
              <a:rPr lang="cs-CZ" dirty="0" err="1"/>
              <a:t>reflectors</a:t>
            </a:r>
            <a:r>
              <a:rPr lang="cs-CZ" dirty="0"/>
              <a:t>.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Temperature</a:t>
            </a:r>
            <a:r>
              <a:rPr lang="cs-CZ" b="1" dirty="0"/>
              <a:t>:</a:t>
            </a:r>
            <a:r>
              <a:rPr lang="cs-CZ" dirty="0"/>
              <a:t> Up to ~3500°C.</a:t>
            </a:r>
            <a:endParaRPr lang="cs-CZ" sz="1600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cs-CZ" b="1" dirty="0"/>
              <a:t>Fresnel </a:t>
            </a:r>
            <a:r>
              <a:rPr lang="cs-CZ" b="1" dirty="0" err="1"/>
              <a:t>Concentrators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4.9):</a:t>
            </a:r>
            <a:r>
              <a:rPr lang="cs-CZ" dirty="0"/>
              <a:t> 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/>
              <a:t>Fresnel </a:t>
            </a:r>
            <a:r>
              <a:rPr lang="cs-CZ" b="1" dirty="0" err="1"/>
              <a:t>Lenses</a:t>
            </a:r>
            <a:r>
              <a:rPr lang="cs-CZ" b="1" dirty="0"/>
              <a:t> &amp; </a:t>
            </a:r>
            <a:r>
              <a:rPr lang="cs-CZ" b="1" dirty="0" err="1"/>
              <a:t>Mirrors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Approximates</a:t>
            </a:r>
            <a:r>
              <a:rPr lang="cs-CZ" dirty="0"/>
              <a:t> </a:t>
            </a:r>
            <a:r>
              <a:rPr lang="cs-CZ" dirty="0" err="1"/>
              <a:t>curved</a:t>
            </a:r>
            <a:r>
              <a:rPr lang="cs-CZ" dirty="0"/>
              <a:t> </a:t>
            </a:r>
            <a:r>
              <a:rPr lang="cs-CZ" dirty="0" err="1"/>
              <a:t>surfaces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segmented</a:t>
            </a:r>
            <a:r>
              <a:rPr lang="cs-CZ" dirty="0"/>
              <a:t> </a:t>
            </a:r>
            <a:r>
              <a:rPr lang="cs-CZ" dirty="0" err="1"/>
              <a:t>flat</a:t>
            </a:r>
            <a:r>
              <a:rPr lang="cs-CZ" dirty="0"/>
              <a:t> </a:t>
            </a:r>
            <a:r>
              <a:rPr lang="cs-CZ" dirty="0" err="1"/>
              <a:t>surfaces</a:t>
            </a:r>
            <a:r>
              <a:rPr lang="cs-CZ" dirty="0"/>
              <a:t>. </a:t>
            </a:r>
            <a:r>
              <a:rPr lang="cs-CZ" dirty="0" err="1"/>
              <a:t>Lighter</a:t>
            </a:r>
            <a:r>
              <a:rPr lang="cs-CZ" dirty="0"/>
              <a:t> and </a:t>
            </a:r>
            <a:r>
              <a:rPr lang="cs-CZ" dirty="0" err="1"/>
              <a:t>cheaper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parabolic</a:t>
            </a:r>
            <a:r>
              <a:rPr lang="cs-CZ" dirty="0"/>
              <a:t> </a:t>
            </a:r>
            <a:r>
              <a:rPr lang="cs-CZ" dirty="0" err="1"/>
              <a:t>reflectors</a:t>
            </a:r>
            <a:r>
              <a:rPr lang="cs-CZ" dirty="0"/>
              <a:t>.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Linear</a:t>
            </a:r>
            <a:r>
              <a:rPr lang="cs-CZ" b="1" dirty="0"/>
              <a:t> Fresnel </a:t>
            </a:r>
            <a:r>
              <a:rPr lang="cs-CZ" b="1" dirty="0" err="1"/>
              <a:t>Reflectors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Array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long, </a:t>
            </a:r>
            <a:r>
              <a:rPr lang="cs-CZ" dirty="0" err="1"/>
              <a:t>narrow</a:t>
            </a:r>
            <a:r>
              <a:rPr lang="cs-CZ" dirty="0"/>
              <a:t> </a:t>
            </a:r>
            <a:r>
              <a:rPr lang="cs-CZ" dirty="0" err="1"/>
              <a:t>mirrors</a:t>
            </a:r>
            <a:r>
              <a:rPr lang="cs-CZ" dirty="0"/>
              <a:t> </a:t>
            </a:r>
            <a:r>
              <a:rPr lang="cs-CZ" dirty="0" err="1"/>
              <a:t>focusing</a:t>
            </a:r>
            <a:r>
              <a:rPr lang="cs-CZ" dirty="0"/>
              <a:t> </a:t>
            </a:r>
            <a:r>
              <a:rPr lang="cs-CZ" dirty="0" err="1"/>
              <a:t>onto</a:t>
            </a:r>
            <a:r>
              <a:rPr lang="cs-CZ" dirty="0"/>
              <a:t> a </a:t>
            </a:r>
            <a:r>
              <a:rPr lang="cs-CZ" dirty="0" err="1"/>
              <a:t>linear</a:t>
            </a:r>
            <a:r>
              <a:rPr lang="cs-CZ" dirty="0"/>
              <a:t> </a:t>
            </a:r>
            <a:r>
              <a:rPr lang="cs-CZ" dirty="0" err="1"/>
              <a:t>receiver</a:t>
            </a:r>
            <a:r>
              <a:rPr lang="cs-CZ" dirty="0"/>
              <a:t>.</a:t>
            </a:r>
            <a:endParaRPr lang="cs-CZ" sz="1600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cs-CZ" b="1" dirty="0"/>
              <a:t>Non-</a:t>
            </a:r>
            <a:r>
              <a:rPr lang="cs-CZ" b="1" dirty="0" err="1"/>
              <a:t>Imaging</a:t>
            </a:r>
            <a:r>
              <a:rPr lang="cs-CZ" b="1" dirty="0"/>
              <a:t> </a:t>
            </a:r>
            <a:r>
              <a:rPr lang="cs-CZ" b="1" dirty="0" err="1"/>
              <a:t>Concentrators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1600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cs-CZ" b="1" dirty="0" err="1"/>
              <a:t>Purpose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Maximize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</a:t>
            </a:r>
            <a:r>
              <a:rPr lang="cs-CZ" dirty="0" err="1"/>
              <a:t>capture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precise</a:t>
            </a:r>
            <a:r>
              <a:rPr lang="cs-CZ" dirty="0"/>
              <a:t> </a:t>
            </a:r>
            <a:r>
              <a:rPr lang="cs-CZ" dirty="0" err="1"/>
              <a:t>focusing</a:t>
            </a:r>
            <a:r>
              <a:rPr lang="cs-CZ" dirty="0"/>
              <a:t>, </a:t>
            </a:r>
            <a:r>
              <a:rPr lang="cs-CZ" dirty="0" err="1"/>
              <a:t>useful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concentration</a:t>
            </a:r>
            <a:r>
              <a:rPr lang="cs-CZ" dirty="0"/>
              <a:t> </a:t>
            </a:r>
            <a:r>
              <a:rPr lang="cs-CZ" dirty="0" err="1"/>
              <a:t>ratios</a:t>
            </a:r>
            <a:r>
              <a:rPr lang="cs-CZ" dirty="0"/>
              <a:t>.</a:t>
            </a:r>
            <a:endParaRPr lang="cs-CZ" sz="1600" dirty="0"/>
          </a:p>
          <a:p>
            <a:pPr lvl="2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402341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288" y="286871"/>
            <a:ext cx="4932656" cy="627729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123" y="1717660"/>
            <a:ext cx="4673754" cy="375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5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dirty="0" err="1"/>
              <a:t>Concentrated</a:t>
            </a:r>
            <a:r>
              <a:rPr lang="cs-CZ" dirty="0"/>
              <a:t> Solar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(CSTP) and </a:t>
            </a:r>
            <a:r>
              <a:rPr lang="cs-CZ" dirty="0" err="1"/>
              <a:t>Emerging</a:t>
            </a:r>
            <a:r>
              <a:rPr lang="cs-CZ" dirty="0"/>
              <a:t> </a:t>
            </a:r>
            <a:r>
              <a:rPr lang="cs-CZ" dirty="0" err="1"/>
              <a:t>Applications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6745" y="1556683"/>
            <a:ext cx="5201725" cy="1858869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err="1" smtClean="0"/>
              <a:t>Concentrated</a:t>
            </a:r>
            <a:r>
              <a:rPr lang="cs-CZ" b="1" dirty="0" smtClean="0"/>
              <a:t> </a:t>
            </a:r>
            <a:r>
              <a:rPr lang="cs-CZ" b="1" dirty="0"/>
              <a:t>Solar </a:t>
            </a:r>
            <a:r>
              <a:rPr lang="cs-CZ" b="1" dirty="0" err="1"/>
              <a:t>Thermal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 (CSTP):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Electricity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concentrated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to drive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engines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steam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) and </a:t>
            </a:r>
            <a:r>
              <a:rPr lang="cs-CZ" dirty="0" err="1"/>
              <a:t>generate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470" y="1145652"/>
            <a:ext cx="6349208" cy="5291006"/>
          </a:xfrm>
          <a:prstGeom prst="rect">
            <a:avLst/>
          </a:prstGeom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129989" y="3196193"/>
            <a:ext cx="5544670" cy="3652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/>
              <a:t>CSTP </a:t>
            </a:r>
            <a:r>
              <a:rPr lang="cs-CZ" b="1" dirty="0" err="1" smtClean="0"/>
              <a:t>System</a:t>
            </a:r>
            <a:r>
              <a:rPr lang="cs-CZ" b="1" dirty="0" smtClean="0"/>
              <a:t> </a:t>
            </a:r>
            <a:r>
              <a:rPr lang="cs-CZ" b="1" dirty="0" err="1" smtClean="0"/>
              <a:t>Types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600" dirty="0" smtClean="0"/>
          </a:p>
          <a:p>
            <a:pPr lvl="1"/>
            <a:r>
              <a:rPr lang="cs-CZ" b="1" dirty="0" err="1" smtClean="0"/>
              <a:t>Parabolic</a:t>
            </a:r>
            <a:r>
              <a:rPr lang="cs-CZ" b="1" dirty="0" smtClean="0"/>
              <a:t> </a:t>
            </a:r>
            <a:r>
              <a:rPr lang="cs-CZ" b="1" dirty="0" err="1" smtClean="0"/>
              <a:t>Trough</a:t>
            </a:r>
            <a:r>
              <a:rPr lang="cs-CZ" b="1" dirty="0" smtClean="0"/>
              <a:t> Systems:</a:t>
            </a:r>
            <a:r>
              <a:rPr lang="cs-CZ" dirty="0" smtClean="0"/>
              <a:t> Most </a:t>
            </a:r>
            <a:r>
              <a:rPr lang="cs-CZ" dirty="0" err="1" smtClean="0"/>
              <a:t>mature</a:t>
            </a:r>
            <a:r>
              <a:rPr lang="cs-CZ" dirty="0" smtClean="0"/>
              <a:t> technology.</a:t>
            </a:r>
            <a:endParaRPr lang="cs-CZ" sz="2200" dirty="0" smtClean="0"/>
          </a:p>
          <a:p>
            <a:pPr lvl="1"/>
            <a:r>
              <a:rPr lang="cs-CZ" b="1" dirty="0" smtClean="0"/>
              <a:t>Solar Tower Systems (</a:t>
            </a:r>
            <a:r>
              <a:rPr lang="cs-CZ" b="1" dirty="0" err="1" smtClean="0"/>
              <a:t>Central</a:t>
            </a:r>
            <a:r>
              <a:rPr lang="cs-CZ" b="1" dirty="0" smtClean="0"/>
              <a:t> </a:t>
            </a:r>
            <a:r>
              <a:rPr lang="cs-CZ" b="1" dirty="0" err="1" smtClean="0"/>
              <a:t>Receiver</a:t>
            </a:r>
            <a:r>
              <a:rPr lang="cs-CZ" b="1" dirty="0" smtClean="0"/>
              <a:t>):</a:t>
            </a:r>
            <a:r>
              <a:rPr lang="cs-CZ" dirty="0" smtClean="0"/>
              <a:t> </a:t>
            </a:r>
            <a:r>
              <a:rPr lang="cs-CZ" dirty="0" err="1" smtClean="0"/>
              <a:t>Heliostats</a:t>
            </a:r>
            <a:r>
              <a:rPr lang="cs-CZ" dirty="0" smtClean="0"/>
              <a:t> </a:t>
            </a:r>
            <a:r>
              <a:rPr lang="cs-CZ" dirty="0" err="1" smtClean="0"/>
              <a:t>reflect</a:t>
            </a:r>
            <a:r>
              <a:rPr lang="cs-CZ" dirty="0" smtClean="0"/>
              <a:t> </a:t>
            </a:r>
            <a:r>
              <a:rPr lang="cs-CZ" dirty="0" err="1" smtClean="0"/>
              <a:t>sunlight</a:t>
            </a:r>
            <a:r>
              <a:rPr lang="cs-CZ" dirty="0" smtClean="0"/>
              <a:t> to a </a:t>
            </a:r>
            <a:r>
              <a:rPr lang="cs-CZ" dirty="0" err="1" smtClean="0"/>
              <a:t>central</a:t>
            </a:r>
            <a:r>
              <a:rPr lang="cs-CZ" dirty="0" smtClean="0"/>
              <a:t> </a:t>
            </a:r>
            <a:r>
              <a:rPr lang="cs-CZ" dirty="0" err="1" smtClean="0"/>
              <a:t>receiver</a:t>
            </a:r>
            <a:r>
              <a:rPr lang="cs-CZ" dirty="0" smtClean="0"/>
              <a:t> on a </a:t>
            </a:r>
            <a:r>
              <a:rPr lang="cs-CZ" dirty="0" err="1" smtClean="0"/>
              <a:t>tower</a:t>
            </a:r>
            <a:r>
              <a:rPr lang="cs-CZ" dirty="0" smtClean="0"/>
              <a:t>. </a:t>
            </a:r>
            <a:r>
              <a:rPr lang="cs-CZ" dirty="0" err="1" smtClean="0"/>
              <a:t>Higher</a:t>
            </a:r>
            <a:r>
              <a:rPr lang="cs-CZ" dirty="0" smtClean="0"/>
              <a:t> </a:t>
            </a:r>
            <a:r>
              <a:rPr lang="cs-CZ" dirty="0" err="1" smtClean="0"/>
              <a:t>temperatures</a:t>
            </a:r>
            <a:r>
              <a:rPr lang="cs-CZ" dirty="0" smtClean="0"/>
              <a:t> </a:t>
            </a:r>
            <a:r>
              <a:rPr lang="cs-CZ" dirty="0" err="1" smtClean="0"/>
              <a:t>possible</a:t>
            </a:r>
            <a:r>
              <a:rPr lang="cs-CZ" dirty="0" smtClean="0"/>
              <a:t>.</a:t>
            </a:r>
            <a:endParaRPr lang="cs-CZ" sz="2200" dirty="0" smtClean="0"/>
          </a:p>
          <a:p>
            <a:pPr lvl="1"/>
            <a:r>
              <a:rPr lang="cs-CZ" b="1" dirty="0" err="1" smtClean="0"/>
              <a:t>Linear</a:t>
            </a:r>
            <a:r>
              <a:rPr lang="cs-CZ" b="1" dirty="0" smtClean="0"/>
              <a:t> Fresnel </a:t>
            </a:r>
            <a:r>
              <a:rPr lang="cs-CZ" b="1" dirty="0" err="1" smtClean="0"/>
              <a:t>Reflector</a:t>
            </a:r>
            <a:r>
              <a:rPr lang="cs-CZ" b="1" dirty="0" smtClean="0"/>
              <a:t> Systems:</a:t>
            </a:r>
            <a:r>
              <a:rPr lang="cs-CZ" dirty="0" smtClean="0"/>
              <a:t> </a:t>
            </a:r>
            <a:r>
              <a:rPr lang="cs-CZ" dirty="0" err="1" smtClean="0"/>
              <a:t>Lower</a:t>
            </a:r>
            <a:r>
              <a:rPr lang="cs-CZ" dirty="0" smtClean="0"/>
              <a:t> </a:t>
            </a:r>
            <a:r>
              <a:rPr lang="cs-CZ" dirty="0" err="1" smtClean="0"/>
              <a:t>cost</a:t>
            </a:r>
            <a:r>
              <a:rPr lang="cs-CZ" dirty="0" smtClean="0"/>
              <a:t>, </a:t>
            </a:r>
            <a:r>
              <a:rPr lang="cs-CZ" dirty="0" err="1" smtClean="0"/>
              <a:t>suitable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medium </a:t>
            </a:r>
            <a:r>
              <a:rPr lang="cs-CZ" dirty="0" err="1" smtClean="0"/>
              <a:t>temperatures</a:t>
            </a:r>
            <a:r>
              <a:rPr lang="cs-CZ" dirty="0" smtClean="0"/>
              <a:t>.</a:t>
            </a:r>
            <a:endParaRPr lang="cs-CZ" sz="2200" dirty="0" smtClean="0"/>
          </a:p>
          <a:p>
            <a:pPr lvl="1"/>
            <a:r>
              <a:rPr lang="cs-CZ" b="1" dirty="0" err="1" smtClean="0"/>
              <a:t>Parabolic</a:t>
            </a:r>
            <a:r>
              <a:rPr lang="cs-CZ" b="1" dirty="0" smtClean="0"/>
              <a:t> </a:t>
            </a:r>
            <a:r>
              <a:rPr lang="cs-CZ" b="1" dirty="0" err="1" smtClean="0"/>
              <a:t>Dish</a:t>
            </a:r>
            <a:r>
              <a:rPr lang="cs-CZ" b="1" dirty="0" smtClean="0"/>
              <a:t> Systems:</a:t>
            </a:r>
            <a:r>
              <a:rPr lang="cs-CZ" dirty="0" smtClean="0"/>
              <a:t> </a:t>
            </a:r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efficiency</a:t>
            </a:r>
            <a:r>
              <a:rPr lang="cs-CZ" dirty="0" smtClean="0"/>
              <a:t>, </a:t>
            </a:r>
            <a:r>
              <a:rPr lang="cs-CZ" dirty="0" err="1" smtClean="0"/>
              <a:t>modular</a:t>
            </a:r>
            <a:r>
              <a:rPr lang="cs-CZ" dirty="0" smtClean="0"/>
              <a:t>, </a:t>
            </a:r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distributed</a:t>
            </a:r>
            <a:r>
              <a:rPr lang="cs-CZ" dirty="0" smtClean="0"/>
              <a:t> </a:t>
            </a:r>
            <a:r>
              <a:rPr lang="cs-CZ" dirty="0" err="1" smtClean="0"/>
              <a:t>generation</a:t>
            </a:r>
            <a:r>
              <a:rPr lang="cs-CZ" dirty="0" smtClean="0"/>
              <a:t>.</a:t>
            </a:r>
            <a:endParaRPr lang="cs-CZ" sz="22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19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18148" t="65117"/>
          <a:stretch/>
        </p:blipFill>
        <p:spPr>
          <a:xfrm>
            <a:off x="6319821" y="3415552"/>
            <a:ext cx="5758998" cy="326464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187"/>
            <a:ext cx="6309430" cy="511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9611" y="525743"/>
            <a:ext cx="10515600" cy="4351338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cs-CZ" b="1" dirty="0" err="1" smtClean="0"/>
              <a:t>Other</a:t>
            </a:r>
            <a:r>
              <a:rPr lang="cs-CZ" b="1" dirty="0" smtClean="0"/>
              <a:t> CSTP </a:t>
            </a:r>
            <a:r>
              <a:rPr lang="cs-CZ" b="1" dirty="0" err="1" smtClean="0"/>
              <a:t>types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000" dirty="0"/>
          </a:p>
          <a:p>
            <a:pPr lvl="2"/>
            <a:r>
              <a:rPr lang="cs-CZ" b="1" dirty="0" err="1" smtClean="0"/>
              <a:t>Thermal</a:t>
            </a:r>
            <a:r>
              <a:rPr lang="cs-CZ" b="1" dirty="0" smtClean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Storage</a:t>
            </a:r>
            <a:r>
              <a:rPr lang="cs-CZ" b="1" dirty="0"/>
              <a:t> (TES) (</a:t>
            </a:r>
            <a:r>
              <a:rPr lang="cs-CZ" b="1" dirty="0" err="1"/>
              <a:t>Figure</a:t>
            </a:r>
            <a:r>
              <a:rPr lang="cs-CZ" b="1" dirty="0"/>
              <a:t> 4.14):</a:t>
            </a:r>
            <a:r>
              <a:rPr lang="cs-CZ" dirty="0"/>
              <a:t>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dispatchability</a:t>
            </a:r>
            <a:r>
              <a:rPr lang="cs-CZ" dirty="0"/>
              <a:t> and </a:t>
            </a:r>
            <a:r>
              <a:rPr lang="cs-CZ" dirty="0" err="1"/>
              <a:t>matching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supply</a:t>
            </a:r>
            <a:r>
              <a:rPr lang="cs-CZ" dirty="0"/>
              <a:t> to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demand</a:t>
            </a:r>
            <a:r>
              <a:rPr lang="cs-CZ" dirty="0"/>
              <a:t>. </a:t>
            </a:r>
            <a:r>
              <a:rPr lang="cs-CZ" dirty="0" err="1"/>
              <a:t>Molten</a:t>
            </a:r>
            <a:r>
              <a:rPr lang="cs-CZ" dirty="0"/>
              <a:t> </a:t>
            </a:r>
            <a:r>
              <a:rPr lang="cs-CZ" dirty="0" err="1"/>
              <a:t>salts</a:t>
            </a:r>
            <a:r>
              <a:rPr lang="cs-CZ" dirty="0"/>
              <a:t> are </a:t>
            </a:r>
            <a:r>
              <a:rPr lang="cs-CZ" dirty="0" err="1"/>
              <a:t>common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media.</a:t>
            </a:r>
            <a:endParaRPr lang="cs-CZ" sz="1800" dirty="0"/>
          </a:p>
          <a:p>
            <a:pPr lvl="2"/>
            <a:r>
              <a:rPr lang="cs-CZ" b="1" dirty="0" err="1"/>
              <a:t>Thermochemical</a:t>
            </a:r>
            <a:r>
              <a:rPr lang="cs-CZ" b="1" dirty="0"/>
              <a:t> </a:t>
            </a:r>
            <a:r>
              <a:rPr lang="cs-CZ" b="1" dirty="0" err="1"/>
              <a:t>Storage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4.16):</a:t>
            </a:r>
            <a:r>
              <a:rPr lang="cs-CZ" dirty="0"/>
              <a:t> </a:t>
            </a:r>
            <a:r>
              <a:rPr lang="cs-CZ" dirty="0" err="1"/>
              <a:t>Closed-loop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reversible</a:t>
            </a:r>
            <a:r>
              <a:rPr lang="cs-CZ" dirty="0"/>
              <a:t> </a:t>
            </a:r>
            <a:r>
              <a:rPr lang="cs-CZ" dirty="0" err="1"/>
              <a:t>chemical</a:t>
            </a:r>
            <a:r>
              <a:rPr lang="cs-CZ" dirty="0"/>
              <a:t> </a:t>
            </a:r>
            <a:r>
              <a:rPr lang="cs-CZ" dirty="0" err="1"/>
              <a:t>reactions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ammonia</a:t>
            </a:r>
            <a:r>
              <a:rPr lang="cs-CZ" dirty="0"/>
              <a:t> </a:t>
            </a:r>
            <a:r>
              <a:rPr lang="cs-CZ" dirty="0" err="1"/>
              <a:t>dissociation</a:t>
            </a:r>
            <a:r>
              <a:rPr lang="cs-CZ" dirty="0"/>
              <a:t>/</a:t>
            </a:r>
            <a:r>
              <a:rPr lang="cs-CZ" dirty="0" err="1"/>
              <a:t>synthesis</a:t>
            </a:r>
            <a:r>
              <a:rPr lang="cs-CZ" dirty="0"/>
              <a:t>)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potentially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density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.</a:t>
            </a:r>
            <a:endParaRPr lang="cs-CZ" sz="1800" dirty="0"/>
          </a:p>
          <a:p>
            <a:pPr lvl="2"/>
            <a:r>
              <a:rPr lang="cs-CZ" b="1" dirty="0" err="1"/>
              <a:t>Small-Scale</a:t>
            </a:r>
            <a:r>
              <a:rPr lang="cs-CZ" b="1" dirty="0"/>
              <a:t> CSTP </a:t>
            </a:r>
            <a:r>
              <a:rPr lang="cs-CZ" b="1" dirty="0" err="1"/>
              <a:t>Microgeneration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Emerging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decentralized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.</a:t>
            </a:r>
            <a:endParaRPr lang="cs-CZ" sz="1800" dirty="0"/>
          </a:p>
          <a:p>
            <a:pPr lvl="1"/>
            <a:r>
              <a:rPr lang="cs-CZ" b="1" dirty="0" err="1" smtClean="0"/>
              <a:t>Fuel</a:t>
            </a:r>
            <a:r>
              <a:rPr lang="cs-CZ" b="1" dirty="0" smtClean="0"/>
              <a:t> </a:t>
            </a:r>
            <a:r>
              <a:rPr lang="cs-CZ" b="1" dirty="0"/>
              <a:t>and </a:t>
            </a:r>
            <a:r>
              <a:rPr lang="cs-CZ" b="1" dirty="0" err="1"/>
              <a:t>Chemical</a:t>
            </a:r>
            <a:r>
              <a:rPr lang="cs-CZ" b="1" dirty="0"/>
              <a:t> </a:t>
            </a:r>
            <a:r>
              <a:rPr lang="cs-CZ" b="1" dirty="0" err="1"/>
              <a:t>Synthesis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000" dirty="0"/>
          </a:p>
          <a:p>
            <a:pPr lvl="2"/>
            <a:r>
              <a:rPr lang="cs-CZ" b="1" dirty="0"/>
              <a:t>Hydrogen </a:t>
            </a:r>
            <a:r>
              <a:rPr lang="cs-CZ" b="1" dirty="0" err="1"/>
              <a:t>Production</a:t>
            </a:r>
            <a:r>
              <a:rPr lang="cs-CZ" b="1" dirty="0"/>
              <a:t> (Solar </a:t>
            </a:r>
            <a:r>
              <a:rPr lang="cs-CZ" b="1" dirty="0" err="1"/>
              <a:t>Thermochemical</a:t>
            </a:r>
            <a:r>
              <a:rPr lang="cs-CZ" b="1" dirty="0"/>
              <a:t> Hydrogen):</a:t>
            </a:r>
            <a:r>
              <a:rPr lang="cs-CZ" dirty="0"/>
              <a:t>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concentrated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high-temperature</a:t>
            </a:r>
            <a:r>
              <a:rPr lang="cs-CZ" dirty="0"/>
              <a:t> </a:t>
            </a:r>
            <a:r>
              <a:rPr lang="cs-CZ" dirty="0" err="1"/>
              <a:t>thermochemical</a:t>
            </a:r>
            <a:r>
              <a:rPr lang="cs-CZ" dirty="0"/>
              <a:t> </a:t>
            </a:r>
            <a:r>
              <a:rPr lang="cs-CZ" dirty="0" err="1"/>
              <a:t>reactions</a:t>
            </a:r>
            <a:r>
              <a:rPr lang="cs-CZ" dirty="0"/>
              <a:t> to </a:t>
            </a:r>
            <a:r>
              <a:rPr lang="cs-CZ" dirty="0" err="1"/>
              <a:t>produce</a:t>
            </a:r>
            <a:r>
              <a:rPr lang="cs-CZ" dirty="0"/>
              <a:t> hydrogen.</a:t>
            </a:r>
            <a:endParaRPr lang="cs-CZ" sz="18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35" y="3832585"/>
            <a:ext cx="5553012" cy="287301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780" y="3804181"/>
            <a:ext cx="4091431" cy="290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0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Photovoltaic</a:t>
            </a:r>
            <a:r>
              <a:rPr lang="cs-CZ" b="1" dirty="0"/>
              <a:t> (PV) </a:t>
            </a:r>
            <a:r>
              <a:rPr lang="cs-CZ" b="1" dirty="0" err="1"/>
              <a:t>Power</a:t>
            </a:r>
            <a:r>
              <a:rPr lang="cs-CZ" b="1" dirty="0"/>
              <a:t> Technology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6152" y="1216025"/>
            <a:ext cx="11057965" cy="5319246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err="1" smtClean="0"/>
              <a:t>Two</a:t>
            </a:r>
            <a:r>
              <a:rPr lang="cs-CZ" b="1" dirty="0" smtClean="0"/>
              <a:t> </a:t>
            </a:r>
            <a:r>
              <a:rPr lang="cs-CZ" b="1" dirty="0" err="1"/>
              <a:t>Methods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Electricity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Electromagnetic</a:t>
            </a:r>
            <a:r>
              <a:rPr lang="cs-CZ" b="1" dirty="0"/>
              <a:t> </a:t>
            </a:r>
            <a:r>
              <a:rPr lang="cs-CZ" b="1" dirty="0" err="1"/>
              <a:t>Dynamic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 (</a:t>
            </a:r>
            <a:r>
              <a:rPr lang="cs-CZ" b="1" dirty="0" err="1"/>
              <a:t>Conventional</a:t>
            </a:r>
            <a:r>
              <a:rPr lang="cs-CZ" b="1" dirty="0"/>
              <a:t>):</a:t>
            </a:r>
            <a:r>
              <a:rPr lang="cs-CZ" dirty="0"/>
              <a:t> </a:t>
            </a:r>
            <a:r>
              <a:rPr lang="cs-CZ" dirty="0" err="1"/>
              <a:t>Moving</a:t>
            </a:r>
            <a:r>
              <a:rPr lang="cs-CZ" dirty="0"/>
              <a:t> </a:t>
            </a:r>
            <a:r>
              <a:rPr lang="cs-CZ" dirty="0" err="1"/>
              <a:t>magnetic</a:t>
            </a:r>
            <a:r>
              <a:rPr lang="cs-CZ" dirty="0"/>
              <a:t> </a:t>
            </a:r>
            <a:r>
              <a:rPr lang="cs-CZ" dirty="0" err="1"/>
              <a:t>field</a:t>
            </a:r>
            <a:r>
              <a:rPr lang="cs-CZ" dirty="0"/>
              <a:t> and </a:t>
            </a:r>
            <a:r>
              <a:rPr lang="cs-CZ" dirty="0" err="1"/>
              <a:t>conductor</a:t>
            </a:r>
            <a:r>
              <a:rPr lang="cs-CZ" dirty="0"/>
              <a:t> (</a:t>
            </a:r>
            <a:r>
              <a:rPr lang="cs-CZ" dirty="0" err="1"/>
              <a:t>turbines</a:t>
            </a:r>
            <a:r>
              <a:rPr lang="cs-CZ" dirty="0"/>
              <a:t>, </a:t>
            </a:r>
            <a:r>
              <a:rPr lang="cs-CZ" dirty="0" err="1"/>
              <a:t>engines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Photovoltaic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 (PV):</a:t>
            </a:r>
            <a:r>
              <a:rPr lang="cs-CZ" dirty="0"/>
              <a:t> No </a:t>
            </a:r>
            <a:r>
              <a:rPr lang="cs-CZ" dirty="0" err="1"/>
              <a:t>moving</a:t>
            </a:r>
            <a:r>
              <a:rPr lang="cs-CZ" dirty="0"/>
              <a:t> </a:t>
            </a:r>
            <a:r>
              <a:rPr lang="cs-CZ" dirty="0" err="1"/>
              <a:t>parts</a:t>
            </a:r>
            <a:r>
              <a:rPr lang="cs-CZ" dirty="0"/>
              <a:t>,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light</a:t>
            </a:r>
            <a:r>
              <a:rPr lang="cs-CZ" dirty="0"/>
              <a:t> </a:t>
            </a:r>
            <a:r>
              <a:rPr lang="cs-CZ" dirty="0" err="1"/>
              <a:t>absorption</a:t>
            </a:r>
            <a:r>
              <a:rPr lang="cs-CZ" dirty="0"/>
              <a:t> in </a:t>
            </a:r>
            <a:r>
              <a:rPr lang="cs-CZ" dirty="0" err="1"/>
              <a:t>semiconductors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/>
              <a:t>PV </a:t>
            </a:r>
            <a:r>
              <a:rPr lang="cs-CZ" b="1" dirty="0" err="1"/>
              <a:t>Effect</a:t>
            </a:r>
            <a:r>
              <a:rPr lang="cs-CZ" b="1" dirty="0"/>
              <a:t> </a:t>
            </a:r>
            <a:r>
              <a:rPr lang="cs-CZ" b="1" dirty="0" err="1"/>
              <a:t>Discovery</a:t>
            </a:r>
            <a:r>
              <a:rPr lang="cs-CZ" b="1" dirty="0"/>
              <a:t>:</a:t>
            </a:r>
            <a:r>
              <a:rPr lang="cs-CZ" dirty="0"/>
              <a:t> Becquerel (1839),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practical</a:t>
            </a:r>
            <a:r>
              <a:rPr lang="cs-CZ" dirty="0"/>
              <a:t> PV cell by </a:t>
            </a:r>
            <a:r>
              <a:rPr lang="cs-CZ" dirty="0" err="1"/>
              <a:t>Chapin</a:t>
            </a:r>
            <a:r>
              <a:rPr lang="cs-CZ" dirty="0"/>
              <a:t>, </a:t>
            </a:r>
            <a:r>
              <a:rPr lang="cs-CZ" dirty="0" err="1"/>
              <a:t>Fuller</a:t>
            </a:r>
            <a:r>
              <a:rPr lang="cs-CZ" dirty="0"/>
              <a:t>, and </a:t>
            </a:r>
            <a:r>
              <a:rPr lang="cs-CZ" dirty="0" err="1"/>
              <a:t>Pearson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Bell </a:t>
            </a:r>
            <a:r>
              <a:rPr lang="cs-CZ" dirty="0" err="1"/>
              <a:t>Labs</a:t>
            </a:r>
            <a:r>
              <a:rPr lang="cs-CZ" dirty="0"/>
              <a:t> (1954) </a:t>
            </a:r>
            <a:r>
              <a:rPr lang="cs-CZ" dirty="0" err="1"/>
              <a:t>using</a:t>
            </a:r>
            <a:r>
              <a:rPr lang="cs-CZ" dirty="0"/>
              <a:t> </a:t>
            </a:r>
            <a:r>
              <a:rPr lang="cs-CZ" dirty="0" err="1"/>
              <a:t>silicon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/>
              <a:t>Rapid </a:t>
            </a:r>
            <a:r>
              <a:rPr lang="cs-CZ" b="1" dirty="0" err="1"/>
              <a:t>Growth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PV:</a:t>
            </a:r>
            <a:r>
              <a:rPr lang="cs-CZ" dirty="0"/>
              <a:t> </a:t>
            </a:r>
            <a:r>
              <a:rPr lang="cs-CZ" dirty="0" err="1"/>
              <a:t>Exponential</a:t>
            </a:r>
            <a:r>
              <a:rPr lang="cs-CZ" dirty="0"/>
              <a:t> </a:t>
            </a:r>
            <a:r>
              <a:rPr lang="cs-CZ" dirty="0" err="1"/>
              <a:t>increase</a:t>
            </a:r>
            <a:r>
              <a:rPr lang="cs-CZ" dirty="0"/>
              <a:t> in </a:t>
            </a:r>
            <a:r>
              <a:rPr lang="cs-CZ" dirty="0" err="1"/>
              <a:t>installed</a:t>
            </a:r>
            <a:r>
              <a:rPr lang="cs-CZ" dirty="0"/>
              <a:t> </a:t>
            </a:r>
            <a:r>
              <a:rPr lang="cs-CZ" dirty="0" err="1"/>
              <a:t>capacity</a:t>
            </a:r>
            <a:r>
              <a:rPr lang="cs-CZ" dirty="0"/>
              <a:t>, </a:t>
            </a:r>
            <a:r>
              <a:rPr lang="cs-CZ" dirty="0" err="1"/>
              <a:t>from</a:t>
            </a:r>
            <a:r>
              <a:rPr lang="cs-CZ" dirty="0"/>
              <a:t> ~200 MW (1990) to &gt; 80 GW (2012) and </a:t>
            </a:r>
            <a:r>
              <a:rPr lang="cs-CZ" dirty="0" err="1" smtClean="0"/>
              <a:t>continuing</a:t>
            </a:r>
            <a:r>
              <a:rPr lang="cs-CZ" dirty="0" smtClean="0"/>
              <a:t>.</a:t>
            </a:r>
            <a:endParaRPr lang="cs-CZ" sz="2400" dirty="0"/>
          </a:p>
          <a:p>
            <a:r>
              <a:rPr lang="cs-CZ" b="1" dirty="0" err="1"/>
              <a:t>Driving</a:t>
            </a:r>
            <a:r>
              <a:rPr lang="cs-CZ" b="1" dirty="0"/>
              <a:t> </a:t>
            </a:r>
            <a:r>
              <a:rPr lang="cs-CZ" b="1" dirty="0" err="1"/>
              <a:t>Factors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/>
              <a:t>Universal </a:t>
            </a:r>
            <a:r>
              <a:rPr lang="cs-CZ" b="1" dirty="0" err="1"/>
              <a:t>Applicability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Sunlight</a:t>
            </a:r>
            <a:r>
              <a:rPr lang="cs-CZ" dirty="0"/>
              <a:t> </a:t>
            </a:r>
            <a:r>
              <a:rPr lang="cs-CZ" dirty="0" err="1"/>
              <a:t>available</a:t>
            </a:r>
            <a:r>
              <a:rPr lang="cs-CZ" dirty="0"/>
              <a:t> </a:t>
            </a:r>
            <a:r>
              <a:rPr lang="cs-CZ" dirty="0" err="1"/>
              <a:t>globally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Modularity:</a:t>
            </a:r>
            <a:r>
              <a:rPr lang="cs-CZ" dirty="0"/>
              <a:t> </a:t>
            </a:r>
            <a:r>
              <a:rPr lang="cs-CZ" dirty="0" err="1"/>
              <a:t>Scalable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watts</a:t>
            </a:r>
            <a:r>
              <a:rPr lang="cs-CZ" dirty="0"/>
              <a:t> to </a:t>
            </a:r>
            <a:r>
              <a:rPr lang="cs-CZ" dirty="0" err="1"/>
              <a:t>megawatts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Reliability &amp; </a:t>
            </a:r>
            <a:r>
              <a:rPr lang="cs-CZ" b="1" dirty="0" err="1"/>
              <a:t>Longevity</a:t>
            </a:r>
            <a:r>
              <a:rPr lang="cs-CZ" b="1" dirty="0"/>
              <a:t>:</a:t>
            </a:r>
            <a:r>
              <a:rPr lang="cs-CZ" dirty="0"/>
              <a:t> Long </a:t>
            </a:r>
            <a:r>
              <a:rPr lang="cs-CZ" dirty="0" err="1"/>
              <a:t>lifespan</a:t>
            </a:r>
            <a:r>
              <a:rPr lang="cs-CZ" dirty="0"/>
              <a:t>,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maintenance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Ease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Use &amp; </a:t>
            </a:r>
            <a:r>
              <a:rPr lang="cs-CZ" b="1" dirty="0" err="1"/>
              <a:t>Clean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Quiet</a:t>
            </a:r>
            <a:r>
              <a:rPr lang="cs-CZ" dirty="0"/>
              <a:t>, </a:t>
            </a:r>
            <a:r>
              <a:rPr lang="cs-CZ" dirty="0" err="1"/>
              <a:t>emission</a:t>
            </a:r>
            <a:r>
              <a:rPr lang="cs-CZ" dirty="0"/>
              <a:t>-free </a:t>
            </a:r>
            <a:r>
              <a:rPr lang="cs-CZ" dirty="0" err="1"/>
              <a:t>operation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Stand-alone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(early </a:t>
            </a:r>
            <a:r>
              <a:rPr lang="cs-CZ" dirty="0" err="1"/>
              <a:t>focus</a:t>
            </a:r>
            <a:r>
              <a:rPr lang="cs-CZ" dirty="0"/>
              <a:t>) and </a:t>
            </a:r>
            <a:r>
              <a:rPr lang="cs-CZ" dirty="0" err="1"/>
              <a:t>grid-connected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(dominant </a:t>
            </a:r>
            <a:r>
              <a:rPr lang="cs-CZ" dirty="0" err="1"/>
              <a:t>now</a:t>
            </a:r>
            <a:r>
              <a:rPr lang="cs-CZ" dirty="0"/>
              <a:t>).</a:t>
            </a:r>
            <a:endParaRPr lang="cs-CZ" sz="2400" dirty="0"/>
          </a:p>
          <a:p>
            <a:r>
              <a:rPr lang="cs-CZ" b="1" dirty="0" err="1"/>
              <a:t>Cost</a:t>
            </a:r>
            <a:r>
              <a:rPr lang="cs-CZ" b="1" dirty="0"/>
              <a:t> </a:t>
            </a:r>
            <a:r>
              <a:rPr lang="cs-CZ" b="1" dirty="0" err="1"/>
              <a:t>Reduction</a:t>
            </a:r>
            <a:r>
              <a:rPr lang="cs-CZ" b="1" dirty="0"/>
              <a:t>:</a:t>
            </a:r>
            <a:r>
              <a:rPr lang="cs-CZ" dirty="0"/>
              <a:t> Ex-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cost</a:t>
            </a:r>
            <a:r>
              <a:rPr lang="cs-CZ" dirty="0"/>
              <a:t> </a:t>
            </a:r>
            <a:r>
              <a:rPr lang="cs-CZ" dirty="0" err="1"/>
              <a:t>decreased</a:t>
            </a:r>
            <a:r>
              <a:rPr lang="cs-CZ" dirty="0"/>
              <a:t> </a:t>
            </a:r>
            <a:r>
              <a:rPr lang="cs-CZ" dirty="0" err="1"/>
              <a:t>significantly</a:t>
            </a:r>
            <a:r>
              <a:rPr lang="cs-CZ" dirty="0"/>
              <a:t>, </a:t>
            </a:r>
            <a:r>
              <a:rPr lang="cs-CZ" dirty="0" err="1"/>
              <a:t>becoming</a:t>
            </a:r>
            <a:r>
              <a:rPr lang="cs-CZ" dirty="0"/>
              <a:t> </a:t>
            </a:r>
            <a:r>
              <a:rPr lang="cs-CZ" dirty="0" err="1"/>
              <a:t>competitive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conventional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sources</a:t>
            </a:r>
            <a:r>
              <a:rPr lang="cs-CZ" dirty="0"/>
              <a:t>.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31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photovoltaic</a:t>
            </a:r>
            <a:r>
              <a:rPr lang="cs-CZ" b="1" dirty="0" smtClean="0"/>
              <a:t> </a:t>
            </a:r>
            <a:r>
              <a:rPr lang="cs-CZ" b="1" dirty="0" err="1" smtClean="0"/>
              <a:t>effect</a:t>
            </a:r>
            <a:r>
              <a:rPr lang="cs-CZ" b="1" dirty="0" smtClean="0"/>
              <a:t>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0977" y="139532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T</a:t>
            </a:r>
            <a:r>
              <a:rPr lang="en-US" dirty="0" smtClean="0"/>
              <a:t>he </a:t>
            </a:r>
            <a:r>
              <a:rPr lang="en-US" dirty="0"/>
              <a:t>process where light energy is converted directly into electrical energy in certain materials, typically semiconductors. When </a:t>
            </a:r>
            <a:r>
              <a:rPr lang="en-US" b="1" dirty="0">
                <a:solidFill>
                  <a:srgbClr val="0070C0"/>
                </a:solidFill>
              </a:rPr>
              <a:t>photons of light strike a photovoltaic material, they can excite electrons</a:t>
            </a:r>
            <a:r>
              <a:rPr lang="en-US" dirty="0"/>
              <a:t>, boosting them to a higher energy level and creating electron-hole pairs. In a specially designed structure, like a solar cell with a </a:t>
            </a:r>
            <a:r>
              <a:rPr lang="en-US" b="1" dirty="0">
                <a:solidFill>
                  <a:srgbClr val="0070C0"/>
                </a:solidFill>
              </a:rPr>
              <a:t>p-n junction</a:t>
            </a:r>
            <a:r>
              <a:rPr lang="en-US" dirty="0"/>
              <a:t>, these </a:t>
            </a:r>
            <a:r>
              <a:rPr lang="en-US" b="1" dirty="0">
                <a:solidFill>
                  <a:srgbClr val="0070C0"/>
                </a:solidFill>
              </a:rPr>
              <a:t>separated charges are directed by an internal electric field to flow in a specific direction, generating a voltage </a:t>
            </a:r>
            <a:r>
              <a:rPr lang="en-US" dirty="0"/>
              <a:t>and an electric current. This current can then be harnessed to power external circuits, effectively transforming light into electricity.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176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871" y="77690"/>
            <a:ext cx="9208773" cy="9271068"/>
          </a:xfrm>
        </p:spPr>
      </p:pic>
    </p:spTree>
    <p:extLst>
      <p:ext uri="{BB962C8B-B14F-4D97-AF65-F5344CB8AC3E}">
        <p14:creationId xmlns:p14="http://schemas.microsoft.com/office/powerpoint/2010/main" val="363993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5447" y="0"/>
            <a:ext cx="10515600" cy="1325563"/>
          </a:xfrm>
        </p:spPr>
        <p:txBody>
          <a:bodyPr/>
          <a:lstStyle/>
          <a:p>
            <a:r>
              <a:rPr lang="cs-CZ" b="1" dirty="0" err="1" smtClean="0"/>
              <a:t>The</a:t>
            </a:r>
            <a:r>
              <a:rPr lang="en-US" b="1" dirty="0" smtClean="0"/>
              <a:t> </a:t>
            </a:r>
            <a:r>
              <a:rPr lang="en-US" b="1" dirty="0"/>
              <a:t>p-n </a:t>
            </a:r>
            <a:r>
              <a:rPr lang="en-US" b="1" dirty="0" smtClean="0"/>
              <a:t>junction</a:t>
            </a:r>
            <a:r>
              <a:rPr lang="cs-CZ" b="1" dirty="0" smtClean="0"/>
              <a:t>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3752" y="1146269"/>
            <a:ext cx="11470341" cy="49247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is formed </a:t>
            </a:r>
            <a:r>
              <a:rPr lang="en-US" dirty="0"/>
              <a:t>at the interface between two types of semiconductor material: </a:t>
            </a:r>
            <a:r>
              <a:rPr lang="en-US" b="1" dirty="0">
                <a:solidFill>
                  <a:srgbClr val="0070C0"/>
                </a:solidFill>
              </a:rPr>
              <a:t>p-type</a:t>
            </a:r>
            <a:r>
              <a:rPr lang="en-US" dirty="0"/>
              <a:t> and </a:t>
            </a:r>
            <a:r>
              <a:rPr lang="en-US" b="1" dirty="0">
                <a:solidFill>
                  <a:srgbClr val="FF0000"/>
                </a:solidFill>
              </a:rPr>
              <a:t>n-type</a:t>
            </a:r>
            <a:r>
              <a:rPr lang="en-US" dirty="0"/>
              <a:t>.</a:t>
            </a:r>
            <a:r>
              <a:rPr lang="en-US" baseline="30000" dirty="0"/>
              <a:t> </a:t>
            </a:r>
            <a:r>
              <a:rPr lang="en-US" dirty="0" smtClean="0"/>
              <a:t>In </a:t>
            </a:r>
            <a:r>
              <a:rPr lang="en-US" b="1" dirty="0">
                <a:solidFill>
                  <a:srgbClr val="FF0000"/>
                </a:solidFill>
              </a:rPr>
              <a:t>n-type</a:t>
            </a:r>
            <a:r>
              <a:rPr lang="en-US" dirty="0"/>
              <a:t> material, the semiconductor is doped to have an excess of free electrons (negative charge carriers), while in </a:t>
            </a:r>
            <a:r>
              <a:rPr lang="en-US" b="1" dirty="0">
                <a:solidFill>
                  <a:srgbClr val="0070C0"/>
                </a:solidFill>
              </a:rPr>
              <a:t>p-type</a:t>
            </a:r>
            <a:r>
              <a:rPr lang="en-US" dirty="0"/>
              <a:t> material, it's doped to have an excess of holes (positive charge carriers, essentially places where electrons are missing).</a:t>
            </a:r>
            <a:r>
              <a:rPr lang="en-US" baseline="30000" dirty="0"/>
              <a:t> </a:t>
            </a:r>
            <a:r>
              <a:rPr lang="en-US" dirty="0" smtClean="0"/>
              <a:t>When </a:t>
            </a:r>
            <a:r>
              <a:rPr lang="en-US" dirty="0"/>
              <a:t>these two materials are joined, electrons from the n-side diffuse across the junction to the p-side, and holes from the p-side diffuse to the n-side.</a:t>
            </a:r>
            <a:r>
              <a:rPr lang="en-US" baseline="30000" dirty="0"/>
              <a:t> </a:t>
            </a:r>
            <a:r>
              <a:rPr lang="en-US" dirty="0" smtClean="0"/>
              <a:t>This </a:t>
            </a:r>
            <a:r>
              <a:rPr lang="en-US" dirty="0"/>
              <a:t>diffusion creates a region near the junction called </a:t>
            </a:r>
            <a:r>
              <a:rPr lang="en-US" dirty="0">
                <a:solidFill>
                  <a:srgbClr val="00B050"/>
                </a:solidFill>
              </a:rPr>
              <a:t>the </a:t>
            </a:r>
            <a:r>
              <a:rPr lang="en-US" b="1" dirty="0">
                <a:solidFill>
                  <a:srgbClr val="00B050"/>
                </a:solidFill>
              </a:rPr>
              <a:t>depletion region</a:t>
            </a:r>
            <a:r>
              <a:rPr lang="en-US" dirty="0"/>
              <a:t>, which is depleted of free charge carriers.</a:t>
            </a:r>
            <a:r>
              <a:rPr lang="en-US" baseline="30000" dirty="0"/>
              <a:t> </a:t>
            </a:r>
            <a:r>
              <a:rPr lang="en-US" dirty="0" smtClean="0"/>
              <a:t>Crucially</a:t>
            </a:r>
            <a:r>
              <a:rPr lang="en-US" dirty="0"/>
              <a:t>, this process also establishes an </a:t>
            </a:r>
            <a:r>
              <a:rPr lang="en-US" b="1" dirty="0">
                <a:solidFill>
                  <a:srgbClr val="00B050"/>
                </a:solidFill>
              </a:rPr>
              <a:t>electric field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across the depletion region, pointing from the n-side to the p-side. This built-in electric field is what's essential for the photovoltaic effect, as it acts to separate and direct the light-generated charge carriers in a solar cell, creating an electric current.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94863" y="6176964"/>
            <a:ext cx="9368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/>
              <a:t>https://www.visualcapitalist.com/animation-how-solar-panels-work/</a:t>
            </a:r>
          </a:p>
        </p:txBody>
      </p:sp>
    </p:spTree>
    <p:extLst>
      <p:ext uri="{BB962C8B-B14F-4D97-AF65-F5344CB8AC3E}">
        <p14:creationId xmlns:p14="http://schemas.microsoft.com/office/powerpoint/2010/main" val="42330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194" name="Picture 2" descr="https://www.visualcapitalist.com/wp-content/uploads/2017/01/solar-panels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561" y="580277"/>
            <a:ext cx="6358877" cy="2622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218" name="Picture 2" descr="https://www.visualcapitalist.com/wp-content/uploads/2017/01/solar-panels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812" y="-8616110"/>
            <a:ext cx="7620000" cy="314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1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42" name="Picture 2" descr="https://www.visualcapitalist.com/wp-content/uploads/2017/01/solar-panels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93" y="-15283610"/>
            <a:ext cx="7620000" cy="314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1266" name="Picture 2" descr="https://www.visualcapitalist.com/wp-content/uploads/2017/01/solar-panels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68" y="-20144723"/>
            <a:ext cx="7620000" cy="314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0271" y="69290"/>
            <a:ext cx="10515600" cy="1325563"/>
          </a:xfrm>
        </p:spPr>
        <p:txBody>
          <a:bodyPr/>
          <a:lstStyle/>
          <a:p>
            <a:r>
              <a:rPr lang="cs-CZ" dirty="0" err="1"/>
              <a:t>Photovoltaic</a:t>
            </a:r>
            <a:r>
              <a:rPr lang="cs-CZ" dirty="0"/>
              <a:t> </a:t>
            </a:r>
            <a:r>
              <a:rPr lang="cs-CZ" dirty="0" err="1"/>
              <a:t>Basics</a:t>
            </a:r>
            <a:r>
              <a:rPr lang="cs-CZ" dirty="0"/>
              <a:t> and </a:t>
            </a:r>
            <a:r>
              <a:rPr lang="cs-CZ" dirty="0" err="1"/>
              <a:t>Circuit</a:t>
            </a:r>
            <a:r>
              <a:rPr lang="cs-CZ" dirty="0"/>
              <a:t> </a:t>
            </a:r>
            <a:r>
              <a:rPr lang="cs-CZ" dirty="0" err="1"/>
              <a:t>Properties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212" y="1179700"/>
            <a:ext cx="11586881" cy="3634347"/>
          </a:xfrm>
        </p:spPr>
        <p:txBody>
          <a:bodyPr>
            <a:normAutofit lnSpcReduction="10000"/>
          </a:bodyPr>
          <a:lstStyle/>
          <a:p>
            <a:pPr lvl="1"/>
            <a:r>
              <a:rPr lang="cs-CZ" b="1" dirty="0" smtClean="0"/>
              <a:t>Basic </a:t>
            </a:r>
            <a:r>
              <a:rPr lang="cs-CZ" b="1" dirty="0" err="1" smtClean="0"/>
              <a:t>Principle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 err="1"/>
              <a:t>Photons</a:t>
            </a:r>
            <a:r>
              <a:rPr lang="cs-CZ" dirty="0"/>
              <a:t> </a:t>
            </a:r>
            <a:r>
              <a:rPr lang="cs-CZ" dirty="0" err="1"/>
              <a:t>separate</a:t>
            </a:r>
            <a:r>
              <a:rPr lang="cs-CZ" dirty="0"/>
              <a:t> </a:t>
            </a:r>
            <a:r>
              <a:rPr lang="cs-CZ" dirty="0" err="1"/>
              <a:t>charge</a:t>
            </a:r>
            <a:r>
              <a:rPr lang="cs-CZ" dirty="0"/>
              <a:t> </a:t>
            </a:r>
            <a:r>
              <a:rPr lang="cs-CZ" dirty="0" err="1"/>
              <a:t>carriers</a:t>
            </a:r>
            <a:r>
              <a:rPr lang="cs-CZ" dirty="0"/>
              <a:t> in </a:t>
            </a:r>
            <a:r>
              <a:rPr lang="cs-CZ" dirty="0" err="1"/>
              <a:t>semiconductor</a:t>
            </a:r>
            <a:r>
              <a:rPr lang="cs-CZ" dirty="0"/>
              <a:t> </a:t>
            </a:r>
            <a:r>
              <a:rPr lang="cs-CZ" dirty="0" err="1"/>
              <a:t>material</a:t>
            </a:r>
            <a:r>
              <a:rPr lang="cs-CZ" dirty="0"/>
              <a:t>, </a:t>
            </a:r>
            <a:r>
              <a:rPr lang="cs-CZ" dirty="0" err="1"/>
              <a:t>creating</a:t>
            </a:r>
            <a:r>
              <a:rPr lang="cs-CZ" dirty="0"/>
              <a:t> </a:t>
            </a:r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if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electric</a:t>
            </a:r>
            <a:r>
              <a:rPr lang="cs-CZ" dirty="0"/>
              <a:t> </a:t>
            </a:r>
            <a:r>
              <a:rPr lang="cs-CZ" dirty="0" err="1"/>
              <a:t>field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present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Built</a:t>
            </a:r>
            <a:r>
              <a:rPr lang="cs-CZ" b="1" dirty="0"/>
              <a:t>-in Electric </a:t>
            </a:r>
            <a:r>
              <a:rPr lang="cs-CZ" b="1" dirty="0" err="1"/>
              <a:t>Field</a:t>
            </a:r>
            <a:r>
              <a:rPr lang="cs-CZ" b="1" dirty="0"/>
              <a:t>:</a:t>
            </a:r>
            <a:r>
              <a:rPr lang="cs-CZ" dirty="0"/>
              <a:t> p-n </a:t>
            </a:r>
            <a:r>
              <a:rPr lang="cs-CZ" dirty="0" err="1"/>
              <a:t>junctions</a:t>
            </a:r>
            <a:r>
              <a:rPr lang="cs-CZ" dirty="0"/>
              <a:t> in PV </a:t>
            </a:r>
            <a:r>
              <a:rPr lang="cs-CZ" dirty="0" err="1"/>
              <a:t>cells</a:t>
            </a:r>
            <a:r>
              <a:rPr lang="cs-CZ" dirty="0"/>
              <a:t> </a:t>
            </a:r>
            <a:r>
              <a:rPr lang="cs-CZ" dirty="0" err="1"/>
              <a:t>create</a:t>
            </a:r>
            <a:r>
              <a:rPr lang="cs-CZ" dirty="0"/>
              <a:t> a permanent </a:t>
            </a:r>
            <a:r>
              <a:rPr lang="cs-CZ" dirty="0" err="1"/>
              <a:t>electric</a:t>
            </a:r>
            <a:r>
              <a:rPr lang="cs-CZ" dirty="0"/>
              <a:t> </a:t>
            </a:r>
            <a:r>
              <a:rPr lang="cs-CZ" dirty="0" err="1"/>
              <a:t>field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Voltage</a:t>
            </a:r>
            <a:r>
              <a:rPr lang="cs-CZ" b="1" dirty="0"/>
              <a:t> and </a:t>
            </a:r>
            <a:r>
              <a:rPr lang="cs-CZ" b="1" dirty="0" err="1"/>
              <a:t>Current</a:t>
            </a:r>
            <a:r>
              <a:rPr lang="cs-CZ" b="1" dirty="0"/>
              <a:t>:</a:t>
            </a:r>
            <a:r>
              <a:rPr lang="cs-CZ" dirty="0"/>
              <a:t> ~0.5 V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difference</a:t>
            </a:r>
            <a:r>
              <a:rPr lang="cs-CZ" dirty="0"/>
              <a:t> and ~400 A/m² </a:t>
            </a:r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density</a:t>
            </a:r>
            <a:r>
              <a:rPr lang="cs-CZ" dirty="0"/>
              <a:t> </a:t>
            </a:r>
            <a:r>
              <a:rPr lang="cs-CZ" dirty="0" err="1"/>
              <a:t>under</a:t>
            </a:r>
            <a:r>
              <a:rPr lang="cs-CZ" dirty="0"/>
              <a:t> 1 kW/m²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Commercial</a:t>
            </a:r>
            <a:r>
              <a:rPr lang="cs-CZ" dirty="0"/>
              <a:t> </a:t>
            </a:r>
            <a:r>
              <a:rPr lang="cs-CZ" dirty="0" err="1"/>
              <a:t>cells</a:t>
            </a:r>
            <a:r>
              <a:rPr lang="cs-CZ" dirty="0"/>
              <a:t>: 12-25% (</a:t>
            </a:r>
            <a:r>
              <a:rPr lang="cs-CZ" dirty="0" err="1"/>
              <a:t>sunshine</a:t>
            </a:r>
            <a:r>
              <a:rPr lang="cs-CZ" dirty="0"/>
              <a:t>), ~50% (</a:t>
            </a:r>
            <a:r>
              <a:rPr lang="cs-CZ" dirty="0" err="1"/>
              <a:t>concentrated</a:t>
            </a:r>
            <a:r>
              <a:rPr lang="cs-CZ" dirty="0"/>
              <a:t> </a:t>
            </a:r>
            <a:r>
              <a:rPr lang="cs-CZ" dirty="0" err="1"/>
              <a:t>sunlight</a:t>
            </a:r>
            <a:r>
              <a:rPr lang="cs-CZ" dirty="0"/>
              <a:t>).</a:t>
            </a:r>
            <a:endParaRPr lang="cs-CZ" sz="2000" dirty="0"/>
          </a:p>
          <a:p>
            <a:pPr lvl="1"/>
            <a:r>
              <a:rPr lang="cs-CZ" b="1" dirty="0" err="1"/>
              <a:t>Modules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Interconnected</a:t>
            </a:r>
            <a:r>
              <a:rPr lang="cs-CZ" dirty="0"/>
              <a:t> </a:t>
            </a:r>
            <a:r>
              <a:rPr lang="cs-CZ" dirty="0" err="1"/>
              <a:t>cells</a:t>
            </a:r>
            <a:r>
              <a:rPr lang="cs-CZ" dirty="0"/>
              <a:t> in </a:t>
            </a:r>
            <a:r>
              <a:rPr lang="cs-CZ" dirty="0" err="1"/>
              <a:t>weatherproof</a:t>
            </a:r>
            <a:r>
              <a:rPr lang="cs-CZ" dirty="0"/>
              <a:t> </a:t>
            </a:r>
            <a:r>
              <a:rPr lang="cs-CZ" dirty="0" err="1"/>
              <a:t>encapsulation</a:t>
            </a:r>
            <a:r>
              <a:rPr lang="cs-CZ" dirty="0"/>
              <a:t>, </a:t>
            </a:r>
            <a:r>
              <a:rPr lang="cs-CZ" dirty="0" err="1"/>
              <a:t>typically</a:t>
            </a:r>
            <a:r>
              <a:rPr lang="cs-CZ" dirty="0"/>
              <a:t> 15-30V open-</a:t>
            </a:r>
            <a:r>
              <a:rPr lang="cs-CZ" dirty="0" err="1"/>
              <a:t>circuit</a:t>
            </a:r>
            <a:r>
              <a:rPr lang="cs-CZ" dirty="0"/>
              <a:t> </a:t>
            </a:r>
            <a:r>
              <a:rPr lang="cs-CZ" dirty="0" err="1"/>
              <a:t>voltage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/>
              <a:t>Direct </a:t>
            </a:r>
            <a:r>
              <a:rPr lang="cs-CZ" b="1" dirty="0" err="1"/>
              <a:t>Current</a:t>
            </a:r>
            <a:r>
              <a:rPr lang="cs-CZ" b="1" dirty="0"/>
              <a:t> (DC):</a:t>
            </a:r>
            <a:r>
              <a:rPr lang="cs-CZ" dirty="0"/>
              <a:t> PV </a:t>
            </a:r>
            <a:r>
              <a:rPr lang="cs-CZ" dirty="0" err="1"/>
              <a:t>cells</a:t>
            </a:r>
            <a:r>
              <a:rPr lang="cs-CZ" dirty="0"/>
              <a:t> </a:t>
            </a:r>
            <a:r>
              <a:rPr lang="cs-CZ" dirty="0" err="1"/>
              <a:t>produce</a:t>
            </a:r>
            <a:r>
              <a:rPr lang="cs-CZ" dirty="0"/>
              <a:t> DC </a:t>
            </a:r>
            <a:r>
              <a:rPr lang="cs-CZ" dirty="0" err="1"/>
              <a:t>electricity</a:t>
            </a:r>
            <a:r>
              <a:rPr lang="cs-CZ" dirty="0"/>
              <a:t>, </a:t>
            </a:r>
            <a:r>
              <a:rPr lang="cs-CZ" dirty="0" err="1"/>
              <a:t>inverters</a:t>
            </a:r>
            <a:r>
              <a:rPr lang="cs-CZ" dirty="0"/>
              <a:t> </a:t>
            </a:r>
            <a:r>
              <a:rPr lang="cs-CZ" dirty="0" err="1"/>
              <a:t>needed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AC </a:t>
            </a:r>
            <a:r>
              <a:rPr lang="cs-CZ" dirty="0" err="1"/>
              <a:t>conversion</a:t>
            </a:r>
            <a:r>
              <a:rPr lang="cs-CZ" dirty="0"/>
              <a:t>.</a:t>
            </a:r>
            <a:endParaRPr lang="cs-CZ" sz="20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82" y="4674149"/>
            <a:ext cx="4652589" cy="191538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116" y="4380440"/>
            <a:ext cx="2263571" cy="240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199" y="281657"/>
            <a:ext cx="11371730" cy="3284257"/>
          </a:xfrm>
        </p:spPr>
        <p:txBody>
          <a:bodyPr>
            <a:normAutofit/>
          </a:bodyPr>
          <a:lstStyle/>
          <a:p>
            <a:r>
              <a:rPr lang="cs-CZ" b="1" dirty="0" err="1" smtClean="0"/>
              <a:t>Equivalent</a:t>
            </a:r>
            <a:r>
              <a:rPr lang="cs-CZ" b="1" dirty="0" smtClean="0"/>
              <a:t> </a:t>
            </a:r>
            <a:r>
              <a:rPr lang="cs-CZ" b="1" dirty="0" err="1" smtClean="0"/>
              <a:t>Circuit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r>
              <a:rPr lang="cs-CZ" b="1" dirty="0" smtClean="0"/>
              <a:t>I-V </a:t>
            </a:r>
            <a:r>
              <a:rPr lang="cs-CZ" b="1" dirty="0" err="1" smtClean="0"/>
              <a:t>Characteristic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r>
              <a:rPr lang="cs-CZ" dirty="0" err="1"/>
              <a:t>Shows</a:t>
            </a:r>
            <a:r>
              <a:rPr lang="cs-CZ" dirty="0"/>
              <a:t> </a:t>
            </a:r>
            <a:r>
              <a:rPr lang="cs-CZ" dirty="0" err="1"/>
              <a:t>short-circuit</a:t>
            </a:r>
            <a:r>
              <a:rPr lang="cs-CZ" dirty="0"/>
              <a:t> </a:t>
            </a:r>
            <a:r>
              <a:rPr lang="cs-CZ" dirty="0" err="1"/>
              <a:t>current</a:t>
            </a:r>
            <a:r>
              <a:rPr lang="cs-CZ" dirty="0"/>
              <a:t> (</a:t>
            </a:r>
            <a:r>
              <a:rPr lang="cs-CZ" dirty="0" err="1"/>
              <a:t>Isc</a:t>
            </a:r>
            <a:r>
              <a:rPr lang="cs-CZ" dirty="0"/>
              <a:t>​), open-</a:t>
            </a:r>
            <a:r>
              <a:rPr lang="cs-CZ" dirty="0" err="1"/>
              <a:t>circuit</a:t>
            </a:r>
            <a:r>
              <a:rPr lang="cs-CZ" dirty="0"/>
              <a:t> </a:t>
            </a:r>
            <a:r>
              <a:rPr lang="cs-CZ" dirty="0" err="1"/>
              <a:t>voltage</a:t>
            </a:r>
            <a:r>
              <a:rPr lang="cs-CZ" dirty="0"/>
              <a:t> (</a:t>
            </a:r>
            <a:r>
              <a:rPr lang="cs-CZ" dirty="0" err="1"/>
              <a:t>Voc</a:t>
            </a:r>
            <a:r>
              <a:rPr lang="cs-CZ" dirty="0"/>
              <a:t>​), and </a:t>
            </a:r>
            <a:r>
              <a:rPr lang="cs-CZ" dirty="0" err="1"/>
              <a:t>peak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line.</a:t>
            </a:r>
            <a:endParaRPr lang="cs-CZ" sz="2400" dirty="0"/>
          </a:p>
          <a:p>
            <a:r>
              <a:rPr lang="cs-CZ" b="1" dirty="0"/>
              <a:t>Maximum </a:t>
            </a:r>
            <a:r>
              <a:rPr lang="cs-CZ" b="1" dirty="0" err="1"/>
              <a:t>Power</a:t>
            </a:r>
            <a:r>
              <a:rPr lang="cs-CZ" b="1" dirty="0"/>
              <a:t> Point (MPP):</a:t>
            </a:r>
            <a:r>
              <a:rPr lang="cs-CZ" dirty="0"/>
              <a:t> </a:t>
            </a:r>
            <a:r>
              <a:rPr lang="cs-CZ" dirty="0" err="1"/>
              <a:t>Optimal</a:t>
            </a:r>
            <a:r>
              <a:rPr lang="cs-CZ" dirty="0"/>
              <a:t> </a:t>
            </a:r>
            <a:r>
              <a:rPr lang="cs-CZ" dirty="0" err="1"/>
              <a:t>operating</a:t>
            </a:r>
            <a:r>
              <a:rPr lang="cs-CZ" dirty="0"/>
              <a:t> point </a:t>
            </a:r>
            <a:r>
              <a:rPr lang="cs-CZ" dirty="0" err="1"/>
              <a:t>for</a:t>
            </a:r>
            <a:r>
              <a:rPr lang="cs-CZ" dirty="0"/>
              <a:t> maximum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smtClean="0"/>
              <a:t>output. </a:t>
            </a:r>
            <a:r>
              <a:rPr lang="cs-CZ" dirty="0" err="1" smtClean="0"/>
              <a:t>Load</a:t>
            </a:r>
            <a:r>
              <a:rPr lang="cs-CZ" dirty="0" smtClean="0"/>
              <a:t> </a:t>
            </a:r>
            <a:r>
              <a:rPr lang="cs-CZ" dirty="0" err="1"/>
              <a:t>matching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crucial</a:t>
            </a:r>
            <a:r>
              <a:rPr lang="cs-CZ" dirty="0"/>
              <a:t> and done by MPPT </a:t>
            </a:r>
            <a:r>
              <a:rPr lang="cs-CZ" dirty="0" err="1"/>
              <a:t>controllers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Temperature</a:t>
            </a:r>
            <a:r>
              <a:rPr lang="cs-CZ" b="1" dirty="0"/>
              <a:t> </a:t>
            </a:r>
            <a:r>
              <a:rPr lang="cs-CZ" b="1" dirty="0" err="1"/>
              <a:t>Effects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Increased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reduces</a:t>
            </a:r>
            <a:r>
              <a:rPr lang="cs-CZ" dirty="0"/>
              <a:t> </a:t>
            </a:r>
            <a:r>
              <a:rPr lang="cs-CZ" dirty="0" err="1"/>
              <a:t>Voc</a:t>
            </a:r>
            <a:r>
              <a:rPr lang="cs-CZ" dirty="0"/>
              <a:t>​ and </a:t>
            </a:r>
            <a:r>
              <a:rPr lang="cs-CZ" dirty="0" err="1"/>
              <a:t>power</a:t>
            </a:r>
            <a:r>
              <a:rPr lang="cs-CZ" dirty="0"/>
              <a:t> output.</a:t>
            </a:r>
            <a:endParaRPr lang="cs-CZ" sz="24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3565914"/>
            <a:ext cx="5507592" cy="237218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061" y="3090785"/>
            <a:ext cx="4727986" cy="180280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860" y="4220141"/>
            <a:ext cx="4471069" cy="256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Photovoltaic</a:t>
            </a:r>
            <a:r>
              <a:rPr lang="cs-CZ" dirty="0"/>
              <a:t> </a:t>
            </a:r>
            <a:r>
              <a:rPr lang="cs-CZ" dirty="0" err="1"/>
              <a:t>Applications</a:t>
            </a:r>
            <a:r>
              <a:rPr lang="cs-CZ" dirty="0"/>
              <a:t> and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Configurations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8257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err="1" smtClean="0"/>
              <a:t>Two</a:t>
            </a:r>
            <a:r>
              <a:rPr lang="cs-CZ" b="1" dirty="0" smtClean="0"/>
              <a:t> </a:t>
            </a:r>
            <a:r>
              <a:rPr lang="cs-CZ" b="1" dirty="0" err="1"/>
              <a:t>Main</a:t>
            </a:r>
            <a:r>
              <a:rPr lang="cs-CZ" b="1" dirty="0"/>
              <a:t> </a:t>
            </a:r>
            <a:r>
              <a:rPr lang="cs-CZ" b="1" dirty="0" err="1"/>
              <a:t>Application</a:t>
            </a:r>
            <a:r>
              <a:rPr lang="cs-CZ" b="1" dirty="0"/>
              <a:t> </a:t>
            </a:r>
            <a:r>
              <a:rPr lang="cs-CZ" b="1" dirty="0" err="1"/>
              <a:t>Types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Stand-Alone</a:t>
            </a:r>
            <a:r>
              <a:rPr lang="cs-CZ" b="1" dirty="0"/>
              <a:t> Systems:</a:t>
            </a:r>
            <a:r>
              <a:rPr lang="cs-CZ" dirty="0"/>
              <a:t> Independent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locations</a:t>
            </a:r>
            <a:r>
              <a:rPr lang="cs-CZ" dirty="0"/>
              <a:t>, </a:t>
            </a:r>
            <a:r>
              <a:rPr lang="cs-CZ" dirty="0" err="1"/>
              <a:t>specific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Grid-Connected</a:t>
            </a:r>
            <a:r>
              <a:rPr lang="cs-CZ" b="1" dirty="0"/>
              <a:t> Systems:</a:t>
            </a:r>
            <a:r>
              <a:rPr lang="cs-CZ" dirty="0"/>
              <a:t> </a:t>
            </a:r>
            <a:r>
              <a:rPr lang="cs-CZ" dirty="0" err="1"/>
              <a:t>Integrated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utility </a:t>
            </a:r>
            <a:r>
              <a:rPr lang="cs-CZ" dirty="0" err="1"/>
              <a:t>grids</a:t>
            </a:r>
            <a:r>
              <a:rPr lang="cs-CZ" dirty="0"/>
              <a:t>, </a:t>
            </a:r>
            <a:r>
              <a:rPr lang="cs-CZ" dirty="0" err="1"/>
              <a:t>contributing</a:t>
            </a:r>
            <a:r>
              <a:rPr lang="cs-CZ" dirty="0"/>
              <a:t> to </a:t>
            </a:r>
            <a:r>
              <a:rPr lang="cs-CZ" dirty="0" err="1"/>
              <a:t>mainstream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supply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Stand-Alone</a:t>
            </a:r>
            <a:r>
              <a:rPr lang="cs-CZ" b="1" dirty="0"/>
              <a:t> </a:t>
            </a:r>
            <a:r>
              <a:rPr lang="cs-CZ" b="1" dirty="0" err="1" smtClean="0"/>
              <a:t>Applications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dirty="0"/>
              <a:t>Early </a:t>
            </a:r>
            <a:r>
              <a:rPr lang="cs-CZ" dirty="0" err="1"/>
              <a:t>applications</a:t>
            </a:r>
            <a:r>
              <a:rPr lang="cs-CZ" dirty="0"/>
              <a:t>: </a:t>
            </a:r>
            <a:r>
              <a:rPr lang="cs-CZ" dirty="0" err="1"/>
              <a:t>Space</a:t>
            </a:r>
            <a:r>
              <a:rPr lang="cs-CZ" dirty="0"/>
              <a:t> </a:t>
            </a:r>
            <a:r>
              <a:rPr lang="cs-CZ" dirty="0" err="1"/>
              <a:t>satellites</a:t>
            </a:r>
            <a:r>
              <a:rPr lang="cs-CZ" dirty="0"/>
              <a:t>, </a:t>
            </a:r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telecom</a:t>
            </a:r>
            <a:r>
              <a:rPr lang="cs-CZ" dirty="0"/>
              <a:t>, </a:t>
            </a:r>
            <a:r>
              <a:rPr lang="cs-CZ" dirty="0" err="1"/>
              <a:t>etc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Current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: </a:t>
            </a:r>
            <a:r>
              <a:rPr lang="cs-CZ" dirty="0" err="1"/>
              <a:t>Rural</a:t>
            </a:r>
            <a:r>
              <a:rPr lang="cs-CZ" dirty="0"/>
              <a:t> </a:t>
            </a:r>
            <a:r>
              <a:rPr lang="cs-CZ" dirty="0" err="1"/>
              <a:t>electrification</a:t>
            </a:r>
            <a:r>
              <a:rPr lang="cs-CZ" dirty="0"/>
              <a:t>, </a:t>
            </a:r>
            <a:r>
              <a:rPr lang="cs-CZ" dirty="0" err="1"/>
              <a:t>lighting</a:t>
            </a:r>
            <a:r>
              <a:rPr lang="cs-CZ" dirty="0"/>
              <a:t>,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pumping</a:t>
            </a:r>
            <a:r>
              <a:rPr lang="cs-CZ" dirty="0"/>
              <a:t>, </a:t>
            </a:r>
            <a:r>
              <a:rPr lang="cs-CZ" dirty="0" err="1"/>
              <a:t>medical</a:t>
            </a:r>
            <a:r>
              <a:rPr lang="cs-CZ" dirty="0"/>
              <a:t> </a:t>
            </a:r>
            <a:r>
              <a:rPr lang="cs-CZ" dirty="0" err="1"/>
              <a:t>refrigerators</a:t>
            </a:r>
            <a:r>
              <a:rPr lang="cs-CZ" dirty="0"/>
              <a:t>, </a:t>
            </a:r>
            <a:r>
              <a:rPr lang="cs-CZ" dirty="0" err="1"/>
              <a:t>signage</a:t>
            </a:r>
            <a:r>
              <a:rPr lang="cs-CZ" dirty="0"/>
              <a:t>, portable </a:t>
            </a:r>
            <a:r>
              <a:rPr lang="cs-CZ" dirty="0" err="1"/>
              <a:t>devices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Advantages</a:t>
            </a:r>
            <a:r>
              <a:rPr lang="cs-CZ" b="1" dirty="0"/>
              <a:t>:</a:t>
            </a:r>
            <a:r>
              <a:rPr lang="cs-CZ" dirty="0"/>
              <a:t> Reliability,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maintenance</a:t>
            </a:r>
            <a:r>
              <a:rPr lang="cs-CZ" dirty="0"/>
              <a:t>, no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needed</a:t>
            </a:r>
            <a:r>
              <a:rPr lang="cs-CZ" dirty="0"/>
              <a:t>. </a:t>
            </a:r>
            <a:r>
              <a:rPr lang="cs-CZ" dirty="0" err="1"/>
              <a:t>Ideal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areas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 smtClean="0"/>
              <a:t>Grid-Connected</a:t>
            </a:r>
            <a:r>
              <a:rPr lang="cs-CZ" b="1" dirty="0" smtClean="0"/>
              <a:t> Systems: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Microgeneration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Building-integrated</a:t>
            </a:r>
            <a:r>
              <a:rPr lang="cs-CZ" dirty="0"/>
              <a:t> PV (</a:t>
            </a:r>
            <a:r>
              <a:rPr lang="cs-CZ" dirty="0" err="1"/>
              <a:t>rooftop</a:t>
            </a:r>
            <a:r>
              <a:rPr lang="cs-CZ" dirty="0"/>
              <a:t>), </a:t>
            </a:r>
            <a:r>
              <a:rPr lang="cs-CZ" dirty="0" err="1"/>
              <a:t>excess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fed</a:t>
            </a:r>
            <a:r>
              <a:rPr lang="cs-CZ" dirty="0"/>
              <a:t> to </a:t>
            </a:r>
            <a:r>
              <a:rPr lang="cs-CZ" dirty="0" err="1"/>
              <a:t>grid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Solar </a:t>
            </a:r>
            <a:r>
              <a:rPr lang="cs-CZ" b="1" dirty="0" err="1"/>
              <a:t>Farms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Large</a:t>
            </a:r>
            <a:r>
              <a:rPr lang="cs-CZ" dirty="0"/>
              <a:t> </a:t>
            </a:r>
            <a:r>
              <a:rPr lang="cs-CZ" dirty="0" err="1"/>
              <a:t>arrays</a:t>
            </a:r>
            <a:r>
              <a:rPr lang="cs-CZ" dirty="0"/>
              <a:t> </a:t>
            </a:r>
            <a:r>
              <a:rPr lang="cs-CZ" dirty="0" err="1"/>
              <a:t>connected</a:t>
            </a:r>
            <a:r>
              <a:rPr lang="cs-CZ" dirty="0"/>
              <a:t> </a:t>
            </a:r>
            <a:r>
              <a:rPr lang="cs-CZ" dirty="0" err="1"/>
              <a:t>directly</a:t>
            </a:r>
            <a:r>
              <a:rPr lang="cs-CZ" dirty="0"/>
              <a:t> to </a:t>
            </a:r>
            <a:r>
              <a:rPr lang="cs-CZ" dirty="0" err="1"/>
              <a:t>distribution</a:t>
            </a:r>
            <a:r>
              <a:rPr lang="cs-CZ" dirty="0"/>
              <a:t> </a:t>
            </a:r>
            <a:r>
              <a:rPr lang="cs-CZ" dirty="0" err="1"/>
              <a:t>grids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Inverters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Convert</a:t>
            </a:r>
            <a:r>
              <a:rPr lang="cs-CZ" dirty="0"/>
              <a:t> DC to </a:t>
            </a:r>
            <a:r>
              <a:rPr lang="cs-CZ" dirty="0" err="1"/>
              <a:t>grid-compatible</a:t>
            </a:r>
            <a:r>
              <a:rPr lang="cs-CZ" dirty="0"/>
              <a:t> AC </a:t>
            </a:r>
            <a:r>
              <a:rPr lang="cs-CZ" dirty="0" err="1"/>
              <a:t>power</a:t>
            </a:r>
            <a:r>
              <a:rPr lang="cs-CZ" dirty="0"/>
              <a:t>, </a:t>
            </a:r>
            <a:r>
              <a:rPr lang="cs-CZ" dirty="0" err="1"/>
              <a:t>synchronize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grid</a:t>
            </a:r>
            <a:r>
              <a:rPr lang="cs-CZ" dirty="0"/>
              <a:t> </a:t>
            </a:r>
            <a:r>
              <a:rPr lang="cs-CZ" dirty="0" err="1"/>
              <a:t>frequency</a:t>
            </a:r>
            <a:r>
              <a:rPr lang="cs-CZ" dirty="0"/>
              <a:t>, and </a:t>
            </a:r>
            <a:r>
              <a:rPr lang="cs-CZ" dirty="0" err="1"/>
              <a:t>include</a:t>
            </a:r>
            <a:r>
              <a:rPr lang="cs-CZ" dirty="0"/>
              <a:t> </a:t>
            </a:r>
            <a:r>
              <a:rPr lang="cs-CZ" dirty="0" err="1"/>
              <a:t>safety</a:t>
            </a:r>
            <a:r>
              <a:rPr lang="cs-CZ" dirty="0"/>
              <a:t> </a:t>
            </a:r>
            <a:r>
              <a:rPr lang="cs-CZ" dirty="0" err="1"/>
              <a:t>features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296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Hydropower</a:t>
            </a:r>
            <a:r>
              <a:rPr lang="cs-CZ" dirty="0"/>
              <a:t>: A </a:t>
            </a:r>
            <a:r>
              <a:rPr lang="cs-CZ" dirty="0" err="1"/>
              <a:t>Thermodynamic</a:t>
            </a:r>
            <a:r>
              <a:rPr lang="cs-CZ" dirty="0"/>
              <a:t> </a:t>
            </a:r>
            <a:r>
              <a:rPr lang="cs-CZ" dirty="0" err="1"/>
              <a:t>Approach</a:t>
            </a:r>
            <a:r>
              <a:rPr lang="cs-CZ" dirty="0"/>
              <a:t> to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Power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228599" y="1690688"/>
            <a:ext cx="8673352" cy="5167312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cs-CZ" b="1" dirty="0" err="1" smtClean="0"/>
              <a:t>Definition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Hydropower</a:t>
            </a:r>
            <a:r>
              <a:rPr lang="cs-CZ" dirty="0"/>
              <a:t> </a:t>
            </a:r>
            <a:r>
              <a:rPr lang="cs-CZ" dirty="0" err="1"/>
              <a:t>utilizes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falling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to </a:t>
            </a:r>
            <a:r>
              <a:rPr lang="cs-CZ" dirty="0" err="1"/>
              <a:t>generate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, </a:t>
            </a:r>
            <a:r>
              <a:rPr lang="cs-CZ" dirty="0" err="1"/>
              <a:t>primarily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(</a:t>
            </a:r>
            <a:r>
              <a:rPr lang="cs-CZ" dirty="0" err="1"/>
              <a:t>hydroelectricity</a:t>
            </a:r>
            <a:r>
              <a:rPr lang="cs-CZ" dirty="0"/>
              <a:t>).</a:t>
            </a:r>
            <a:endParaRPr lang="cs-CZ" sz="2000" dirty="0"/>
          </a:p>
          <a:p>
            <a:pPr lvl="1"/>
            <a:r>
              <a:rPr lang="cs-CZ" b="1" dirty="0" err="1"/>
              <a:t>Established</a:t>
            </a:r>
            <a:r>
              <a:rPr lang="cs-CZ" b="1" dirty="0"/>
              <a:t> </a:t>
            </a:r>
            <a:r>
              <a:rPr lang="cs-CZ" b="1" dirty="0" err="1"/>
              <a:t>Renewable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Long-</a:t>
            </a:r>
            <a:r>
              <a:rPr lang="cs-CZ" dirty="0" err="1"/>
              <a:t>standing</a:t>
            </a:r>
            <a:r>
              <a:rPr lang="cs-CZ" dirty="0"/>
              <a:t> and </a:t>
            </a:r>
            <a:r>
              <a:rPr lang="cs-CZ" dirty="0" err="1"/>
              <a:t>widely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source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significant</a:t>
            </a:r>
            <a:r>
              <a:rPr lang="cs-CZ" dirty="0"/>
              <a:t>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capacity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 </a:t>
            </a:r>
            <a:r>
              <a:rPr lang="cs-CZ" b="1" dirty="0" err="1"/>
              <a:t>Chain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000" dirty="0"/>
          </a:p>
          <a:p>
            <a:pPr lvl="2"/>
            <a:r>
              <a:rPr lang="cs-CZ" b="1" dirty="0" err="1"/>
              <a:t>Potential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height</a:t>
            </a:r>
            <a:r>
              <a:rPr lang="cs-CZ" dirty="0"/>
              <a:t> </a:t>
            </a:r>
            <a:r>
              <a:rPr lang="cs-CZ" dirty="0" err="1"/>
              <a:t>possesses</a:t>
            </a:r>
            <a:r>
              <a:rPr lang="cs-CZ" dirty="0"/>
              <a:t> </a:t>
            </a:r>
            <a:r>
              <a:rPr lang="cs-CZ" dirty="0" err="1"/>
              <a:t>gravitational</a:t>
            </a:r>
            <a:r>
              <a:rPr lang="cs-CZ" dirty="0"/>
              <a:t>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.</a:t>
            </a:r>
            <a:endParaRPr lang="cs-CZ" sz="1800" dirty="0"/>
          </a:p>
          <a:p>
            <a:pPr lvl="2"/>
            <a:r>
              <a:rPr lang="cs-CZ" b="1" dirty="0" err="1"/>
              <a:t>Kinetic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As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falls</a:t>
            </a:r>
            <a:r>
              <a:rPr lang="cs-CZ" dirty="0"/>
              <a:t>,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converted</a:t>
            </a:r>
            <a:r>
              <a:rPr lang="cs-CZ" dirty="0"/>
              <a:t> to </a:t>
            </a:r>
            <a:r>
              <a:rPr lang="cs-CZ" dirty="0" err="1"/>
              <a:t>kinetic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.</a:t>
            </a:r>
            <a:endParaRPr lang="cs-CZ" sz="1800" dirty="0"/>
          </a:p>
          <a:p>
            <a:pPr lvl="2"/>
            <a:r>
              <a:rPr lang="cs-CZ" b="1" dirty="0" err="1"/>
              <a:t>Mechanical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Kinetic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drives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, </a:t>
            </a:r>
            <a:r>
              <a:rPr lang="cs-CZ" dirty="0" err="1"/>
              <a:t>converting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to </a:t>
            </a:r>
            <a:r>
              <a:rPr lang="cs-CZ" dirty="0" err="1"/>
              <a:t>mechanical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(</a:t>
            </a:r>
            <a:r>
              <a:rPr lang="cs-CZ" dirty="0" err="1"/>
              <a:t>rotational</a:t>
            </a:r>
            <a:r>
              <a:rPr lang="cs-CZ" dirty="0"/>
              <a:t>).</a:t>
            </a:r>
            <a:endParaRPr lang="cs-CZ" sz="1800" dirty="0"/>
          </a:p>
          <a:p>
            <a:pPr lvl="2"/>
            <a:r>
              <a:rPr lang="cs-CZ" b="1" dirty="0" err="1"/>
              <a:t>Electrical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 drive </a:t>
            </a:r>
            <a:r>
              <a:rPr lang="cs-CZ" dirty="0" err="1"/>
              <a:t>generators</a:t>
            </a:r>
            <a:r>
              <a:rPr lang="cs-CZ" dirty="0"/>
              <a:t>, </a:t>
            </a:r>
            <a:r>
              <a:rPr lang="cs-CZ" dirty="0" err="1"/>
              <a:t>converting</a:t>
            </a:r>
            <a:r>
              <a:rPr lang="cs-CZ" dirty="0"/>
              <a:t> </a:t>
            </a:r>
            <a:r>
              <a:rPr lang="cs-CZ" dirty="0" err="1"/>
              <a:t>mechanical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electrical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.</a:t>
            </a:r>
            <a:endParaRPr lang="cs-CZ" sz="1800" dirty="0"/>
          </a:p>
          <a:p>
            <a:pPr lvl="1"/>
            <a:r>
              <a:rPr lang="cs-CZ" b="1" dirty="0" err="1"/>
              <a:t>Fundamental</a:t>
            </a:r>
            <a:r>
              <a:rPr lang="cs-CZ" b="1" dirty="0"/>
              <a:t> </a:t>
            </a:r>
            <a:r>
              <a:rPr lang="cs-CZ" b="1" dirty="0" err="1"/>
              <a:t>Equation</a:t>
            </a:r>
            <a:r>
              <a:rPr lang="cs-CZ" b="1" dirty="0"/>
              <a:t> (</a:t>
            </a:r>
            <a:r>
              <a:rPr lang="cs-CZ" b="1" dirty="0" err="1"/>
              <a:t>Potential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):</a:t>
            </a:r>
            <a:r>
              <a:rPr lang="cs-CZ" dirty="0"/>
              <a:t> </a:t>
            </a:r>
            <a:endParaRPr lang="cs-CZ" sz="2000" dirty="0"/>
          </a:p>
          <a:p>
            <a:endParaRPr lang="cs-CZ" sz="1800" dirty="0"/>
          </a:p>
          <a:p>
            <a:pPr lvl="1"/>
            <a:r>
              <a:rPr lang="cs-CZ" b="1" dirty="0" err="1"/>
              <a:t>High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Hydropower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</a:t>
            </a:r>
            <a:r>
              <a:rPr lang="cs-CZ" dirty="0" err="1"/>
              <a:t>boast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conversion</a:t>
            </a:r>
            <a:r>
              <a:rPr lang="cs-CZ" dirty="0"/>
              <a:t> </a:t>
            </a:r>
            <a:r>
              <a:rPr lang="cs-CZ" dirty="0" err="1"/>
              <a:t>efficiencies</a:t>
            </a:r>
            <a:r>
              <a:rPr lang="cs-CZ" dirty="0"/>
              <a:t> (up to 90%), </a:t>
            </a:r>
            <a:r>
              <a:rPr lang="cs-CZ" dirty="0" err="1"/>
              <a:t>minimizing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losses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transformation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to </a:t>
            </a:r>
            <a:r>
              <a:rPr lang="cs-CZ" dirty="0" err="1"/>
              <a:t>electricity</a:t>
            </a:r>
            <a:r>
              <a:rPr lang="cs-CZ" dirty="0"/>
              <a:t>.</a:t>
            </a:r>
            <a:endParaRPr lang="cs-CZ" sz="20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144" y="5019080"/>
            <a:ext cx="1686160" cy="49536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/>
          <a:srcRect l="3479" r="11036" b="11324"/>
          <a:stretch/>
        </p:blipFill>
        <p:spPr>
          <a:xfrm>
            <a:off x="8319247" y="2051762"/>
            <a:ext cx="3765177" cy="296731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608" y="5019080"/>
            <a:ext cx="4533816" cy="96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Hydropower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Thermodynamics</a:t>
            </a:r>
            <a:r>
              <a:rPr lang="cs-CZ" dirty="0"/>
              <a:t>: </a:t>
            </a:r>
            <a:r>
              <a:rPr lang="cs-CZ" dirty="0" err="1"/>
              <a:t>Efficiency</a:t>
            </a:r>
            <a:r>
              <a:rPr lang="cs-CZ" dirty="0"/>
              <a:t>, </a:t>
            </a:r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Assessment</a:t>
            </a:r>
            <a:r>
              <a:rPr lang="cs-CZ" dirty="0"/>
              <a:t>, and </a:t>
            </a:r>
            <a:r>
              <a:rPr lang="cs-CZ" dirty="0" err="1"/>
              <a:t>Considerations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9964" y="1592543"/>
            <a:ext cx="11568954" cy="5095128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 err="1" smtClean="0"/>
              <a:t>System</a:t>
            </a:r>
            <a:r>
              <a:rPr lang="cs-CZ" b="1" dirty="0" smtClean="0"/>
              <a:t> </a:t>
            </a:r>
            <a:r>
              <a:rPr lang="cs-CZ" b="1" dirty="0" err="1"/>
              <a:t>Efficiency</a:t>
            </a:r>
            <a:r>
              <a:rPr lang="cs-CZ" b="1" dirty="0"/>
              <a:t> </a:t>
            </a:r>
            <a:r>
              <a:rPr lang="cs-CZ" b="1" dirty="0" err="1" smtClean="0"/>
              <a:t>Considerations</a:t>
            </a:r>
            <a:endParaRPr lang="cs-CZ" sz="2400" dirty="0"/>
          </a:p>
          <a:p>
            <a:pPr lvl="1"/>
            <a:r>
              <a:rPr lang="cs-CZ" b="1" dirty="0" err="1"/>
              <a:t>Turbine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While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reach</a:t>
            </a:r>
            <a:r>
              <a:rPr lang="cs-CZ" dirty="0"/>
              <a:t> ~90% </a:t>
            </a:r>
            <a:r>
              <a:rPr lang="cs-CZ" dirty="0" err="1"/>
              <a:t>efficiency</a:t>
            </a:r>
            <a:r>
              <a:rPr lang="cs-CZ" dirty="0"/>
              <a:t>, </a:t>
            </a:r>
            <a:r>
              <a:rPr lang="cs-CZ" dirty="0" err="1"/>
              <a:t>overall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losses</a:t>
            </a:r>
            <a:r>
              <a:rPr lang="cs-CZ" dirty="0"/>
              <a:t> in: </a:t>
            </a:r>
            <a:endParaRPr lang="cs-CZ" sz="2200" dirty="0"/>
          </a:p>
          <a:p>
            <a:pPr lvl="2"/>
            <a:r>
              <a:rPr lang="cs-CZ" b="1" dirty="0" err="1"/>
              <a:t>Head</a:t>
            </a:r>
            <a:r>
              <a:rPr lang="cs-CZ" b="1" dirty="0"/>
              <a:t> </a:t>
            </a:r>
            <a:r>
              <a:rPr lang="cs-CZ" b="1" dirty="0" err="1"/>
              <a:t>Loss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Friction</a:t>
            </a:r>
            <a:r>
              <a:rPr lang="cs-CZ" dirty="0"/>
              <a:t> in </a:t>
            </a:r>
            <a:r>
              <a:rPr lang="cs-CZ" dirty="0" err="1" smtClean="0"/>
              <a:t>penstocks</a:t>
            </a:r>
            <a:r>
              <a:rPr lang="cs-CZ" dirty="0" smtClean="0"/>
              <a:t>/</a:t>
            </a:r>
            <a:r>
              <a:rPr lang="cs-CZ" dirty="0" err="1" smtClean="0"/>
              <a:t>pipes</a:t>
            </a:r>
            <a:r>
              <a:rPr lang="cs-CZ" dirty="0" smtClean="0"/>
              <a:t>; </a:t>
            </a:r>
            <a:r>
              <a:rPr lang="cs-CZ" b="1" dirty="0" err="1" smtClean="0"/>
              <a:t>Generator</a:t>
            </a:r>
            <a:r>
              <a:rPr lang="cs-CZ" b="1" dirty="0" smtClean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Electrical</a:t>
            </a:r>
            <a:r>
              <a:rPr lang="cs-CZ" dirty="0"/>
              <a:t> </a:t>
            </a:r>
            <a:r>
              <a:rPr lang="cs-CZ" dirty="0" err="1"/>
              <a:t>conversion</a:t>
            </a:r>
            <a:r>
              <a:rPr lang="cs-CZ" dirty="0"/>
              <a:t> </a:t>
            </a:r>
            <a:r>
              <a:rPr lang="cs-CZ" dirty="0" err="1" smtClean="0"/>
              <a:t>losses</a:t>
            </a:r>
            <a:r>
              <a:rPr lang="cs-CZ" dirty="0" smtClean="0"/>
              <a:t>; </a:t>
            </a:r>
            <a:r>
              <a:rPr lang="cs-CZ" b="1" dirty="0" err="1" smtClean="0"/>
              <a:t>Transmission</a:t>
            </a:r>
            <a:r>
              <a:rPr lang="cs-CZ" b="1" dirty="0" smtClean="0"/>
              <a:t> </a:t>
            </a:r>
            <a:r>
              <a:rPr lang="cs-CZ" b="1" dirty="0" err="1"/>
              <a:t>Losses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dissipated</a:t>
            </a:r>
            <a:r>
              <a:rPr lang="cs-CZ" dirty="0"/>
              <a:t> </a:t>
            </a:r>
            <a:r>
              <a:rPr lang="cs-CZ" dirty="0" err="1"/>
              <a:t>during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transmission</a:t>
            </a:r>
            <a:r>
              <a:rPr lang="cs-CZ" dirty="0"/>
              <a:t>.</a:t>
            </a:r>
            <a:endParaRPr lang="cs-CZ" sz="1800" dirty="0"/>
          </a:p>
          <a:p>
            <a:pPr lvl="1"/>
            <a:r>
              <a:rPr lang="cs-CZ" b="1" dirty="0" err="1"/>
              <a:t>Factors</a:t>
            </a:r>
            <a:r>
              <a:rPr lang="cs-CZ" b="1" dirty="0"/>
              <a:t> </a:t>
            </a:r>
            <a:r>
              <a:rPr lang="cs-CZ" b="1" dirty="0" err="1"/>
              <a:t>Affecting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Head</a:t>
            </a:r>
            <a:r>
              <a:rPr lang="cs-CZ" dirty="0"/>
              <a:t>, </a:t>
            </a:r>
            <a:r>
              <a:rPr lang="cs-CZ" dirty="0" err="1"/>
              <a:t>flow</a:t>
            </a:r>
            <a:r>
              <a:rPr lang="cs-CZ" dirty="0"/>
              <a:t> </a:t>
            </a:r>
            <a:r>
              <a:rPr lang="cs-CZ" dirty="0" err="1"/>
              <a:t>rate</a:t>
            </a:r>
            <a:r>
              <a:rPr lang="cs-CZ" dirty="0"/>
              <a:t> </a:t>
            </a:r>
            <a:r>
              <a:rPr lang="cs-CZ" dirty="0" err="1"/>
              <a:t>variations</a:t>
            </a:r>
            <a:r>
              <a:rPr lang="cs-CZ" dirty="0"/>
              <a:t>, </a:t>
            </a:r>
            <a:r>
              <a:rPr lang="cs-CZ" dirty="0" err="1"/>
              <a:t>turbine</a:t>
            </a:r>
            <a:r>
              <a:rPr lang="cs-CZ" dirty="0"/>
              <a:t> design, </a:t>
            </a:r>
            <a:r>
              <a:rPr lang="cs-CZ" dirty="0" err="1"/>
              <a:t>operational</a:t>
            </a:r>
            <a:r>
              <a:rPr lang="cs-CZ" dirty="0"/>
              <a:t> </a:t>
            </a:r>
            <a:r>
              <a:rPr lang="cs-CZ" dirty="0" err="1"/>
              <a:t>conditions</a:t>
            </a:r>
            <a:r>
              <a:rPr lang="cs-CZ" dirty="0"/>
              <a:t>, and </a:t>
            </a:r>
            <a:r>
              <a:rPr lang="cs-CZ" dirty="0" err="1"/>
              <a:t>maintenance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influence </a:t>
            </a:r>
            <a:r>
              <a:rPr lang="cs-CZ" dirty="0" err="1"/>
              <a:t>thermodynamic</a:t>
            </a:r>
            <a:r>
              <a:rPr lang="cs-CZ" dirty="0"/>
              <a:t> performance.</a:t>
            </a:r>
            <a:endParaRPr lang="cs-CZ" sz="2200" dirty="0"/>
          </a:p>
          <a:p>
            <a:r>
              <a:rPr lang="cs-CZ" b="1" dirty="0" err="1"/>
              <a:t>Resource</a:t>
            </a:r>
            <a:r>
              <a:rPr lang="cs-CZ" b="1" dirty="0"/>
              <a:t> </a:t>
            </a:r>
            <a:r>
              <a:rPr lang="cs-CZ" b="1" dirty="0" err="1"/>
              <a:t>Assessment</a:t>
            </a:r>
            <a:r>
              <a:rPr lang="cs-CZ" b="1" dirty="0"/>
              <a:t> - </a:t>
            </a:r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 smtClean="0"/>
              <a:t>Parameters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Head</a:t>
            </a:r>
            <a:r>
              <a:rPr lang="cs-CZ" b="1" dirty="0"/>
              <a:t> (H) </a:t>
            </a:r>
            <a:r>
              <a:rPr lang="cs-CZ" b="1" dirty="0" err="1"/>
              <a:t>Measurement</a:t>
            </a:r>
            <a:r>
              <a:rPr lang="cs-CZ" b="1" dirty="0"/>
              <a:t> </a:t>
            </a:r>
            <a:r>
              <a:rPr lang="cs-CZ" b="1" dirty="0" smtClean="0"/>
              <a:t>(</a:t>
            </a:r>
            <a:r>
              <a:rPr lang="cs-CZ" b="1" dirty="0" err="1" smtClean="0"/>
              <a:t>S</a:t>
            </a:r>
            <a:r>
              <a:rPr lang="cs-CZ" dirty="0" err="1" smtClean="0"/>
              <a:t>urveying</a:t>
            </a:r>
            <a:r>
              <a:rPr lang="cs-CZ" dirty="0" smtClean="0"/>
              <a:t> </a:t>
            </a:r>
            <a:r>
              <a:rPr lang="cs-CZ" dirty="0" err="1"/>
              <a:t>techniques</a:t>
            </a:r>
            <a:r>
              <a:rPr lang="cs-CZ" dirty="0"/>
              <a:t> to </a:t>
            </a:r>
            <a:r>
              <a:rPr lang="cs-CZ" dirty="0" err="1"/>
              <a:t>determine</a:t>
            </a:r>
            <a:r>
              <a:rPr lang="cs-CZ" dirty="0"/>
              <a:t> </a:t>
            </a:r>
            <a:r>
              <a:rPr lang="cs-CZ" dirty="0" err="1"/>
              <a:t>vertical</a:t>
            </a:r>
            <a:r>
              <a:rPr lang="cs-CZ" dirty="0"/>
              <a:t> </a:t>
            </a:r>
            <a:r>
              <a:rPr lang="cs-CZ" dirty="0" smtClean="0"/>
              <a:t>drop). </a:t>
            </a:r>
            <a:r>
              <a:rPr lang="cs-CZ" dirty="0" err="1" smtClean="0"/>
              <a:t>Distinction</a:t>
            </a:r>
            <a:r>
              <a:rPr lang="cs-CZ" dirty="0" smtClean="0"/>
              <a:t> </a:t>
            </a:r>
            <a:r>
              <a:rPr lang="cs-CZ" dirty="0" err="1"/>
              <a:t>between</a:t>
            </a:r>
            <a:r>
              <a:rPr lang="cs-CZ" dirty="0"/>
              <a:t> </a:t>
            </a:r>
            <a:r>
              <a:rPr lang="cs-CZ" dirty="0" err="1"/>
              <a:t>total</a:t>
            </a:r>
            <a:r>
              <a:rPr lang="cs-CZ" dirty="0"/>
              <a:t> </a:t>
            </a:r>
            <a:r>
              <a:rPr lang="cs-CZ" dirty="0" err="1"/>
              <a:t>head</a:t>
            </a:r>
            <a:r>
              <a:rPr lang="cs-CZ" dirty="0"/>
              <a:t> (</a:t>
            </a:r>
            <a:r>
              <a:rPr lang="cs-CZ" dirty="0" err="1"/>
              <a:t>Ht</a:t>
            </a:r>
            <a:r>
              <a:rPr lang="cs-CZ" dirty="0"/>
              <a:t>​) and </a:t>
            </a:r>
            <a:r>
              <a:rPr lang="cs-CZ" i="1" dirty="0" err="1"/>
              <a:t>available</a:t>
            </a:r>
            <a:r>
              <a:rPr lang="cs-CZ" i="1" dirty="0"/>
              <a:t> </a:t>
            </a:r>
            <a:r>
              <a:rPr lang="cs-CZ" i="1" dirty="0" err="1"/>
              <a:t>head</a:t>
            </a:r>
            <a:r>
              <a:rPr lang="cs-CZ" dirty="0"/>
              <a:t> (Ha​) </a:t>
            </a:r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err="1"/>
              <a:t>friction</a:t>
            </a:r>
            <a:r>
              <a:rPr lang="cs-CZ" dirty="0"/>
              <a:t> </a:t>
            </a:r>
            <a:r>
              <a:rPr lang="cs-CZ" dirty="0" err="1"/>
              <a:t>losses</a:t>
            </a:r>
            <a:r>
              <a:rPr lang="cs-CZ" dirty="0"/>
              <a:t> (</a:t>
            </a:r>
            <a:r>
              <a:rPr lang="cs-CZ" dirty="0" err="1"/>
              <a:t>Hf</a:t>
            </a:r>
            <a:r>
              <a:rPr lang="cs-CZ" dirty="0"/>
              <a:t>​).</a:t>
            </a:r>
            <a:endParaRPr lang="cs-CZ" sz="1800" dirty="0"/>
          </a:p>
          <a:p>
            <a:pPr lvl="1"/>
            <a:r>
              <a:rPr lang="cs-CZ" b="1" dirty="0" err="1"/>
              <a:t>Flow</a:t>
            </a:r>
            <a:r>
              <a:rPr lang="cs-CZ" b="1" dirty="0"/>
              <a:t> </a:t>
            </a:r>
            <a:r>
              <a:rPr lang="cs-CZ" b="1" dirty="0" err="1"/>
              <a:t>Rate</a:t>
            </a:r>
            <a:r>
              <a:rPr lang="cs-CZ" b="1" dirty="0"/>
              <a:t> (Q) </a:t>
            </a:r>
            <a:r>
              <a:rPr lang="cs-CZ" b="1" dirty="0" err="1" smtClean="0"/>
              <a:t>Measurement</a:t>
            </a:r>
            <a:r>
              <a:rPr lang="cs-CZ" b="1" dirty="0" smtClean="0"/>
              <a:t> (</a:t>
            </a:r>
            <a:r>
              <a:rPr lang="cs-CZ" dirty="0" err="1" smtClean="0"/>
              <a:t>Importance</a:t>
            </a:r>
            <a:r>
              <a:rPr lang="cs-CZ" dirty="0" smtClean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accurate</a:t>
            </a:r>
            <a:r>
              <a:rPr lang="cs-CZ" dirty="0"/>
              <a:t> </a:t>
            </a:r>
            <a:r>
              <a:rPr lang="cs-CZ" dirty="0" err="1"/>
              <a:t>flow</a:t>
            </a:r>
            <a:r>
              <a:rPr lang="cs-CZ" dirty="0"/>
              <a:t> </a:t>
            </a:r>
            <a:r>
              <a:rPr lang="cs-CZ" dirty="0" err="1"/>
              <a:t>measurement</a:t>
            </a:r>
            <a:r>
              <a:rPr lang="cs-CZ" dirty="0"/>
              <a:t>, </a:t>
            </a:r>
            <a:r>
              <a:rPr lang="cs-CZ" dirty="0" err="1"/>
              <a:t>especially</a:t>
            </a:r>
            <a:r>
              <a:rPr lang="cs-CZ" dirty="0"/>
              <a:t> minimum </a:t>
            </a:r>
            <a:r>
              <a:rPr lang="cs-CZ" dirty="0" err="1"/>
              <a:t>flow</a:t>
            </a:r>
            <a:r>
              <a:rPr lang="cs-CZ" dirty="0"/>
              <a:t> </a:t>
            </a:r>
            <a:r>
              <a:rPr lang="cs-CZ" dirty="0" smtClean="0"/>
              <a:t>)</a:t>
            </a:r>
            <a:endParaRPr lang="cs-CZ" sz="1800" dirty="0"/>
          </a:p>
          <a:p>
            <a:r>
              <a:rPr lang="cs-CZ" b="1" dirty="0" err="1" smtClean="0"/>
              <a:t>Environmental</a:t>
            </a:r>
            <a:r>
              <a:rPr lang="cs-CZ" b="1" dirty="0" smtClean="0"/>
              <a:t> </a:t>
            </a:r>
            <a:r>
              <a:rPr lang="cs-CZ" b="1" dirty="0"/>
              <a:t>and </a:t>
            </a:r>
            <a:r>
              <a:rPr lang="cs-CZ" b="1" dirty="0" err="1" smtClean="0"/>
              <a:t>Social</a:t>
            </a:r>
            <a:r>
              <a:rPr lang="cs-CZ" b="1" dirty="0" smtClean="0"/>
              <a:t> </a:t>
            </a:r>
            <a:r>
              <a:rPr lang="cs-CZ" b="1" dirty="0" err="1" smtClean="0"/>
              <a:t>aspects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Sustainable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Source:</a:t>
            </a:r>
            <a:r>
              <a:rPr lang="cs-CZ" dirty="0"/>
              <a:t> </a:t>
            </a:r>
            <a:r>
              <a:rPr lang="cs-CZ" dirty="0" err="1"/>
              <a:t>Hydropower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renewable</a:t>
            </a:r>
            <a:r>
              <a:rPr lang="cs-CZ" dirty="0"/>
              <a:t> and </a:t>
            </a:r>
            <a:r>
              <a:rPr lang="cs-CZ" dirty="0" err="1"/>
              <a:t>generally</a:t>
            </a:r>
            <a:r>
              <a:rPr lang="cs-CZ" dirty="0"/>
              <a:t> </a:t>
            </a:r>
            <a:r>
              <a:rPr lang="cs-CZ" dirty="0" err="1"/>
              <a:t>low-carbon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source, </a:t>
            </a:r>
            <a:r>
              <a:rPr lang="cs-CZ" dirty="0" err="1"/>
              <a:t>contributing</a:t>
            </a:r>
            <a:r>
              <a:rPr lang="cs-CZ" dirty="0"/>
              <a:t> to </a:t>
            </a:r>
            <a:r>
              <a:rPr lang="cs-CZ" dirty="0" err="1"/>
              <a:t>thermodynamic</a:t>
            </a:r>
            <a:r>
              <a:rPr lang="cs-CZ" dirty="0"/>
              <a:t> </a:t>
            </a:r>
            <a:r>
              <a:rPr lang="cs-CZ" dirty="0" err="1"/>
              <a:t>sustainability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Environmental</a:t>
            </a:r>
            <a:r>
              <a:rPr lang="cs-CZ" b="1" dirty="0"/>
              <a:t> </a:t>
            </a:r>
            <a:r>
              <a:rPr lang="cs-CZ" b="1" dirty="0" err="1"/>
              <a:t>Impacts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Reservoir</a:t>
            </a:r>
            <a:r>
              <a:rPr lang="cs-CZ" dirty="0"/>
              <a:t> </a:t>
            </a:r>
            <a:r>
              <a:rPr lang="cs-CZ" dirty="0" err="1"/>
              <a:t>creation</a:t>
            </a:r>
            <a:r>
              <a:rPr lang="cs-CZ" dirty="0"/>
              <a:t> </a:t>
            </a:r>
            <a:r>
              <a:rPr lang="cs-CZ" dirty="0" err="1"/>
              <a:t>alters</a:t>
            </a:r>
            <a:r>
              <a:rPr lang="cs-CZ" dirty="0"/>
              <a:t> </a:t>
            </a:r>
            <a:r>
              <a:rPr lang="cs-CZ" dirty="0" err="1"/>
              <a:t>ecosystems</a:t>
            </a:r>
            <a:r>
              <a:rPr lang="cs-CZ" dirty="0"/>
              <a:t>, </a:t>
            </a:r>
            <a:r>
              <a:rPr lang="cs-CZ" dirty="0" err="1"/>
              <a:t>affects</a:t>
            </a:r>
            <a:r>
              <a:rPr lang="cs-CZ" dirty="0"/>
              <a:t> </a:t>
            </a:r>
            <a:r>
              <a:rPr lang="cs-CZ" dirty="0" err="1"/>
              <a:t>fish</a:t>
            </a:r>
            <a:r>
              <a:rPr lang="cs-CZ" dirty="0"/>
              <a:t> </a:t>
            </a:r>
            <a:r>
              <a:rPr lang="cs-CZ" dirty="0" err="1"/>
              <a:t>migration</a:t>
            </a:r>
            <a:r>
              <a:rPr lang="cs-CZ" dirty="0"/>
              <a:t>,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methane</a:t>
            </a:r>
            <a:r>
              <a:rPr lang="cs-CZ" dirty="0"/>
              <a:t> </a:t>
            </a:r>
            <a:r>
              <a:rPr lang="cs-CZ" dirty="0" err="1"/>
              <a:t>emissions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reservoirs</a:t>
            </a:r>
            <a:r>
              <a:rPr lang="cs-CZ" dirty="0"/>
              <a:t> (</a:t>
            </a:r>
            <a:r>
              <a:rPr lang="cs-CZ" dirty="0" err="1"/>
              <a:t>decomposition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Social</a:t>
            </a:r>
            <a:r>
              <a:rPr lang="cs-CZ" b="1" dirty="0"/>
              <a:t> </a:t>
            </a:r>
            <a:r>
              <a:rPr lang="cs-CZ" b="1" dirty="0" err="1"/>
              <a:t>Impacts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Displacement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communities</a:t>
            </a:r>
            <a:r>
              <a:rPr lang="cs-CZ" dirty="0"/>
              <a:t>, </a:t>
            </a:r>
            <a:r>
              <a:rPr lang="cs-CZ" dirty="0" err="1"/>
              <a:t>alteration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riverine</a:t>
            </a:r>
            <a:r>
              <a:rPr lang="cs-CZ" dirty="0"/>
              <a:t> </a:t>
            </a:r>
            <a:r>
              <a:rPr lang="cs-CZ" dirty="0" err="1"/>
              <a:t>landscapes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00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487" y="365124"/>
            <a:ext cx="7962672" cy="6475527"/>
          </a:xfrm>
        </p:spPr>
      </p:pic>
    </p:spTree>
    <p:extLst>
      <p:ext uri="{BB962C8B-B14F-4D97-AF65-F5344CB8AC3E}">
        <p14:creationId xmlns:p14="http://schemas.microsoft.com/office/powerpoint/2010/main" val="17125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Introduction</a:t>
            </a:r>
            <a:r>
              <a:rPr lang="cs-CZ" b="1" dirty="0"/>
              <a:t> to </a:t>
            </a:r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/>
              <a:t>Resource</a:t>
            </a:r>
            <a:r>
              <a:rPr lang="cs-CZ" b="1" dirty="0"/>
              <a:t> and </a:t>
            </a:r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/>
              <a:t>Patterns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0328"/>
          </a:xfrm>
        </p:spPr>
        <p:txBody>
          <a:bodyPr>
            <a:normAutofit/>
          </a:bodyPr>
          <a:lstStyle/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/>
              <a:t>as Solar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originates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, </a:t>
            </a:r>
            <a:r>
              <a:rPr lang="cs-CZ" dirty="0" err="1"/>
              <a:t>driving</a:t>
            </a:r>
            <a:r>
              <a:rPr lang="cs-CZ" dirty="0"/>
              <a:t> </a:t>
            </a:r>
            <a:r>
              <a:rPr lang="cs-CZ" dirty="0" err="1"/>
              <a:t>atmospheric</a:t>
            </a:r>
            <a:r>
              <a:rPr lang="cs-CZ" dirty="0"/>
              <a:t> </a:t>
            </a:r>
            <a:r>
              <a:rPr lang="cs-CZ" dirty="0" err="1"/>
              <a:t>convection</a:t>
            </a:r>
            <a:r>
              <a:rPr lang="cs-CZ" dirty="0"/>
              <a:t> and </a:t>
            </a:r>
            <a:r>
              <a:rPr lang="cs-CZ" dirty="0" err="1"/>
              <a:t>pressure</a:t>
            </a:r>
            <a:r>
              <a:rPr lang="cs-CZ" dirty="0"/>
              <a:t> </a:t>
            </a:r>
            <a:r>
              <a:rPr lang="cs-CZ" dirty="0" err="1"/>
              <a:t>differences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 smtClean="0"/>
              <a:t>Patterns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Uneven</a:t>
            </a:r>
            <a:r>
              <a:rPr lang="cs-CZ" b="1" dirty="0"/>
              <a:t> Solar </a:t>
            </a:r>
            <a:r>
              <a:rPr lang="cs-CZ" b="1" dirty="0" err="1"/>
              <a:t>Heating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Equatorial</a:t>
            </a:r>
            <a:r>
              <a:rPr lang="cs-CZ" dirty="0"/>
              <a:t> </a:t>
            </a:r>
            <a:r>
              <a:rPr lang="cs-CZ" dirty="0" err="1"/>
              <a:t>regions</a:t>
            </a:r>
            <a:r>
              <a:rPr lang="cs-CZ" dirty="0"/>
              <a:t> </a:t>
            </a:r>
            <a:r>
              <a:rPr lang="cs-CZ" dirty="0" err="1"/>
              <a:t>receive</a:t>
            </a:r>
            <a:r>
              <a:rPr lang="cs-CZ" dirty="0"/>
              <a:t> more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, </a:t>
            </a:r>
            <a:r>
              <a:rPr lang="cs-CZ" dirty="0" err="1"/>
              <a:t>heating</a:t>
            </a:r>
            <a:r>
              <a:rPr lang="cs-CZ" dirty="0"/>
              <a:t> air.</a:t>
            </a:r>
            <a:endParaRPr lang="cs-CZ" sz="2200" dirty="0"/>
          </a:p>
          <a:p>
            <a:pPr lvl="1"/>
            <a:r>
              <a:rPr lang="cs-CZ" b="1" dirty="0" err="1"/>
              <a:t>Convection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Heated</a:t>
            </a:r>
            <a:r>
              <a:rPr lang="cs-CZ" dirty="0"/>
              <a:t> air </a:t>
            </a:r>
            <a:r>
              <a:rPr lang="cs-CZ" dirty="0" err="1"/>
              <a:t>expands</a:t>
            </a:r>
            <a:r>
              <a:rPr lang="cs-CZ" dirty="0"/>
              <a:t>, </a:t>
            </a:r>
            <a:r>
              <a:rPr lang="cs-CZ" dirty="0" err="1"/>
              <a:t>becomes</a:t>
            </a:r>
            <a:r>
              <a:rPr lang="cs-CZ" dirty="0"/>
              <a:t> </a:t>
            </a:r>
            <a:r>
              <a:rPr lang="cs-CZ" dirty="0" err="1"/>
              <a:t>less</a:t>
            </a:r>
            <a:r>
              <a:rPr lang="cs-CZ" dirty="0"/>
              <a:t> </a:t>
            </a:r>
            <a:r>
              <a:rPr lang="cs-CZ" dirty="0" err="1"/>
              <a:t>dense</a:t>
            </a:r>
            <a:r>
              <a:rPr lang="cs-CZ" dirty="0"/>
              <a:t>, and </a:t>
            </a:r>
            <a:r>
              <a:rPr lang="cs-CZ" dirty="0" err="1"/>
              <a:t>rises</a:t>
            </a:r>
            <a:r>
              <a:rPr lang="cs-CZ" dirty="0"/>
              <a:t>, </a:t>
            </a:r>
            <a:r>
              <a:rPr lang="cs-CZ" dirty="0" err="1"/>
              <a:t>creating</a:t>
            </a:r>
            <a:r>
              <a:rPr lang="cs-CZ" dirty="0"/>
              <a:t> </a:t>
            </a:r>
            <a:r>
              <a:rPr lang="cs-CZ" dirty="0" err="1"/>
              <a:t>pressure</a:t>
            </a:r>
            <a:r>
              <a:rPr lang="cs-CZ" dirty="0"/>
              <a:t> </a:t>
            </a:r>
            <a:r>
              <a:rPr lang="cs-CZ" dirty="0" err="1"/>
              <a:t>gradients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Circulation</a:t>
            </a:r>
            <a:r>
              <a:rPr lang="cs-CZ" b="1" dirty="0"/>
              <a:t> </a:t>
            </a:r>
            <a:r>
              <a:rPr lang="cs-CZ" b="1" dirty="0" err="1"/>
              <a:t>Cells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Atmospheric</a:t>
            </a:r>
            <a:r>
              <a:rPr lang="cs-CZ" dirty="0"/>
              <a:t> </a:t>
            </a:r>
            <a:r>
              <a:rPr lang="cs-CZ" dirty="0" err="1"/>
              <a:t>circulation</a:t>
            </a:r>
            <a:r>
              <a:rPr lang="cs-CZ" dirty="0"/>
              <a:t> </a:t>
            </a:r>
            <a:r>
              <a:rPr lang="cs-CZ" dirty="0" err="1"/>
              <a:t>patterns</a:t>
            </a:r>
            <a:r>
              <a:rPr lang="cs-CZ" dirty="0"/>
              <a:t> (</a:t>
            </a:r>
            <a:r>
              <a:rPr lang="cs-CZ" dirty="0" err="1"/>
              <a:t>Hadley</a:t>
            </a:r>
            <a:r>
              <a:rPr lang="cs-CZ" dirty="0"/>
              <a:t>, </a:t>
            </a:r>
            <a:r>
              <a:rPr lang="cs-CZ" dirty="0" err="1"/>
              <a:t>Ferrel</a:t>
            </a:r>
            <a:r>
              <a:rPr lang="cs-CZ" dirty="0"/>
              <a:t>, </a:t>
            </a:r>
            <a:r>
              <a:rPr lang="cs-CZ" dirty="0" err="1"/>
              <a:t>Polar</a:t>
            </a:r>
            <a:r>
              <a:rPr lang="cs-CZ" dirty="0"/>
              <a:t> </a:t>
            </a:r>
            <a:r>
              <a:rPr lang="cs-CZ" dirty="0" err="1"/>
              <a:t>cells</a:t>
            </a:r>
            <a:r>
              <a:rPr lang="cs-CZ" dirty="0"/>
              <a:t>) </a:t>
            </a:r>
            <a:r>
              <a:rPr lang="cs-CZ" dirty="0" err="1"/>
              <a:t>driven</a:t>
            </a:r>
            <a:r>
              <a:rPr lang="cs-CZ" dirty="0"/>
              <a:t> by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gradients</a:t>
            </a:r>
            <a:r>
              <a:rPr lang="cs-CZ" dirty="0"/>
              <a:t> and </a:t>
            </a:r>
            <a:r>
              <a:rPr lang="cs-CZ" dirty="0" err="1"/>
              <a:t>Earth's</a:t>
            </a:r>
            <a:r>
              <a:rPr lang="cs-CZ" dirty="0"/>
              <a:t> </a:t>
            </a:r>
            <a:r>
              <a:rPr lang="cs-CZ" dirty="0" err="1"/>
              <a:t>rotation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Trade</a:t>
            </a:r>
            <a:r>
              <a:rPr lang="cs-CZ" b="1" dirty="0"/>
              <a:t> </a:t>
            </a:r>
            <a:r>
              <a:rPr lang="cs-CZ" b="1" dirty="0" err="1"/>
              <a:t>Winds</a:t>
            </a:r>
            <a:r>
              <a:rPr lang="cs-CZ" b="1" dirty="0"/>
              <a:t> &amp; </a:t>
            </a:r>
            <a:r>
              <a:rPr lang="cs-CZ" b="1" dirty="0" err="1"/>
              <a:t>Westerlies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Resulting</a:t>
            </a:r>
            <a:r>
              <a:rPr lang="cs-CZ" dirty="0"/>
              <a:t> </a:t>
            </a:r>
            <a:r>
              <a:rPr lang="cs-CZ" dirty="0" err="1"/>
              <a:t>large-scale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characteristic</a:t>
            </a:r>
            <a:r>
              <a:rPr lang="cs-CZ" dirty="0"/>
              <a:t> </a:t>
            </a:r>
            <a:r>
              <a:rPr lang="cs-CZ" dirty="0" err="1"/>
              <a:t>directions</a:t>
            </a:r>
            <a:r>
              <a:rPr lang="cs-CZ" dirty="0"/>
              <a:t> and </a:t>
            </a:r>
            <a:r>
              <a:rPr lang="cs-CZ" dirty="0" err="1"/>
              <a:t>speeds</a:t>
            </a:r>
            <a:r>
              <a:rPr lang="cs-CZ" dirty="0" smtClean="0"/>
              <a:t>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8847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08" y="332943"/>
            <a:ext cx="10812384" cy="619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82234" y="812613"/>
            <a:ext cx="5943601" cy="4351338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Wind</a:t>
            </a:r>
            <a:r>
              <a:rPr lang="cs-CZ" b="1" dirty="0"/>
              <a:t> Speed </a:t>
            </a:r>
            <a:r>
              <a:rPr lang="cs-CZ" b="1" dirty="0" err="1"/>
              <a:t>Distribution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Strongest</a:t>
            </a:r>
            <a:r>
              <a:rPr lang="cs-CZ" b="1" dirty="0"/>
              <a:t> </a:t>
            </a:r>
            <a:r>
              <a:rPr lang="cs-CZ" b="1" dirty="0" err="1"/>
              <a:t>Winds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Prevail</a:t>
            </a:r>
            <a:r>
              <a:rPr lang="cs-CZ" dirty="0"/>
              <a:t> </a:t>
            </a:r>
            <a:r>
              <a:rPr lang="cs-CZ" dirty="0" err="1"/>
              <a:t>over</a:t>
            </a:r>
            <a:r>
              <a:rPr lang="cs-CZ" dirty="0"/>
              <a:t> </a:t>
            </a:r>
            <a:r>
              <a:rPr lang="cs-CZ" dirty="0" err="1"/>
              <a:t>oceans</a:t>
            </a:r>
            <a:r>
              <a:rPr lang="cs-CZ" dirty="0"/>
              <a:t> in </a:t>
            </a:r>
            <a:r>
              <a:rPr lang="cs-CZ" dirty="0" err="1"/>
              <a:t>mid-latitudes</a:t>
            </a:r>
            <a:r>
              <a:rPr lang="cs-CZ" dirty="0"/>
              <a:t> ("</a:t>
            </a:r>
            <a:r>
              <a:rPr lang="cs-CZ" dirty="0" err="1"/>
              <a:t>roaring</a:t>
            </a:r>
            <a:r>
              <a:rPr lang="cs-CZ" dirty="0"/>
              <a:t> </a:t>
            </a:r>
            <a:r>
              <a:rPr lang="cs-CZ" dirty="0" err="1"/>
              <a:t>forties</a:t>
            </a:r>
            <a:r>
              <a:rPr lang="cs-CZ" dirty="0"/>
              <a:t>")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fewer</a:t>
            </a:r>
            <a:r>
              <a:rPr lang="cs-CZ" dirty="0"/>
              <a:t> </a:t>
            </a:r>
            <a:r>
              <a:rPr lang="cs-CZ" dirty="0" err="1"/>
              <a:t>land</a:t>
            </a:r>
            <a:r>
              <a:rPr lang="cs-CZ" dirty="0"/>
              <a:t> </a:t>
            </a:r>
            <a:r>
              <a:rPr lang="cs-CZ" dirty="0" err="1"/>
              <a:t>obstructions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Seasonal</a:t>
            </a:r>
            <a:r>
              <a:rPr lang="cs-CZ" b="1" dirty="0"/>
              <a:t> </a:t>
            </a:r>
            <a:r>
              <a:rPr lang="cs-CZ" b="1" dirty="0" err="1"/>
              <a:t>Variation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patterns</a:t>
            </a:r>
            <a:r>
              <a:rPr lang="cs-CZ" dirty="0"/>
              <a:t> shift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seasons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Earth's</a:t>
            </a:r>
            <a:r>
              <a:rPr lang="cs-CZ" dirty="0"/>
              <a:t> </a:t>
            </a:r>
            <a:r>
              <a:rPr lang="cs-CZ" dirty="0" err="1"/>
              <a:t>declination</a:t>
            </a:r>
            <a:r>
              <a:rPr lang="cs-CZ" dirty="0"/>
              <a:t> and </a:t>
            </a:r>
            <a:r>
              <a:rPr lang="cs-CZ" dirty="0" err="1"/>
              <a:t>changing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Favorable</a:t>
            </a:r>
            <a:r>
              <a:rPr lang="cs-CZ" b="1" dirty="0"/>
              <a:t> </a:t>
            </a:r>
            <a:r>
              <a:rPr lang="cs-CZ" b="1" dirty="0" err="1"/>
              <a:t>Regions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Northwestern</a:t>
            </a:r>
            <a:r>
              <a:rPr lang="cs-CZ" dirty="0"/>
              <a:t> USA, </a:t>
            </a:r>
            <a:r>
              <a:rPr lang="cs-CZ" dirty="0" err="1"/>
              <a:t>Europe</a:t>
            </a:r>
            <a:r>
              <a:rPr lang="cs-CZ" dirty="0"/>
              <a:t>, New </a:t>
            </a:r>
            <a:r>
              <a:rPr lang="cs-CZ" dirty="0" err="1"/>
              <a:t>Zealand</a:t>
            </a:r>
            <a:r>
              <a:rPr lang="cs-CZ" dirty="0"/>
              <a:t>, Chile </a:t>
            </a:r>
            <a:r>
              <a:rPr lang="cs-CZ" dirty="0" err="1"/>
              <a:t>identified</a:t>
            </a:r>
            <a:r>
              <a:rPr lang="cs-CZ" dirty="0"/>
              <a:t> as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areas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Kinetic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Wind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Vast</a:t>
            </a:r>
            <a:r>
              <a:rPr lang="cs-CZ" dirty="0"/>
              <a:t> </a:t>
            </a:r>
            <a:r>
              <a:rPr lang="cs-CZ" dirty="0" err="1"/>
              <a:t>kinetic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reservoir</a:t>
            </a:r>
            <a:r>
              <a:rPr lang="cs-CZ" dirty="0"/>
              <a:t> in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winds</a:t>
            </a:r>
            <a:r>
              <a:rPr lang="cs-CZ" dirty="0"/>
              <a:t>, </a:t>
            </a:r>
            <a:r>
              <a:rPr lang="cs-CZ" dirty="0" err="1"/>
              <a:t>continuously</a:t>
            </a:r>
            <a:r>
              <a:rPr lang="cs-CZ" dirty="0"/>
              <a:t> </a:t>
            </a:r>
            <a:r>
              <a:rPr lang="cs-CZ" dirty="0" err="1"/>
              <a:t>replenished</a:t>
            </a:r>
            <a:r>
              <a:rPr lang="cs-CZ" dirty="0"/>
              <a:t> by </a:t>
            </a:r>
            <a:r>
              <a:rPr lang="cs-CZ" dirty="0" err="1"/>
              <a:t>solar</a:t>
            </a:r>
            <a:r>
              <a:rPr lang="cs-CZ" dirty="0"/>
              <a:t> input.</a:t>
            </a:r>
            <a:endParaRPr lang="cs-CZ" sz="24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83" y="67185"/>
            <a:ext cx="5136776" cy="651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499" y="3874036"/>
            <a:ext cx="3529301" cy="291452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7027" y="956089"/>
            <a:ext cx="3404866" cy="31114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4410" y="956089"/>
            <a:ext cx="1963813" cy="83104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Characteristics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: Speed, </a:t>
            </a:r>
            <a:r>
              <a:rPr lang="cs-CZ" dirty="0" err="1"/>
              <a:t>Shear</a:t>
            </a:r>
            <a:r>
              <a:rPr lang="cs-CZ" dirty="0"/>
              <a:t>, and Turbulence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90688"/>
            <a:ext cx="7418295" cy="4817222"/>
          </a:xfrm>
        </p:spPr>
        <p:txBody>
          <a:bodyPr>
            <a:normAutofit/>
          </a:bodyPr>
          <a:lstStyle/>
          <a:p>
            <a:pPr lvl="1"/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/>
              <a:t>Speed </a:t>
            </a:r>
            <a:r>
              <a:rPr lang="cs-CZ" b="1" dirty="0" err="1"/>
              <a:t>Variation</a:t>
            </a:r>
            <a:r>
              <a:rPr lang="cs-CZ" b="1" dirty="0"/>
              <a:t> </a:t>
            </a:r>
            <a:r>
              <a:rPr lang="cs-CZ" b="1" dirty="0" err="1"/>
              <a:t>with</a:t>
            </a:r>
            <a:r>
              <a:rPr lang="cs-CZ" b="1" dirty="0"/>
              <a:t> </a:t>
            </a:r>
            <a:r>
              <a:rPr lang="cs-CZ" b="1" dirty="0" err="1"/>
              <a:t>Height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7.6):</a:t>
            </a:r>
            <a:r>
              <a:rPr lang="cs-CZ" dirty="0"/>
              <a:t> </a:t>
            </a:r>
            <a:endParaRPr lang="cs-CZ" sz="2000" dirty="0"/>
          </a:p>
          <a:p>
            <a:pPr lvl="2"/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/>
              <a:t>Shear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</a:t>
            </a:r>
            <a:r>
              <a:rPr lang="cs-CZ" dirty="0" err="1"/>
              <a:t>increases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height</a:t>
            </a:r>
            <a:r>
              <a:rPr lang="cs-CZ" dirty="0"/>
              <a:t> </a:t>
            </a:r>
            <a:r>
              <a:rPr lang="cs-CZ" dirty="0" err="1"/>
              <a:t>above</a:t>
            </a:r>
            <a:r>
              <a:rPr lang="cs-CZ" dirty="0"/>
              <a:t> </a:t>
            </a:r>
            <a:r>
              <a:rPr lang="cs-CZ" dirty="0" err="1"/>
              <a:t>ground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surface</a:t>
            </a:r>
            <a:r>
              <a:rPr lang="cs-CZ" dirty="0"/>
              <a:t> </a:t>
            </a:r>
            <a:r>
              <a:rPr lang="cs-CZ" dirty="0" err="1"/>
              <a:t>friction</a:t>
            </a:r>
            <a:r>
              <a:rPr lang="cs-CZ" dirty="0"/>
              <a:t>.</a:t>
            </a:r>
            <a:endParaRPr lang="cs-CZ" sz="1800" dirty="0"/>
          </a:p>
          <a:p>
            <a:pPr lvl="2"/>
            <a:r>
              <a:rPr lang="cs-CZ" b="1" dirty="0" err="1"/>
              <a:t>Boundary</a:t>
            </a:r>
            <a:r>
              <a:rPr lang="cs-CZ" b="1" dirty="0"/>
              <a:t> </a:t>
            </a:r>
            <a:r>
              <a:rPr lang="cs-CZ" b="1" dirty="0" err="1"/>
              <a:t>Layer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Planetary</a:t>
            </a:r>
            <a:r>
              <a:rPr lang="cs-CZ" dirty="0"/>
              <a:t> </a:t>
            </a:r>
            <a:r>
              <a:rPr lang="cs-CZ" dirty="0" err="1"/>
              <a:t>boundary</a:t>
            </a:r>
            <a:r>
              <a:rPr lang="cs-CZ" dirty="0"/>
              <a:t> </a:t>
            </a:r>
            <a:r>
              <a:rPr lang="cs-CZ" dirty="0" err="1"/>
              <a:t>layer</a:t>
            </a:r>
            <a:r>
              <a:rPr lang="cs-CZ" dirty="0"/>
              <a:t> (250-500m) </a:t>
            </a:r>
            <a:r>
              <a:rPr lang="cs-CZ" dirty="0" err="1"/>
              <a:t>characterized</a:t>
            </a:r>
            <a:r>
              <a:rPr lang="cs-CZ" dirty="0"/>
              <a:t> by turbulence and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shear</a:t>
            </a:r>
            <a:r>
              <a:rPr lang="cs-CZ" dirty="0"/>
              <a:t>.</a:t>
            </a:r>
            <a:endParaRPr lang="cs-CZ" sz="1800" dirty="0"/>
          </a:p>
          <a:p>
            <a:pPr lvl="3"/>
            <a:r>
              <a:rPr lang="cs-CZ" i="1" dirty="0" err="1" smtClean="0"/>
              <a:t>Highlights</a:t>
            </a:r>
            <a:r>
              <a:rPr lang="cs-CZ" i="1" dirty="0" smtClean="0"/>
              <a:t> </a:t>
            </a:r>
            <a:r>
              <a:rPr lang="cs-CZ" i="1" dirty="0" err="1"/>
              <a:t>the</a:t>
            </a:r>
            <a:r>
              <a:rPr lang="cs-CZ" i="1" dirty="0"/>
              <a:t> non-</a:t>
            </a:r>
            <a:r>
              <a:rPr lang="cs-CZ" i="1" dirty="0" err="1"/>
              <a:t>uniform</a:t>
            </a:r>
            <a:r>
              <a:rPr lang="cs-CZ" i="1" dirty="0"/>
              <a:t> </a:t>
            </a:r>
            <a:r>
              <a:rPr lang="cs-CZ" i="1" dirty="0" err="1"/>
              <a:t>wind</a:t>
            </a:r>
            <a:r>
              <a:rPr lang="cs-CZ" i="1" dirty="0"/>
              <a:t> </a:t>
            </a:r>
            <a:r>
              <a:rPr lang="cs-CZ" i="1" dirty="0" err="1"/>
              <a:t>flow</a:t>
            </a:r>
            <a:r>
              <a:rPr lang="cs-CZ" i="1" dirty="0"/>
              <a:t> </a:t>
            </a:r>
            <a:r>
              <a:rPr lang="cs-CZ" i="1" dirty="0" err="1"/>
              <a:t>across</a:t>
            </a:r>
            <a:r>
              <a:rPr lang="cs-CZ" i="1" dirty="0"/>
              <a:t> a </a:t>
            </a:r>
            <a:r>
              <a:rPr lang="cs-CZ" i="1" dirty="0" err="1"/>
              <a:t>turbine</a:t>
            </a:r>
            <a:r>
              <a:rPr lang="cs-CZ" i="1" dirty="0"/>
              <a:t> rotor, </a:t>
            </a:r>
            <a:r>
              <a:rPr lang="cs-CZ" i="1" dirty="0" err="1"/>
              <a:t>impacting</a:t>
            </a:r>
            <a:r>
              <a:rPr lang="cs-CZ" i="1" dirty="0"/>
              <a:t> </a:t>
            </a:r>
            <a:r>
              <a:rPr lang="cs-CZ" i="1" dirty="0" err="1"/>
              <a:t>energy</a:t>
            </a:r>
            <a:r>
              <a:rPr lang="cs-CZ" i="1" dirty="0"/>
              <a:t> </a:t>
            </a:r>
            <a:r>
              <a:rPr lang="cs-CZ" i="1" dirty="0" err="1"/>
              <a:t>capture</a:t>
            </a:r>
            <a:r>
              <a:rPr lang="cs-CZ" i="1" dirty="0"/>
              <a:t>.</a:t>
            </a:r>
            <a:endParaRPr lang="cs-CZ" sz="1600" dirty="0"/>
          </a:p>
          <a:p>
            <a:pPr lvl="1"/>
            <a:r>
              <a:rPr lang="cs-CZ" b="1" dirty="0"/>
              <a:t>Turbulence:</a:t>
            </a:r>
            <a:r>
              <a:rPr lang="cs-CZ" dirty="0"/>
              <a:t> </a:t>
            </a:r>
            <a:endParaRPr lang="cs-CZ" sz="2000" dirty="0"/>
          </a:p>
          <a:p>
            <a:pPr lvl="2"/>
            <a:r>
              <a:rPr lang="cs-CZ" b="1" dirty="0" err="1"/>
              <a:t>Random</a:t>
            </a:r>
            <a:r>
              <a:rPr lang="cs-CZ" b="1" dirty="0"/>
              <a:t> </a:t>
            </a:r>
            <a:r>
              <a:rPr lang="cs-CZ" b="1" dirty="0" err="1"/>
              <a:t>Fluctuations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and </a:t>
            </a:r>
            <a:r>
              <a:rPr lang="cs-CZ" dirty="0" err="1"/>
              <a:t>direction</a:t>
            </a:r>
            <a:r>
              <a:rPr lang="cs-CZ" dirty="0"/>
              <a:t> </a:t>
            </a:r>
            <a:r>
              <a:rPr lang="cs-CZ" dirty="0" err="1"/>
              <a:t>fluctuate</a:t>
            </a:r>
            <a:r>
              <a:rPr lang="cs-CZ" dirty="0"/>
              <a:t> </a:t>
            </a:r>
            <a:r>
              <a:rPr lang="cs-CZ" dirty="0" err="1"/>
              <a:t>rapidly</a:t>
            </a:r>
            <a:r>
              <a:rPr lang="cs-CZ" dirty="0"/>
              <a:t> and </a:t>
            </a:r>
            <a:r>
              <a:rPr lang="cs-CZ" dirty="0" err="1"/>
              <a:t>randomly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atmospheric</a:t>
            </a:r>
            <a:r>
              <a:rPr lang="cs-CZ" dirty="0"/>
              <a:t> turbulence.</a:t>
            </a:r>
            <a:endParaRPr lang="cs-CZ" sz="1800" dirty="0"/>
          </a:p>
          <a:p>
            <a:pPr lvl="2"/>
            <a:r>
              <a:rPr lang="cs-CZ" b="1" dirty="0" err="1"/>
              <a:t>Planetary</a:t>
            </a:r>
            <a:r>
              <a:rPr lang="cs-CZ" b="1" dirty="0"/>
              <a:t> </a:t>
            </a:r>
            <a:r>
              <a:rPr lang="cs-CZ" b="1" dirty="0" err="1"/>
              <a:t>Boundary</a:t>
            </a:r>
            <a:r>
              <a:rPr lang="cs-CZ" b="1" dirty="0"/>
              <a:t> </a:t>
            </a:r>
            <a:r>
              <a:rPr lang="cs-CZ" b="1" dirty="0" err="1"/>
              <a:t>Layer</a:t>
            </a:r>
            <a:r>
              <a:rPr lang="cs-CZ" b="1" dirty="0"/>
              <a:t>:</a:t>
            </a:r>
            <a:r>
              <a:rPr lang="cs-CZ" dirty="0"/>
              <a:t> Turbulence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pronounced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layer</a:t>
            </a:r>
            <a:r>
              <a:rPr lang="cs-CZ" dirty="0"/>
              <a:t>, </a:t>
            </a:r>
            <a:r>
              <a:rPr lang="cs-CZ" dirty="0" err="1"/>
              <a:t>affecting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design and performance.</a:t>
            </a:r>
            <a:endParaRPr lang="cs-CZ" sz="1800" dirty="0"/>
          </a:p>
          <a:p>
            <a:pPr lvl="2"/>
            <a:r>
              <a:rPr lang="cs-CZ" b="1" dirty="0" err="1"/>
              <a:t>Frequency</a:t>
            </a:r>
            <a:r>
              <a:rPr lang="cs-CZ" b="1" dirty="0"/>
              <a:t> </a:t>
            </a:r>
            <a:r>
              <a:rPr lang="cs-CZ" b="1" dirty="0" err="1" smtClean="0"/>
              <a:t>Spectrum</a:t>
            </a:r>
            <a:r>
              <a:rPr lang="cs-CZ" b="1" dirty="0" smtClean="0"/>
              <a:t>: </a:t>
            </a:r>
            <a:r>
              <a:rPr lang="cs-CZ" dirty="0" err="1" smtClean="0"/>
              <a:t>Energy</a:t>
            </a:r>
            <a:r>
              <a:rPr lang="cs-CZ" dirty="0" smtClean="0"/>
              <a:t> </a:t>
            </a:r>
            <a:r>
              <a:rPr lang="cs-CZ" dirty="0" err="1"/>
              <a:t>distribution</a:t>
            </a:r>
            <a:r>
              <a:rPr lang="cs-CZ" dirty="0"/>
              <a:t> </a:t>
            </a:r>
            <a:r>
              <a:rPr lang="cs-CZ" dirty="0" err="1"/>
              <a:t>across</a:t>
            </a:r>
            <a:r>
              <a:rPr lang="cs-CZ" dirty="0"/>
              <a:t>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frequencies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</a:t>
            </a:r>
            <a:r>
              <a:rPr lang="cs-CZ" dirty="0" err="1"/>
              <a:t>fluctuations</a:t>
            </a:r>
            <a:r>
              <a:rPr lang="cs-CZ" dirty="0"/>
              <a:t>.</a:t>
            </a:r>
            <a:endParaRPr lang="cs-CZ" sz="1800" dirty="0"/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0300459" y="1787136"/>
            <a:ext cx="1779199" cy="1878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07000"/>
              </a:lnSpc>
              <a:spcAft>
                <a:spcPts val="800"/>
              </a:spcAft>
              <a:buSzPts val="1000"/>
              <a:tabLst>
                <a:tab pos="1828800" algn="l"/>
              </a:tabLst>
            </a:pPr>
            <a:r>
              <a:rPr lang="cs-CZ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speed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3">
              <a:lnSpc>
                <a:spcPct val="107000"/>
              </a:lnSpc>
              <a:spcAft>
                <a:spcPts val="800"/>
              </a:spcAft>
              <a:buSzPts val="1000"/>
              <a:tabLst>
                <a:tab pos="1828800" algn="l"/>
              </a:tabLst>
            </a:pP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speed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reference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zs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 (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typically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10m)</a:t>
            </a:r>
            <a:endParaRPr lang="cs-CZ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3">
              <a:lnSpc>
                <a:spcPct val="107000"/>
              </a:lnSpc>
              <a:spcAft>
                <a:spcPts val="800"/>
              </a:spcAft>
              <a:buSzPts val="1000"/>
              <a:tabLst>
                <a:tab pos="1828800" algn="l"/>
              </a:tabLst>
            </a:pP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b′ =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exponent (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typically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~1/7 in open </a:t>
            </a:r>
            <a:r>
              <a:rPr lang="cs-CZ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  <a:r>
              <a:rPr lang="cs-CZ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49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156" y="4096871"/>
            <a:ext cx="1978751" cy="275568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Statistical</a:t>
            </a:r>
            <a:r>
              <a:rPr lang="cs-CZ" dirty="0"/>
              <a:t> </a:t>
            </a:r>
            <a:r>
              <a:rPr lang="cs-CZ" dirty="0" err="1"/>
              <a:t>Description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: Probability and </a:t>
            </a:r>
            <a:r>
              <a:rPr lang="cs-CZ" dirty="0" err="1"/>
              <a:t>Power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4459" y="1690688"/>
            <a:ext cx="6907306" cy="5059736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/>
              <a:t>Speed Probability </a:t>
            </a:r>
            <a:r>
              <a:rPr lang="cs-CZ" b="1" dirty="0" err="1" smtClean="0"/>
              <a:t>Distribution</a:t>
            </a:r>
            <a:r>
              <a:rPr lang="cs-CZ" b="1" dirty="0" smtClean="0"/>
              <a:t>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Frequency</a:t>
            </a:r>
            <a:r>
              <a:rPr lang="cs-CZ" b="1" dirty="0"/>
              <a:t> </a:t>
            </a:r>
            <a:r>
              <a:rPr lang="cs-CZ" b="1" dirty="0" err="1"/>
              <a:t>Distribution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speeds</a:t>
            </a:r>
            <a:r>
              <a:rPr lang="cs-CZ" dirty="0"/>
              <a:t> are not </a:t>
            </a:r>
            <a:r>
              <a:rPr lang="cs-CZ" dirty="0" err="1"/>
              <a:t>constant</a:t>
            </a:r>
            <a:r>
              <a:rPr lang="cs-CZ" dirty="0"/>
              <a:t>; </a:t>
            </a:r>
            <a:r>
              <a:rPr lang="cs-CZ" dirty="0" err="1"/>
              <a:t>described</a:t>
            </a:r>
            <a:r>
              <a:rPr lang="cs-CZ" dirty="0"/>
              <a:t> by probability </a:t>
            </a:r>
            <a:r>
              <a:rPr lang="cs-CZ" dirty="0" err="1"/>
              <a:t>distributions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Weibull</a:t>
            </a:r>
            <a:r>
              <a:rPr lang="cs-CZ" b="1" dirty="0"/>
              <a:t> and </a:t>
            </a:r>
            <a:r>
              <a:rPr lang="cs-CZ" b="1" dirty="0" err="1"/>
              <a:t>Rayleigh</a:t>
            </a:r>
            <a:r>
              <a:rPr lang="cs-CZ" b="1" dirty="0"/>
              <a:t> </a:t>
            </a:r>
            <a:r>
              <a:rPr lang="cs-CZ" b="1" dirty="0" err="1"/>
              <a:t>Distributions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Common</a:t>
            </a:r>
            <a:r>
              <a:rPr lang="cs-CZ" dirty="0"/>
              <a:t> </a:t>
            </a:r>
            <a:r>
              <a:rPr lang="cs-CZ" dirty="0" err="1"/>
              <a:t>statistical</a:t>
            </a:r>
            <a:r>
              <a:rPr lang="cs-CZ" dirty="0"/>
              <a:t> </a:t>
            </a:r>
            <a:r>
              <a:rPr lang="cs-CZ" dirty="0" err="1"/>
              <a:t>models</a:t>
            </a:r>
            <a:r>
              <a:rPr lang="cs-CZ" dirty="0"/>
              <a:t> to </a:t>
            </a:r>
            <a:r>
              <a:rPr lang="cs-CZ" dirty="0" err="1"/>
              <a:t>represent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</a:t>
            </a:r>
            <a:r>
              <a:rPr lang="cs-CZ" dirty="0" err="1"/>
              <a:t>probabilities</a:t>
            </a:r>
            <a:r>
              <a:rPr lang="cs-CZ" dirty="0"/>
              <a:t> (</a:t>
            </a:r>
            <a:r>
              <a:rPr lang="cs-CZ" dirty="0" err="1"/>
              <a:t>Weibull</a:t>
            </a:r>
            <a:r>
              <a:rPr lang="cs-CZ" dirty="0"/>
              <a:t> more </a:t>
            </a:r>
            <a:r>
              <a:rPr lang="cs-CZ" dirty="0" err="1"/>
              <a:t>general</a:t>
            </a:r>
            <a:r>
              <a:rPr lang="cs-CZ" dirty="0"/>
              <a:t>, </a:t>
            </a:r>
            <a:r>
              <a:rPr lang="cs-CZ" dirty="0" err="1"/>
              <a:t>Rayleigh</a:t>
            </a:r>
            <a:r>
              <a:rPr lang="cs-CZ" dirty="0"/>
              <a:t> a </a:t>
            </a:r>
            <a:r>
              <a:rPr lang="cs-CZ" dirty="0" err="1"/>
              <a:t>special</a:t>
            </a:r>
            <a:r>
              <a:rPr lang="cs-CZ" dirty="0"/>
              <a:t> case).</a:t>
            </a:r>
            <a:endParaRPr lang="cs-CZ" sz="2200" dirty="0"/>
          </a:p>
          <a:p>
            <a:r>
              <a:rPr lang="cs-CZ" b="1" dirty="0" err="1" smtClean="0"/>
              <a:t>Wind</a:t>
            </a:r>
            <a:r>
              <a:rPr lang="cs-CZ" b="1" dirty="0" smtClean="0"/>
              <a:t> Rose: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Directional</a:t>
            </a:r>
            <a:r>
              <a:rPr lang="cs-CZ" b="1" dirty="0"/>
              <a:t> </a:t>
            </a:r>
            <a:r>
              <a:rPr lang="cs-CZ" b="1" dirty="0" err="1"/>
              <a:t>Wind</a:t>
            </a:r>
            <a:r>
              <a:rPr lang="cs-CZ" b="1" dirty="0"/>
              <a:t> Data:</a:t>
            </a:r>
            <a:r>
              <a:rPr lang="cs-CZ" dirty="0"/>
              <a:t> </a:t>
            </a:r>
            <a:r>
              <a:rPr lang="cs-CZ" dirty="0" err="1"/>
              <a:t>Visual</a:t>
            </a:r>
            <a:r>
              <a:rPr lang="cs-CZ" dirty="0"/>
              <a:t> </a:t>
            </a:r>
            <a:r>
              <a:rPr lang="cs-CZ" dirty="0" err="1"/>
              <a:t>representation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direction</a:t>
            </a:r>
            <a:r>
              <a:rPr lang="cs-CZ" dirty="0"/>
              <a:t> </a:t>
            </a:r>
            <a:r>
              <a:rPr lang="cs-CZ" dirty="0" err="1"/>
              <a:t>frequency</a:t>
            </a:r>
            <a:r>
              <a:rPr lang="cs-CZ" dirty="0"/>
              <a:t> and speed.</a:t>
            </a:r>
            <a:endParaRPr lang="cs-CZ" sz="2200" dirty="0"/>
          </a:p>
          <a:p>
            <a:pPr lvl="1"/>
            <a:r>
              <a:rPr lang="cs-CZ" b="1" dirty="0" err="1"/>
              <a:t>Site</a:t>
            </a:r>
            <a:r>
              <a:rPr lang="cs-CZ" b="1" dirty="0"/>
              <a:t> </a:t>
            </a:r>
            <a:r>
              <a:rPr lang="cs-CZ" b="1" dirty="0" err="1"/>
              <a:t>Characterization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Essential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</a:t>
            </a:r>
            <a:r>
              <a:rPr lang="cs-CZ" dirty="0" err="1"/>
              <a:t>siting</a:t>
            </a:r>
            <a:r>
              <a:rPr lang="cs-CZ" dirty="0"/>
              <a:t>, </a:t>
            </a:r>
            <a:r>
              <a:rPr lang="cs-CZ" dirty="0" err="1"/>
              <a:t>considering</a:t>
            </a:r>
            <a:r>
              <a:rPr lang="cs-CZ" dirty="0"/>
              <a:t> </a:t>
            </a:r>
            <a:r>
              <a:rPr lang="cs-CZ" dirty="0" err="1"/>
              <a:t>prevailing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directions</a:t>
            </a:r>
            <a:r>
              <a:rPr lang="cs-CZ" dirty="0"/>
              <a:t> and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obstacles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Distribution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7.9 &amp; 7.10):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Proportional</a:t>
            </a:r>
            <a:r>
              <a:rPr lang="cs-CZ" b="1" dirty="0"/>
              <a:t> to u</a:t>
            </a:r>
            <a:r>
              <a:rPr lang="cs-CZ" b="1" baseline="30000" dirty="0"/>
              <a:t>3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highly</a:t>
            </a:r>
            <a:r>
              <a:rPr lang="cs-CZ" dirty="0"/>
              <a:t> sensitive to </a:t>
            </a:r>
            <a:r>
              <a:rPr lang="cs-CZ" dirty="0" err="1"/>
              <a:t>wind</a:t>
            </a:r>
            <a:r>
              <a:rPr lang="cs-CZ" dirty="0"/>
              <a:t> speed.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960" y="3666566"/>
            <a:ext cx="4466040" cy="190911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506" y="1027906"/>
            <a:ext cx="3772590" cy="249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0228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2731" y="2680447"/>
            <a:ext cx="3439269" cy="38279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/>
              <a:t>Resource</a:t>
            </a:r>
            <a:r>
              <a:rPr lang="cs-CZ" b="1" dirty="0"/>
              <a:t> </a:t>
            </a:r>
            <a:r>
              <a:rPr lang="cs-CZ" b="1" dirty="0" err="1"/>
              <a:t>Assessment</a:t>
            </a:r>
            <a:r>
              <a:rPr lang="cs-CZ" b="1" dirty="0"/>
              <a:t> and </a:t>
            </a:r>
            <a:r>
              <a:rPr lang="cs-CZ" b="1" dirty="0" err="1"/>
              <a:t>Prediction</a:t>
            </a:r>
            <a:r>
              <a:rPr lang="cs-CZ" b="1" dirty="0"/>
              <a:t>: </a:t>
            </a:r>
            <a:r>
              <a:rPr lang="cs-CZ" b="1" dirty="0" err="1"/>
              <a:t>Practical</a:t>
            </a:r>
            <a:r>
              <a:rPr lang="cs-CZ" b="1" dirty="0"/>
              <a:t> </a:t>
            </a:r>
            <a:r>
              <a:rPr lang="cs-CZ" b="1" dirty="0" err="1"/>
              <a:t>Thermodynamics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541" y="1762871"/>
            <a:ext cx="9000565" cy="4996517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 err="1"/>
              <a:t>Resource</a:t>
            </a:r>
            <a:r>
              <a:rPr lang="cs-CZ" b="1" dirty="0"/>
              <a:t> </a:t>
            </a:r>
            <a:r>
              <a:rPr lang="cs-CZ" b="1" dirty="0" err="1"/>
              <a:t>Assessment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/>
              <a:t>Data </a:t>
            </a:r>
            <a:r>
              <a:rPr lang="cs-CZ" b="1" dirty="0" err="1"/>
              <a:t>Collection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Meteorological</a:t>
            </a:r>
            <a:r>
              <a:rPr lang="cs-CZ" dirty="0"/>
              <a:t> data, </a:t>
            </a:r>
            <a:r>
              <a:rPr lang="cs-CZ" dirty="0" err="1"/>
              <a:t>site-specific</a:t>
            </a:r>
            <a:r>
              <a:rPr lang="cs-CZ" dirty="0"/>
              <a:t> </a:t>
            </a:r>
            <a:r>
              <a:rPr lang="cs-CZ" dirty="0" err="1"/>
              <a:t>measurements</a:t>
            </a:r>
            <a:r>
              <a:rPr lang="cs-CZ" dirty="0"/>
              <a:t> (</a:t>
            </a:r>
            <a:r>
              <a:rPr lang="cs-CZ" dirty="0" err="1"/>
              <a:t>anemometers</a:t>
            </a:r>
            <a:r>
              <a:rPr lang="cs-CZ" dirty="0"/>
              <a:t>,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vanes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Wind</a:t>
            </a:r>
            <a:r>
              <a:rPr lang="cs-CZ" b="1" dirty="0"/>
              <a:t> </a:t>
            </a:r>
            <a:r>
              <a:rPr lang="cs-CZ" b="1" dirty="0" err="1"/>
              <a:t>Atlases</a:t>
            </a:r>
            <a:r>
              <a:rPr lang="cs-CZ" b="1" dirty="0"/>
              <a:t> &amp; Software (</a:t>
            </a:r>
            <a:r>
              <a:rPr lang="cs-CZ" b="1" dirty="0" err="1"/>
              <a:t>e.g</a:t>
            </a:r>
            <a:r>
              <a:rPr lang="cs-CZ" b="1" dirty="0"/>
              <a:t>., </a:t>
            </a:r>
            <a:r>
              <a:rPr lang="cs-CZ" b="1" dirty="0" err="1"/>
              <a:t>WAsP</a:t>
            </a:r>
            <a:r>
              <a:rPr lang="cs-CZ" b="1" dirty="0"/>
              <a:t>):</a:t>
            </a:r>
            <a:r>
              <a:rPr lang="cs-CZ" dirty="0"/>
              <a:t> </a:t>
            </a:r>
            <a:r>
              <a:rPr lang="cs-CZ" dirty="0" err="1"/>
              <a:t>Tools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regional</a:t>
            </a:r>
            <a:r>
              <a:rPr lang="cs-CZ" dirty="0"/>
              <a:t> and </a:t>
            </a:r>
            <a:r>
              <a:rPr lang="cs-CZ" dirty="0" err="1"/>
              <a:t>local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mapping</a:t>
            </a:r>
            <a:r>
              <a:rPr lang="cs-CZ" dirty="0"/>
              <a:t> and </a:t>
            </a:r>
            <a:r>
              <a:rPr lang="cs-CZ" dirty="0" err="1" smtClean="0"/>
              <a:t>analysis</a:t>
            </a:r>
            <a:r>
              <a:rPr lang="cs-CZ" dirty="0" smtClean="0"/>
              <a:t>.</a:t>
            </a:r>
            <a:endParaRPr lang="cs-CZ" sz="2200" dirty="0"/>
          </a:p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 err="1"/>
              <a:t>Measurement</a:t>
            </a:r>
            <a:r>
              <a:rPr lang="cs-CZ" b="1" dirty="0"/>
              <a:t> </a:t>
            </a:r>
            <a:r>
              <a:rPr lang="cs-CZ" b="1" dirty="0" smtClean="0"/>
              <a:t>Instruments:</a:t>
            </a:r>
            <a:r>
              <a:rPr lang="cs-CZ" dirty="0" smtClean="0"/>
              <a:t> </a:t>
            </a:r>
            <a:endParaRPr lang="cs-CZ" sz="2400" dirty="0"/>
          </a:p>
          <a:p>
            <a:pPr lvl="1"/>
            <a:r>
              <a:rPr lang="cs-CZ" b="1" dirty="0" err="1"/>
              <a:t>Anemometers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Measure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(cup, </a:t>
            </a:r>
            <a:r>
              <a:rPr lang="cs-CZ" dirty="0" err="1"/>
              <a:t>propeller</a:t>
            </a:r>
            <a:r>
              <a:rPr lang="cs-CZ" dirty="0"/>
              <a:t>, </a:t>
            </a:r>
            <a:r>
              <a:rPr lang="cs-CZ" dirty="0" err="1"/>
              <a:t>sonic</a:t>
            </a:r>
            <a:r>
              <a:rPr lang="cs-CZ" dirty="0"/>
              <a:t> </a:t>
            </a:r>
            <a:r>
              <a:rPr lang="cs-CZ" dirty="0" err="1" smtClean="0"/>
              <a:t>anemometers</a:t>
            </a:r>
            <a:r>
              <a:rPr lang="cs-CZ" dirty="0" smtClean="0"/>
              <a:t>).</a:t>
            </a:r>
            <a:endParaRPr lang="cs-CZ" sz="2200" dirty="0"/>
          </a:p>
          <a:p>
            <a:pPr lvl="1"/>
            <a:r>
              <a:rPr lang="cs-CZ" b="1" dirty="0" err="1"/>
              <a:t>Wind</a:t>
            </a:r>
            <a:r>
              <a:rPr lang="cs-CZ" b="1" dirty="0"/>
              <a:t> Vanes:</a:t>
            </a:r>
            <a:r>
              <a:rPr lang="cs-CZ" dirty="0"/>
              <a:t> </a:t>
            </a:r>
            <a:r>
              <a:rPr lang="cs-CZ" dirty="0" err="1"/>
              <a:t>Measure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direction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Instrument </a:t>
            </a:r>
            <a:r>
              <a:rPr lang="cs-CZ" b="1" dirty="0" err="1"/>
              <a:t>Towers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to </a:t>
            </a:r>
            <a:r>
              <a:rPr lang="cs-CZ" dirty="0" err="1"/>
              <a:t>measure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various</a:t>
            </a:r>
            <a:r>
              <a:rPr lang="cs-CZ" dirty="0"/>
              <a:t> </a:t>
            </a:r>
            <a:r>
              <a:rPr lang="cs-CZ" dirty="0" err="1" smtClean="0"/>
              <a:t>heights</a:t>
            </a:r>
            <a:r>
              <a:rPr lang="cs-CZ" dirty="0" smtClean="0"/>
              <a:t>.</a:t>
            </a:r>
            <a:endParaRPr lang="cs-CZ" sz="2200" dirty="0"/>
          </a:p>
          <a:p>
            <a:r>
              <a:rPr lang="cs-CZ" b="1" dirty="0" err="1" smtClean="0"/>
              <a:t>Wind</a:t>
            </a:r>
            <a:r>
              <a:rPr lang="cs-CZ" b="1" dirty="0" smtClean="0"/>
              <a:t> </a:t>
            </a:r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Prediction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Short</a:t>
            </a:r>
            <a:r>
              <a:rPr lang="cs-CZ" b="1" dirty="0"/>
              <a:t>-term </a:t>
            </a:r>
            <a:r>
              <a:rPr lang="cs-CZ" b="1" dirty="0" err="1"/>
              <a:t>Prediction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Forecasting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grid</a:t>
            </a:r>
            <a:r>
              <a:rPr lang="cs-CZ" dirty="0"/>
              <a:t> management and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dispatch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Long-term </a:t>
            </a:r>
            <a:r>
              <a:rPr lang="cs-CZ" b="1" dirty="0" err="1"/>
              <a:t>Prediction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Essential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design, </a:t>
            </a:r>
            <a:r>
              <a:rPr lang="cs-CZ" dirty="0" err="1"/>
              <a:t>site</a:t>
            </a:r>
            <a:r>
              <a:rPr lang="cs-CZ" dirty="0"/>
              <a:t> </a:t>
            </a:r>
            <a:r>
              <a:rPr lang="cs-CZ" dirty="0" err="1"/>
              <a:t>selection</a:t>
            </a:r>
            <a:r>
              <a:rPr lang="cs-CZ" dirty="0"/>
              <a:t>, and </a:t>
            </a:r>
            <a:r>
              <a:rPr lang="cs-CZ" dirty="0" err="1"/>
              <a:t>economic</a:t>
            </a:r>
            <a:r>
              <a:rPr lang="cs-CZ" dirty="0"/>
              <a:t> </a:t>
            </a:r>
            <a:r>
              <a:rPr lang="cs-CZ" dirty="0" err="1"/>
              <a:t>feasibility</a:t>
            </a:r>
            <a:r>
              <a:rPr lang="cs-CZ" dirty="0"/>
              <a:t>; </a:t>
            </a:r>
            <a:r>
              <a:rPr lang="cs-CZ" dirty="0" err="1"/>
              <a:t>relies</a:t>
            </a:r>
            <a:r>
              <a:rPr lang="cs-CZ" dirty="0"/>
              <a:t> on </a:t>
            </a:r>
            <a:r>
              <a:rPr lang="cs-CZ" dirty="0" err="1"/>
              <a:t>statistical</a:t>
            </a:r>
            <a:r>
              <a:rPr lang="cs-CZ" dirty="0"/>
              <a:t> </a:t>
            </a:r>
            <a:r>
              <a:rPr lang="cs-CZ" dirty="0" err="1"/>
              <a:t>analysis</a:t>
            </a:r>
            <a:r>
              <a:rPr lang="cs-CZ" dirty="0"/>
              <a:t> and </a:t>
            </a:r>
            <a:r>
              <a:rPr lang="cs-CZ" dirty="0" err="1"/>
              <a:t>historical</a:t>
            </a:r>
            <a:r>
              <a:rPr lang="cs-CZ" dirty="0"/>
              <a:t> data.</a:t>
            </a:r>
            <a:endParaRPr lang="cs-CZ" sz="2200" dirty="0"/>
          </a:p>
          <a:p>
            <a:r>
              <a:rPr lang="cs-CZ" b="1" dirty="0" err="1" smtClean="0"/>
              <a:t>Thermodynamic</a:t>
            </a:r>
            <a:r>
              <a:rPr lang="cs-CZ" b="1" dirty="0" smtClean="0"/>
              <a:t> </a:t>
            </a:r>
            <a:r>
              <a:rPr lang="cs-CZ" b="1" dirty="0" err="1"/>
              <a:t>Significance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Accurate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resource</a:t>
            </a:r>
            <a:r>
              <a:rPr lang="cs-CZ" dirty="0"/>
              <a:t> </a:t>
            </a:r>
            <a:r>
              <a:rPr lang="cs-CZ" dirty="0" err="1"/>
              <a:t>assessment</a:t>
            </a:r>
            <a:r>
              <a:rPr lang="cs-CZ" dirty="0"/>
              <a:t> and </a:t>
            </a:r>
            <a:r>
              <a:rPr lang="cs-CZ" dirty="0" err="1"/>
              <a:t>prediction</a:t>
            </a:r>
            <a:r>
              <a:rPr lang="cs-CZ" dirty="0"/>
              <a:t> are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: </a:t>
            </a:r>
            <a:endParaRPr lang="cs-CZ" sz="2400" dirty="0"/>
          </a:p>
          <a:p>
            <a:pPr lvl="1"/>
            <a:r>
              <a:rPr lang="cs-CZ" b="1" dirty="0" err="1"/>
              <a:t>Optimizing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Capture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Selecting</a:t>
            </a:r>
            <a:r>
              <a:rPr lang="cs-CZ" dirty="0"/>
              <a:t> </a:t>
            </a:r>
            <a:r>
              <a:rPr lang="cs-CZ" dirty="0" err="1"/>
              <a:t>appropriate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</a:t>
            </a:r>
            <a:r>
              <a:rPr lang="cs-CZ" dirty="0" err="1"/>
              <a:t>types</a:t>
            </a:r>
            <a:r>
              <a:rPr lang="cs-CZ" dirty="0"/>
              <a:t> and </a:t>
            </a:r>
            <a:r>
              <a:rPr lang="cs-CZ" dirty="0" err="1"/>
              <a:t>locations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Economic</a:t>
            </a:r>
            <a:r>
              <a:rPr lang="cs-CZ" b="1" dirty="0"/>
              <a:t> </a:t>
            </a:r>
            <a:r>
              <a:rPr lang="cs-CZ" b="1" dirty="0" err="1"/>
              <a:t>Viability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Estimating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yield</a:t>
            </a:r>
            <a:r>
              <a:rPr lang="cs-CZ" dirty="0"/>
              <a:t> and </a:t>
            </a:r>
            <a:r>
              <a:rPr lang="cs-CZ" dirty="0" err="1"/>
              <a:t>project</a:t>
            </a:r>
            <a:r>
              <a:rPr lang="cs-CZ" dirty="0"/>
              <a:t> profitability.</a:t>
            </a:r>
            <a:endParaRPr lang="cs-CZ" sz="2200" dirty="0"/>
          </a:p>
          <a:p>
            <a:pPr lvl="1"/>
            <a:r>
              <a:rPr lang="cs-CZ" b="1" dirty="0" err="1"/>
              <a:t>Grid</a:t>
            </a:r>
            <a:r>
              <a:rPr lang="cs-CZ" b="1" dirty="0"/>
              <a:t> </a:t>
            </a:r>
            <a:r>
              <a:rPr lang="cs-CZ" b="1" dirty="0" err="1"/>
              <a:t>Integration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Managing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variability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electrical</a:t>
            </a:r>
            <a:r>
              <a:rPr lang="cs-CZ" dirty="0"/>
              <a:t> </a:t>
            </a:r>
            <a:r>
              <a:rPr lang="cs-CZ" dirty="0" err="1"/>
              <a:t>grid</a:t>
            </a:r>
            <a:r>
              <a:rPr lang="cs-CZ" dirty="0" smtClean="0"/>
              <a:t>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5503961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478" y="1690688"/>
            <a:ext cx="6241318" cy="275580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Actuator</a:t>
            </a:r>
            <a:r>
              <a:rPr lang="cs-CZ" dirty="0"/>
              <a:t> Disk Model: A </a:t>
            </a:r>
            <a:r>
              <a:rPr lang="cs-CZ" dirty="0" err="1"/>
              <a:t>Thermodynamic</a:t>
            </a:r>
            <a:r>
              <a:rPr lang="cs-CZ" dirty="0"/>
              <a:t> Limit to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Conversion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8259" y="1798731"/>
            <a:ext cx="8220635" cy="505927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228600" lvl="1"/>
            <a:r>
              <a:rPr lang="cs-CZ" b="1" dirty="0" err="1" smtClean="0"/>
              <a:t>Idealized</a:t>
            </a:r>
            <a:r>
              <a:rPr lang="cs-CZ" b="1" dirty="0" smtClean="0"/>
              <a:t> </a:t>
            </a:r>
            <a:r>
              <a:rPr lang="cs-CZ" b="1" dirty="0"/>
              <a:t>Model: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Lanchester-Betz-Zhukowsky</a:t>
            </a:r>
            <a:r>
              <a:rPr lang="cs-CZ" dirty="0"/>
              <a:t> model </a:t>
            </a:r>
            <a:r>
              <a:rPr lang="cs-CZ" dirty="0" err="1"/>
              <a:t>simplifies</a:t>
            </a:r>
            <a:r>
              <a:rPr lang="cs-CZ" dirty="0"/>
              <a:t> a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rotor as </a:t>
            </a:r>
            <a:r>
              <a:rPr lang="cs-CZ" dirty="0" err="1"/>
              <a:t>an</a:t>
            </a:r>
            <a:r>
              <a:rPr lang="cs-CZ" dirty="0"/>
              <a:t> "</a:t>
            </a:r>
            <a:r>
              <a:rPr lang="cs-CZ" dirty="0" err="1"/>
              <a:t>actuator</a:t>
            </a:r>
            <a:r>
              <a:rPr lang="cs-CZ" dirty="0"/>
              <a:t> disk," a </a:t>
            </a:r>
            <a:r>
              <a:rPr lang="cs-CZ" dirty="0" err="1"/>
              <a:t>permeable</a:t>
            </a:r>
            <a:r>
              <a:rPr lang="cs-CZ" dirty="0"/>
              <a:t> </a:t>
            </a:r>
            <a:r>
              <a:rPr lang="cs-CZ" dirty="0" err="1"/>
              <a:t>barrier</a:t>
            </a:r>
            <a:r>
              <a:rPr lang="cs-CZ" dirty="0"/>
              <a:t> </a:t>
            </a:r>
            <a:r>
              <a:rPr lang="cs-CZ" dirty="0" err="1"/>
              <a:t>extracting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.</a:t>
            </a:r>
            <a:endParaRPr lang="cs-CZ" sz="2000" dirty="0"/>
          </a:p>
          <a:p>
            <a:pPr marL="228600" lvl="1"/>
            <a:r>
              <a:rPr lang="cs-CZ" b="1" dirty="0" err="1"/>
              <a:t>Airflow</a:t>
            </a:r>
            <a:r>
              <a:rPr lang="cs-CZ" b="1" dirty="0"/>
              <a:t> </a:t>
            </a:r>
            <a:r>
              <a:rPr lang="cs-CZ" b="1" dirty="0" err="1"/>
              <a:t>Representation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 smtClean="0"/>
              <a:t>Figure</a:t>
            </a:r>
            <a:r>
              <a:rPr lang="cs-CZ" dirty="0" smtClean="0"/>
              <a:t> </a:t>
            </a:r>
            <a:r>
              <a:rPr lang="cs-CZ" dirty="0" err="1"/>
              <a:t>illustrates</a:t>
            </a:r>
            <a:r>
              <a:rPr lang="cs-CZ" dirty="0"/>
              <a:t> a </a:t>
            </a:r>
            <a:r>
              <a:rPr lang="cs-CZ" dirty="0" err="1"/>
              <a:t>stream</a:t>
            </a:r>
            <a:r>
              <a:rPr lang="cs-CZ" dirty="0"/>
              <a:t> tube </a:t>
            </a:r>
            <a:r>
              <a:rPr lang="cs-CZ" dirty="0" err="1"/>
              <a:t>of</a:t>
            </a:r>
            <a:r>
              <a:rPr lang="cs-CZ" dirty="0"/>
              <a:t> air </a:t>
            </a:r>
            <a:r>
              <a:rPr lang="cs-CZ" dirty="0" err="1"/>
              <a:t>flowing</a:t>
            </a:r>
            <a:r>
              <a:rPr lang="cs-CZ" dirty="0"/>
              <a:t> </a:t>
            </a:r>
            <a:r>
              <a:rPr lang="cs-CZ" dirty="0" err="1"/>
              <a:t>through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disk: </a:t>
            </a:r>
            <a:endParaRPr lang="cs-CZ" sz="2000" dirty="0"/>
          </a:p>
          <a:p>
            <a:pPr marL="228600" lvl="1"/>
            <a:r>
              <a:rPr lang="cs-CZ" b="1" dirty="0" err="1" smtClean="0"/>
              <a:t>Energy</a:t>
            </a:r>
            <a:r>
              <a:rPr lang="cs-CZ" b="1" dirty="0" smtClean="0"/>
              <a:t> </a:t>
            </a:r>
            <a:r>
              <a:rPr lang="cs-CZ" b="1" dirty="0" err="1"/>
              <a:t>Extraction</a:t>
            </a:r>
            <a:r>
              <a:rPr lang="cs-CZ" b="1" dirty="0"/>
              <a:t> and </a:t>
            </a:r>
            <a:r>
              <a:rPr lang="cs-CZ" b="1" dirty="0" err="1"/>
              <a:t>Momentum</a:t>
            </a:r>
            <a:r>
              <a:rPr lang="cs-CZ" b="1" dirty="0"/>
              <a:t>:</a:t>
            </a:r>
            <a:r>
              <a:rPr lang="cs-CZ" dirty="0"/>
              <a:t> As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passes</a:t>
            </a:r>
            <a:r>
              <a:rPr lang="cs-CZ" dirty="0"/>
              <a:t> </a:t>
            </a:r>
            <a:r>
              <a:rPr lang="cs-CZ" dirty="0" err="1"/>
              <a:t>through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actuator</a:t>
            </a:r>
            <a:r>
              <a:rPr lang="cs-CZ" dirty="0"/>
              <a:t> disk,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extracted</a:t>
            </a:r>
            <a:r>
              <a:rPr lang="cs-CZ" dirty="0"/>
              <a:t> to </a:t>
            </a:r>
            <a:r>
              <a:rPr lang="cs-CZ" dirty="0" err="1"/>
              <a:t>rotate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reduces</a:t>
            </a:r>
            <a:r>
              <a:rPr lang="cs-CZ" dirty="0"/>
              <a:t> </a:t>
            </a:r>
            <a:r>
              <a:rPr lang="cs-CZ" dirty="0" err="1"/>
              <a:t>both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kinetic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and </a:t>
            </a:r>
            <a:r>
              <a:rPr lang="cs-CZ" dirty="0" err="1"/>
              <a:t>momentum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air.</a:t>
            </a:r>
            <a:endParaRPr lang="cs-CZ" sz="2000" dirty="0"/>
          </a:p>
          <a:p>
            <a:pPr marL="228600" lvl="1"/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/>
              <a:t>Constraint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Crucially</a:t>
            </a:r>
            <a:r>
              <a:rPr lang="cs-CZ" dirty="0"/>
              <a:t>, </a:t>
            </a:r>
            <a:r>
              <a:rPr lang="cs-CZ" dirty="0" err="1"/>
              <a:t>for</a:t>
            </a:r>
            <a:r>
              <a:rPr lang="cs-CZ" dirty="0"/>
              <a:t> air to </a:t>
            </a:r>
            <a:r>
              <a:rPr lang="cs-CZ" dirty="0" err="1"/>
              <a:t>continue</a:t>
            </a:r>
            <a:r>
              <a:rPr lang="cs-CZ" dirty="0"/>
              <a:t> </a:t>
            </a:r>
            <a:r>
              <a:rPr lang="cs-CZ" dirty="0" err="1"/>
              <a:t>flowing</a:t>
            </a:r>
            <a:r>
              <a:rPr lang="cs-CZ" dirty="0"/>
              <a:t> </a:t>
            </a:r>
            <a:r>
              <a:rPr lang="cs-CZ" i="1" dirty="0" err="1"/>
              <a:t>through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 and </a:t>
            </a:r>
            <a:r>
              <a:rPr lang="cs-CZ" dirty="0" err="1"/>
              <a:t>away</a:t>
            </a:r>
            <a:r>
              <a:rPr lang="cs-CZ" dirty="0"/>
              <a:t> </a:t>
            </a:r>
            <a:r>
              <a:rPr lang="cs-CZ" dirty="0" err="1"/>
              <a:t>downstream</a:t>
            </a:r>
            <a:r>
              <a:rPr lang="cs-CZ" dirty="0"/>
              <a:t>, u</a:t>
            </a:r>
            <a:r>
              <a:rPr lang="cs-CZ" baseline="-25000" dirty="0"/>
              <a:t>2</a:t>
            </a:r>
            <a:r>
              <a:rPr lang="cs-CZ" dirty="0"/>
              <a:t>​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greater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zero</a:t>
            </a:r>
            <a:r>
              <a:rPr lang="cs-CZ" dirty="0"/>
              <a:t>. </a:t>
            </a:r>
            <a:r>
              <a:rPr lang="cs-CZ" dirty="0" err="1"/>
              <a:t>The</a:t>
            </a:r>
            <a:r>
              <a:rPr lang="cs-CZ" dirty="0"/>
              <a:t> air </a:t>
            </a:r>
            <a:r>
              <a:rPr lang="cs-CZ" dirty="0" err="1"/>
              <a:t>cannot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brought</a:t>
            </a:r>
            <a:r>
              <a:rPr lang="cs-CZ" dirty="0"/>
              <a:t> to a </a:t>
            </a:r>
            <a:r>
              <a:rPr lang="cs-CZ" dirty="0" err="1"/>
              <a:t>complete</a:t>
            </a:r>
            <a:r>
              <a:rPr lang="cs-CZ" dirty="0"/>
              <a:t> stop.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fundamental</a:t>
            </a:r>
            <a:r>
              <a:rPr lang="cs-CZ" dirty="0"/>
              <a:t> </a:t>
            </a:r>
            <a:r>
              <a:rPr lang="cs-CZ" dirty="0" err="1"/>
              <a:t>thermodynamic</a:t>
            </a:r>
            <a:r>
              <a:rPr lang="cs-CZ" dirty="0"/>
              <a:t> </a:t>
            </a:r>
            <a:r>
              <a:rPr lang="cs-CZ" dirty="0" err="1"/>
              <a:t>principle</a:t>
            </a:r>
            <a:r>
              <a:rPr lang="cs-CZ" dirty="0"/>
              <a:t> </a:t>
            </a:r>
            <a:r>
              <a:rPr lang="cs-CZ" dirty="0" err="1"/>
              <a:t>dictates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not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captured</a:t>
            </a:r>
            <a:r>
              <a:rPr lang="cs-CZ" dirty="0"/>
              <a:t>.</a:t>
            </a:r>
            <a:endParaRPr lang="cs-CZ" sz="2000" dirty="0"/>
          </a:p>
          <a:p>
            <a:pPr marL="228600" lvl="1"/>
            <a:r>
              <a:rPr lang="cs-CZ" b="1" dirty="0" err="1"/>
              <a:t>Betz</a:t>
            </a:r>
            <a:r>
              <a:rPr lang="cs-CZ" b="1" dirty="0"/>
              <a:t> Limit </a:t>
            </a:r>
            <a:r>
              <a:rPr lang="cs-CZ" b="1" dirty="0" err="1"/>
              <a:t>Implication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model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foundation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understanding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Betz</a:t>
            </a:r>
            <a:r>
              <a:rPr lang="cs-CZ" dirty="0"/>
              <a:t> Limit,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defines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maximum </a:t>
            </a:r>
            <a:r>
              <a:rPr lang="cs-CZ" dirty="0" err="1"/>
              <a:t>theoretical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20672967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8576" y="0"/>
            <a:ext cx="10515600" cy="1325563"/>
          </a:xfrm>
        </p:spPr>
        <p:txBody>
          <a:bodyPr/>
          <a:lstStyle/>
          <a:p>
            <a:r>
              <a:rPr lang="cs-CZ" dirty="0" err="1" smtClean="0"/>
              <a:t>Power</a:t>
            </a:r>
            <a:r>
              <a:rPr lang="cs-CZ" dirty="0" smtClean="0"/>
              <a:t> </a:t>
            </a:r>
            <a:r>
              <a:rPr lang="cs-CZ" dirty="0" err="1" smtClean="0"/>
              <a:t>Coefficient</a:t>
            </a:r>
            <a:r>
              <a:rPr lang="cs-CZ" dirty="0" smtClean="0"/>
              <a:t> (</a:t>
            </a:r>
            <a:r>
              <a:rPr lang="cs-CZ" dirty="0" err="1" smtClean="0"/>
              <a:t>Cp</a:t>
            </a:r>
            <a:r>
              <a:rPr lang="cs-CZ" dirty="0" smtClean="0"/>
              <a:t>​) and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Betz</a:t>
            </a:r>
            <a:r>
              <a:rPr lang="cs-CZ" dirty="0" smtClean="0"/>
              <a:t> Limit: </a:t>
            </a:r>
            <a:r>
              <a:rPr lang="cs-CZ" dirty="0" err="1" smtClean="0"/>
              <a:t>Quantifying</a:t>
            </a:r>
            <a:r>
              <a:rPr lang="cs-CZ" dirty="0" smtClean="0"/>
              <a:t> </a:t>
            </a:r>
            <a:r>
              <a:rPr lang="cs-CZ" dirty="0" err="1" smtClean="0"/>
              <a:t>Wind</a:t>
            </a:r>
            <a:r>
              <a:rPr lang="cs-CZ" dirty="0" smtClean="0"/>
              <a:t> </a:t>
            </a:r>
            <a:r>
              <a:rPr lang="cs-CZ" dirty="0" err="1" smtClean="0"/>
              <a:t>Turbine</a:t>
            </a:r>
            <a:r>
              <a:rPr lang="cs-CZ" dirty="0" smtClean="0"/>
              <a:t> </a:t>
            </a:r>
            <a:r>
              <a:rPr lang="cs-CZ" dirty="0" err="1" smtClean="0"/>
              <a:t>Efficiency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325562"/>
            <a:ext cx="8175811" cy="5532438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err="1" smtClean="0"/>
              <a:t>Power</a:t>
            </a:r>
            <a:r>
              <a:rPr lang="cs-CZ" b="1" dirty="0" smtClean="0"/>
              <a:t> </a:t>
            </a:r>
            <a:r>
              <a:rPr lang="cs-CZ" b="1" dirty="0" err="1"/>
              <a:t>Coefficient</a:t>
            </a:r>
            <a:r>
              <a:rPr lang="cs-CZ" b="1" dirty="0"/>
              <a:t> (</a:t>
            </a:r>
            <a:r>
              <a:rPr lang="cs-CZ" b="1" dirty="0" err="1"/>
              <a:t>Cp</a:t>
            </a:r>
            <a:r>
              <a:rPr lang="cs-CZ" b="1" dirty="0"/>
              <a:t>​):</a:t>
            </a:r>
            <a:r>
              <a:rPr lang="cs-CZ" dirty="0"/>
              <a:t> </a:t>
            </a:r>
            <a:r>
              <a:rPr lang="cs-CZ" dirty="0" err="1"/>
              <a:t>Cp</a:t>
            </a:r>
            <a:r>
              <a:rPr lang="cs-CZ" dirty="0"/>
              <a:t>​ </a:t>
            </a:r>
            <a:r>
              <a:rPr lang="cs-CZ" dirty="0" err="1"/>
              <a:t>represents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fraction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incoming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captured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.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dimensionless</a:t>
            </a:r>
            <a:r>
              <a:rPr lang="cs-CZ" dirty="0"/>
              <a:t> </a:t>
            </a:r>
            <a:r>
              <a:rPr lang="cs-CZ" dirty="0" err="1"/>
              <a:t>measure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Induction</a:t>
            </a:r>
            <a:r>
              <a:rPr lang="cs-CZ" b="1" dirty="0"/>
              <a:t> </a:t>
            </a:r>
            <a:r>
              <a:rPr lang="cs-CZ" b="1" dirty="0" err="1"/>
              <a:t>Factor</a:t>
            </a:r>
            <a:r>
              <a:rPr lang="cs-CZ" b="1" dirty="0"/>
              <a:t> (a):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induction</a:t>
            </a:r>
            <a:r>
              <a:rPr lang="cs-CZ" dirty="0"/>
              <a:t> </a:t>
            </a:r>
            <a:r>
              <a:rPr lang="cs-CZ" dirty="0" err="1"/>
              <a:t>factor</a:t>
            </a:r>
            <a:r>
              <a:rPr lang="cs-CZ" dirty="0"/>
              <a:t>, a=(u0​−u1​)/u0​, </a:t>
            </a:r>
            <a:r>
              <a:rPr lang="cs-CZ" dirty="0" err="1"/>
              <a:t>describes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fractional</a:t>
            </a:r>
            <a:r>
              <a:rPr lang="cs-CZ" dirty="0"/>
              <a:t> </a:t>
            </a:r>
            <a:r>
              <a:rPr lang="cs-CZ" dirty="0" err="1"/>
              <a:t>reduction</a:t>
            </a:r>
            <a:r>
              <a:rPr lang="cs-CZ" dirty="0"/>
              <a:t> in </a:t>
            </a:r>
            <a:r>
              <a:rPr lang="cs-CZ" dirty="0" err="1"/>
              <a:t>wind</a:t>
            </a:r>
            <a:r>
              <a:rPr lang="cs-CZ" dirty="0"/>
              <a:t> speed as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passes</a:t>
            </a:r>
            <a:r>
              <a:rPr lang="cs-CZ" dirty="0"/>
              <a:t> </a:t>
            </a:r>
            <a:r>
              <a:rPr lang="cs-CZ" dirty="0" err="1"/>
              <a:t>through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.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parameter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Betz</a:t>
            </a:r>
            <a:r>
              <a:rPr lang="cs-CZ" dirty="0"/>
              <a:t> model.</a:t>
            </a:r>
            <a:endParaRPr lang="cs-CZ" sz="2400" dirty="0"/>
          </a:p>
          <a:p>
            <a:r>
              <a:rPr lang="cs-CZ" b="1" dirty="0" err="1"/>
              <a:t>Visualizing</a:t>
            </a:r>
            <a:r>
              <a:rPr lang="cs-CZ" b="1" dirty="0"/>
              <a:t> </a:t>
            </a:r>
            <a:r>
              <a:rPr lang="cs-CZ" b="1" dirty="0" err="1"/>
              <a:t>the</a:t>
            </a:r>
            <a:r>
              <a:rPr lang="cs-CZ" b="1" dirty="0"/>
              <a:t> </a:t>
            </a:r>
            <a:r>
              <a:rPr lang="cs-CZ" b="1" dirty="0" err="1"/>
              <a:t>Betz</a:t>
            </a:r>
            <a:r>
              <a:rPr lang="cs-CZ" b="1" dirty="0"/>
              <a:t> Limit (</a:t>
            </a:r>
            <a:r>
              <a:rPr lang="cs-CZ" b="1" dirty="0" err="1"/>
              <a:t>Figure</a:t>
            </a:r>
            <a:r>
              <a:rPr lang="cs-CZ" b="1" dirty="0"/>
              <a:t> 8.6):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/>
              <a:t>curve</a:t>
            </a:r>
            <a:r>
              <a:rPr lang="cs-CZ" dirty="0"/>
              <a:t> </a:t>
            </a:r>
            <a:r>
              <a:rPr lang="cs-CZ" dirty="0" err="1"/>
              <a:t>shows</a:t>
            </a:r>
            <a:r>
              <a:rPr lang="cs-CZ" dirty="0"/>
              <a:t> a </a:t>
            </a:r>
            <a:r>
              <a:rPr lang="cs-CZ" dirty="0" err="1"/>
              <a:t>clear</a:t>
            </a:r>
            <a:r>
              <a:rPr lang="cs-CZ" dirty="0"/>
              <a:t> maximum.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peak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curve</a:t>
            </a:r>
            <a:r>
              <a:rPr lang="cs-CZ" dirty="0"/>
              <a:t> </a:t>
            </a:r>
            <a:r>
              <a:rPr lang="cs-CZ" dirty="0" err="1"/>
              <a:t>represents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Betz</a:t>
            </a:r>
            <a:r>
              <a:rPr lang="cs-CZ" dirty="0"/>
              <a:t> Limit.</a:t>
            </a:r>
            <a:endParaRPr lang="cs-CZ" sz="2200" dirty="0"/>
          </a:p>
          <a:p>
            <a:r>
              <a:rPr lang="cs-CZ" b="1" dirty="0"/>
              <a:t>Maximum </a:t>
            </a:r>
            <a:r>
              <a:rPr lang="cs-CZ" b="1" dirty="0" err="1"/>
              <a:t>Theoretical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maximum </a:t>
            </a:r>
            <a:r>
              <a:rPr lang="cs-CZ" dirty="0" err="1"/>
              <a:t>value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Cp</a:t>
            </a:r>
            <a:r>
              <a:rPr lang="cs-CZ" dirty="0"/>
              <a:t>​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approximately</a:t>
            </a:r>
            <a:r>
              <a:rPr lang="cs-CZ" dirty="0"/>
              <a:t> 0.59, </a:t>
            </a:r>
            <a:r>
              <a:rPr lang="cs-CZ" dirty="0" err="1"/>
              <a:t>or</a:t>
            </a:r>
            <a:r>
              <a:rPr lang="cs-CZ" dirty="0"/>
              <a:t> 59%.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occurs</a:t>
            </a:r>
            <a:r>
              <a:rPr lang="cs-CZ" dirty="0"/>
              <a:t> </a:t>
            </a:r>
            <a:r>
              <a:rPr lang="cs-CZ" dirty="0" err="1"/>
              <a:t>when</a:t>
            </a:r>
            <a:r>
              <a:rPr lang="cs-CZ" dirty="0"/>
              <a:t> a=1/3, </a:t>
            </a:r>
            <a:r>
              <a:rPr lang="cs-CZ" dirty="0" err="1"/>
              <a:t>meaning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rotor (u1​)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two-thirds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undisturbed</a:t>
            </a:r>
            <a:r>
              <a:rPr lang="cs-CZ" dirty="0"/>
              <a:t> </a:t>
            </a:r>
            <a:r>
              <a:rPr lang="cs-CZ" dirty="0" err="1"/>
              <a:t>upstream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speed (u0​).</a:t>
            </a:r>
            <a:endParaRPr lang="cs-CZ" sz="2400" dirty="0"/>
          </a:p>
          <a:p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/>
              <a:t>Significance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Betz</a:t>
            </a:r>
            <a:r>
              <a:rPr lang="cs-CZ" dirty="0"/>
              <a:t> Limit </a:t>
            </a:r>
            <a:r>
              <a:rPr lang="cs-CZ" dirty="0" err="1"/>
              <a:t>is</a:t>
            </a:r>
            <a:r>
              <a:rPr lang="cs-CZ" dirty="0"/>
              <a:t> a direct </a:t>
            </a:r>
            <a:r>
              <a:rPr lang="cs-CZ" dirty="0" err="1"/>
              <a:t>consequence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laws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thermodynamics</a:t>
            </a:r>
            <a:r>
              <a:rPr lang="cs-CZ" dirty="0"/>
              <a:t> (</a:t>
            </a:r>
            <a:r>
              <a:rPr lang="cs-CZ" dirty="0" err="1"/>
              <a:t>conservation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mass</a:t>
            </a:r>
            <a:r>
              <a:rPr lang="cs-CZ" dirty="0"/>
              <a:t>, </a:t>
            </a:r>
            <a:r>
              <a:rPr lang="cs-CZ" dirty="0" err="1"/>
              <a:t>momentum</a:t>
            </a:r>
            <a:r>
              <a:rPr lang="cs-CZ" dirty="0"/>
              <a:t>, and </a:t>
            </a:r>
            <a:r>
              <a:rPr lang="cs-CZ" dirty="0" err="1"/>
              <a:t>energy</a:t>
            </a:r>
            <a:r>
              <a:rPr lang="cs-CZ" dirty="0"/>
              <a:t>).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establishes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upper</a:t>
            </a:r>
            <a:r>
              <a:rPr lang="cs-CZ" dirty="0"/>
              <a:t> </a:t>
            </a:r>
            <a:r>
              <a:rPr lang="cs-CZ" dirty="0" err="1"/>
              <a:t>bound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, </a:t>
            </a:r>
            <a:r>
              <a:rPr lang="cs-CZ" dirty="0" err="1"/>
              <a:t>regardless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design. Real-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 </a:t>
            </a:r>
            <a:r>
              <a:rPr lang="cs-CZ" dirty="0" err="1"/>
              <a:t>operate</a:t>
            </a:r>
            <a:r>
              <a:rPr lang="cs-CZ" dirty="0"/>
              <a:t> </a:t>
            </a:r>
            <a:r>
              <a:rPr lang="cs-CZ" dirty="0" err="1"/>
              <a:t>below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limit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additional</a:t>
            </a:r>
            <a:r>
              <a:rPr lang="cs-CZ" dirty="0"/>
              <a:t> </a:t>
            </a:r>
            <a:r>
              <a:rPr lang="cs-CZ" dirty="0" err="1"/>
              <a:t>losses</a:t>
            </a:r>
            <a:r>
              <a:rPr lang="cs-CZ" dirty="0" smtClean="0"/>
              <a:t>.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484" y="1256685"/>
            <a:ext cx="2991267" cy="481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7605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18" y="-65181"/>
            <a:ext cx="11582400" cy="1325563"/>
          </a:xfrm>
        </p:spPr>
        <p:txBody>
          <a:bodyPr>
            <a:normAutofit/>
          </a:bodyPr>
          <a:lstStyle/>
          <a:p>
            <a:r>
              <a:rPr lang="cs-CZ" sz="3200" b="1" dirty="0" err="1"/>
              <a:t>The</a:t>
            </a:r>
            <a:r>
              <a:rPr lang="cs-CZ" sz="3200" b="1" dirty="0"/>
              <a:t> </a:t>
            </a:r>
            <a:r>
              <a:rPr lang="cs-CZ" sz="3200" b="1" dirty="0" err="1"/>
              <a:t>Thermodynamic</a:t>
            </a:r>
            <a:r>
              <a:rPr lang="cs-CZ" sz="3200" b="1" dirty="0"/>
              <a:t> </a:t>
            </a:r>
            <a:r>
              <a:rPr lang="cs-CZ" sz="3200" b="1" dirty="0" err="1"/>
              <a:t>Advantage</a:t>
            </a:r>
            <a:r>
              <a:rPr lang="cs-CZ" sz="3200" b="1" dirty="0"/>
              <a:t> in </a:t>
            </a:r>
            <a:r>
              <a:rPr lang="cs-CZ" sz="3200" b="1" dirty="0" err="1" smtClean="0"/>
              <a:t>Photosynthesis</a:t>
            </a:r>
            <a:r>
              <a:rPr lang="cs-CZ" sz="3200" dirty="0"/>
              <a:t> </a:t>
            </a:r>
            <a:r>
              <a:rPr lang="cs-CZ" sz="3200" dirty="0" smtClean="0"/>
              <a:t>-</a:t>
            </a:r>
            <a:r>
              <a:rPr lang="cs-CZ" sz="3200" dirty="0" err="1" smtClean="0"/>
              <a:t>Photon</a:t>
            </a:r>
            <a:r>
              <a:rPr lang="cs-CZ" sz="3200" dirty="0" smtClean="0"/>
              <a:t> </a:t>
            </a:r>
            <a:r>
              <a:rPr lang="cs-CZ" sz="3200" dirty="0" err="1"/>
              <a:t>Excitation</a:t>
            </a:r>
            <a:r>
              <a:rPr lang="cs-CZ" sz="3200" dirty="0"/>
              <a:t>: A Non-</a:t>
            </a:r>
            <a:r>
              <a:rPr lang="cs-CZ" sz="3200" dirty="0" err="1"/>
              <a:t>Thermal</a:t>
            </a:r>
            <a:r>
              <a:rPr lang="cs-CZ" sz="3200" dirty="0"/>
              <a:t> Route to </a:t>
            </a:r>
            <a:r>
              <a:rPr lang="cs-CZ" sz="3200" dirty="0" err="1"/>
              <a:t>High</a:t>
            </a:r>
            <a:r>
              <a:rPr lang="cs-CZ" sz="3200" dirty="0"/>
              <a:t> </a:t>
            </a:r>
            <a:r>
              <a:rPr lang="cs-CZ" sz="3200" dirty="0" err="1"/>
              <a:t>Energy</a:t>
            </a:r>
            <a:r>
              <a:rPr lang="cs-CZ" sz="3200" dirty="0"/>
              <a:t> </a:t>
            </a:r>
            <a:r>
              <a:rPr lang="cs-CZ" sz="3200" dirty="0" err="1" smtClean="0"/>
              <a:t>States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47776"/>
            <a:ext cx="8099612" cy="5597618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err="1" smtClean="0"/>
              <a:t>Limitations</a:t>
            </a:r>
            <a:r>
              <a:rPr lang="cs-CZ" b="1" dirty="0" smtClean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Thermal</a:t>
            </a:r>
            <a:r>
              <a:rPr lang="cs-CZ" b="1" dirty="0"/>
              <a:t> </a:t>
            </a:r>
            <a:r>
              <a:rPr lang="cs-CZ" b="1" dirty="0" err="1"/>
              <a:t>Excitation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9.5a):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Heating</a:t>
            </a:r>
            <a:r>
              <a:rPr lang="cs-CZ" dirty="0"/>
              <a:t> a </a:t>
            </a:r>
            <a:r>
              <a:rPr lang="cs-CZ" dirty="0" err="1"/>
              <a:t>material</a:t>
            </a:r>
            <a:r>
              <a:rPr lang="cs-CZ" dirty="0"/>
              <a:t> to </a:t>
            </a:r>
            <a:r>
              <a:rPr lang="cs-CZ" dirty="0" err="1"/>
              <a:t>achieve</a:t>
            </a:r>
            <a:r>
              <a:rPr lang="cs-CZ" dirty="0"/>
              <a:t> </a:t>
            </a:r>
            <a:r>
              <a:rPr lang="cs-CZ" dirty="0" err="1"/>
              <a:t>electron</a:t>
            </a:r>
            <a:r>
              <a:rPr lang="cs-CZ" dirty="0"/>
              <a:t> </a:t>
            </a:r>
            <a:r>
              <a:rPr lang="cs-CZ" dirty="0" err="1"/>
              <a:t>excitation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inefficient</a:t>
            </a:r>
            <a:r>
              <a:rPr lang="cs-CZ" dirty="0"/>
              <a:t>, </a:t>
            </a:r>
            <a:r>
              <a:rPr lang="cs-CZ" dirty="0" err="1"/>
              <a:t>especially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relevant</a:t>
            </a:r>
            <a:r>
              <a:rPr lang="cs-CZ" dirty="0"/>
              <a:t> </a:t>
            </a:r>
            <a:r>
              <a:rPr lang="cs-CZ" dirty="0" err="1"/>
              <a:t>biological</a:t>
            </a:r>
            <a:r>
              <a:rPr lang="cs-CZ" dirty="0"/>
              <a:t> </a:t>
            </a:r>
            <a:r>
              <a:rPr lang="cs-CZ" dirty="0" err="1"/>
              <a:t>temperatures</a:t>
            </a:r>
            <a:r>
              <a:rPr lang="cs-CZ" dirty="0"/>
              <a:t> (</a:t>
            </a:r>
            <a:r>
              <a:rPr lang="cs-CZ" dirty="0" err="1"/>
              <a:t>below</a:t>
            </a:r>
            <a:r>
              <a:rPr lang="cs-CZ" dirty="0"/>
              <a:t> 100°C).</a:t>
            </a:r>
            <a:endParaRPr lang="cs-CZ" sz="2200" dirty="0"/>
          </a:p>
          <a:p>
            <a:pPr lvl="1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proportion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excited</a:t>
            </a:r>
            <a:r>
              <a:rPr lang="cs-CZ" dirty="0"/>
              <a:t> </a:t>
            </a:r>
            <a:r>
              <a:rPr lang="cs-CZ" dirty="0" err="1"/>
              <a:t>states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exponentially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, as </a:t>
            </a:r>
            <a:r>
              <a:rPr lang="cs-CZ" dirty="0" err="1"/>
              <a:t>described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Boltzmann</a:t>
            </a:r>
            <a:r>
              <a:rPr lang="cs-CZ" dirty="0"/>
              <a:t> </a:t>
            </a:r>
            <a:r>
              <a:rPr lang="cs-CZ" dirty="0" err="1"/>
              <a:t>distribution</a:t>
            </a:r>
            <a:r>
              <a:rPr lang="cs-CZ" dirty="0"/>
              <a:t>: Ne​/</a:t>
            </a:r>
            <a:r>
              <a:rPr lang="cs-CZ" dirty="0" err="1"/>
              <a:t>Nn</a:t>
            </a:r>
            <a:r>
              <a:rPr lang="cs-CZ" dirty="0"/>
              <a:t>​=</a:t>
            </a:r>
            <a:r>
              <a:rPr lang="cs-CZ" dirty="0" err="1"/>
              <a:t>exp</a:t>
            </a:r>
            <a:r>
              <a:rPr lang="cs-CZ" dirty="0"/>
              <a:t>(−ΔE/</a:t>
            </a:r>
            <a:r>
              <a:rPr lang="cs-CZ" dirty="0" err="1"/>
              <a:t>kT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dirty="0" err="1"/>
              <a:t>Even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Sun's</a:t>
            </a:r>
            <a:r>
              <a:rPr lang="cs-CZ" dirty="0"/>
              <a:t> </a:t>
            </a:r>
            <a:r>
              <a:rPr lang="cs-CZ" dirty="0" err="1"/>
              <a:t>surface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(5900K),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excitation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limited.</a:t>
            </a:r>
            <a:endParaRPr lang="cs-CZ" sz="2200" dirty="0"/>
          </a:p>
          <a:p>
            <a:r>
              <a:rPr lang="cs-CZ" b="1" dirty="0" err="1"/>
              <a:t>Photon</a:t>
            </a:r>
            <a:r>
              <a:rPr lang="cs-CZ" b="1" dirty="0"/>
              <a:t> </a:t>
            </a:r>
            <a:r>
              <a:rPr lang="cs-CZ" b="1" dirty="0" err="1"/>
              <a:t>Excitation</a:t>
            </a:r>
            <a:r>
              <a:rPr lang="cs-CZ" b="1" dirty="0"/>
              <a:t>: A </a:t>
            </a:r>
            <a:r>
              <a:rPr lang="cs-CZ" b="1" dirty="0" err="1"/>
              <a:t>Quantum</a:t>
            </a:r>
            <a:r>
              <a:rPr lang="cs-CZ" b="1" dirty="0"/>
              <a:t> </a:t>
            </a:r>
            <a:r>
              <a:rPr lang="cs-CZ" b="1" dirty="0" err="1"/>
              <a:t>Leap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9.5b):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Photosynthesis</a:t>
            </a:r>
            <a:r>
              <a:rPr lang="cs-CZ" dirty="0"/>
              <a:t> </a:t>
            </a:r>
            <a:r>
              <a:rPr lang="cs-CZ" dirty="0" err="1"/>
              <a:t>utilizes</a:t>
            </a:r>
            <a:r>
              <a:rPr lang="cs-CZ" dirty="0"/>
              <a:t> </a:t>
            </a:r>
            <a:r>
              <a:rPr lang="cs-CZ" dirty="0" err="1"/>
              <a:t>photon</a:t>
            </a:r>
            <a:r>
              <a:rPr lang="cs-CZ" dirty="0"/>
              <a:t> </a:t>
            </a:r>
            <a:r>
              <a:rPr lang="cs-CZ" dirty="0" err="1"/>
              <a:t>absorption</a:t>
            </a:r>
            <a:r>
              <a:rPr lang="cs-CZ" dirty="0"/>
              <a:t> to </a:t>
            </a:r>
            <a:r>
              <a:rPr lang="cs-CZ" dirty="0" err="1"/>
              <a:t>directly</a:t>
            </a:r>
            <a:r>
              <a:rPr lang="cs-CZ" dirty="0"/>
              <a:t> </a:t>
            </a:r>
            <a:r>
              <a:rPr lang="cs-CZ" dirty="0" err="1"/>
              <a:t>excite</a:t>
            </a:r>
            <a:r>
              <a:rPr lang="cs-CZ" dirty="0"/>
              <a:t> </a:t>
            </a:r>
            <a:r>
              <a:rPr lang="cs-CZ" dirty="0" err="1"/>
              <a:t>electrons</a:t>
            </a:r>
            <a:r>
              <a:rPr lang="cs-CZ" dirty="0"/>
              <a:t> to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states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Photons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hν≥ΔE</a:t>
            </a:r>
            <a:r>
              <a:rPr lang="cs-CZ" dirty="0"/>
              <a:t> are </a:t>
            </a:r>
            <a:r>
              <a:rPr lang="cs-CZ" dirty="0" err="1"/>
              <a:t>absorbed</a:t>
            </a:r>
            <a:r>
              <a:rPr lang="cs-CZ" dirty="0"/>
              <a:t>, </a:t>
            </a:r>
            <a:r>
              <a:rPr lang="cs-CZ" dirty="0" err="1"/>
              <a:t>promoting</a:t>
            </a:r>
            <a:r>
              <a:rPr lang="cs-CZ" dirty="0"/>
              <a:t> </a:t>
            </a:r>
            <a:r>
              <a:rPr lang="cs-CZ" dirty="0" err="1"/>
              <a:t>electrons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bulk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material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bypasses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limitations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excitation</a:t>
            </a:r>
            <a:r>
              <a:rPr lang="cs-CZ" dirty="0"/>
              <a:t>, </a:t>
            </a:r>
            <a:r>
              <a:rPr lang="cs-CZ" dirty="0" err="1"/>
              <a:t>allowing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a much </a:t>
            </a:r>
            <a:r>
              <a:rPr lang="cs-CZ" dirty="0" err="1"/>
              <a:t>higher</a:t>
            </a:r>
            <a:r>
              <a:rPr lang="cs-CZ" dirty="0"/>
              <a:t> </a:t>
            </a:r>
            <a:r>
              <a:rPr lang="cs-CZ" dirty="0" err="1"/>
              <a:t>population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excited</a:t>
            </a:r>
            <a:r>
              <a:rPr lang="cs-CZ" dirty="0"/>
              <a:t> </a:t>
            </a:r>
            <a:r>
              <a:rPr lang="cs-CZ" dirty="0" err="1"/>
              <a:t>states</a:t>
            </a:r>
            <a:r>
              <a:rPr lang="cs-CZ" dirty="0"/>
              <a:t> and </a:t>
            </a:r>
            <a:r>
              <a:rPr lang="cs-CZ" dirty="0" err="1"/>
              <a:t>efficient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capture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sunlight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/>
              <a:t>Significance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Photosynthesis</a:t>
            </a:r>
            <a:r>
              <a:rPr lang="cs-CZ" dirty="0"/>
              <a:t> </a:t>
            </a:r>
            <a:r>
              <a:rPr lang="cs-CZ" dirty="0" err="1"/>
              <a:t>leverages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"</a:t>
            </a:r>
            <a:r>
              <a:rPr lang="cs-CZ" dirty="0" err="1"/>
              <a:t>quality</a:t>
            </a:r>
            <a:r>
              <a:rPr lang="cs-CZ" dirty="0"/>
              <a:t>"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photons</a:t>
            </a:r>
            <a:r>
              <a:rPr lang="cs-CZ" dirty="0"/>
              <a:t> to drive </a:t>
            </a:r>
            <a:r>
              <a:rPr lang="cs-CZ" dirty="0" err="1"/>
              <a:t>endergonic</a:t>
            </a:r>
            <a:r>
              <a:rPr lang="cs-CZ" dirty="0"/>
              <a:t> </a:t>
            </a:r>
            <a:r>
              <a:rPr lang="cs-CZ" dirty="0" err="1"/>
              <a:t>reactions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This</a:t>
            </a:r>
            <a:r>
              <a:rPr lang="cs-CZ" dirty="0"/>
              <a:t> non-</a:t>
            </a:r>
            <a:r>
              <a:rPr lang="cs-CZ" dirty="0" err="1"/>
              <a:t>thermal</a:t>
            </a:r>
            <a:r>
              <a:rPr lang="cs-CZ" dirty="0"/>
              <a:t> </a:t>
            </a:r>
            <a:r>
              <a:rPr lang="cs-CZ" dirty="0" err="1"/>
              <a:t>mechanism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achieving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conversion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in </a:t>
            </a:r>
            <a:r>
              <a:rPr lang="cs-CZ" dirty="0" err="1"/>
              <a:t>biological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, </a:t>
            </a:r>
            <a:r>
              <a:rPr lang="cs-CZ" dirty="0" err="1"/>
              <a:t>unlike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engines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are limited by </a:t>
            </a:r>
            <a:r>
              <a:rPr lang="cs-CZ" dirty="0" err="1"/>
              <a:t>Carnot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and </a:t>
            </a:r>
            <a:r>
              <a:rPr lang="cs-CZ" dirty="0" err="1"/>
              <a:t>require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temperatures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985" y="1260382"/>
            <a:ext cx="4104160" cy="168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1231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012" y="-70108"/>
            <a:ext cx="10515600" cy="1325563"/>
          </a:xfrm>
        </p:spPr>
        <p:txBody>
          <a:bodyPr/>
          <a:lstStyle/>
          <a:p>
            <a:r>
              <a:rPr lang="cs-CZ" dirty="0" err="1"/>
              <a:t>Biomass</a:t>
            </a:r>
            <a:r>
              <a:rPr lang="cs-CZ" dirty="0"/>
              <a:t> as </a:t>
            </a:r>
            <a:r>
              <a:rPr lang="cs-CZ" dirty="0" err="1"/>
              <a:t>Stored</a:t>
            </a:r>
            <a:r>
              <a:rPr lang="cs-CZ" dirty="0"/>
              <a:t> Solar </a:t>
            </a:r>
            <a:r>
              <a:rPr lang="cs-CZ" dirty="0" err="1"/>
              <a:t>Energy</a:t>
            </a:r>
            <a:r>
              <a:rPr lang="cs-CZ" dirty="0"/>
              <a:t>: </a:t>
            </a:r>
            <a:r>
              <a:rPr lang="cs-CZ" dirty="0" err="1"/>
              <a:t>Reduction</a:t>
            </a:r>
            <a:r>
              <a:rPr lang="cs-CZ" dirty="0"/>
              <a:t> </a:t>
            </a:r>
            <a:r>
              <a:rPr lang="cs-CZ" dirty="0" err="1"/>
              <a:t>Level</a:t>
            </a:r>
            <a:r>
              <a:rPr lang="cs-CZ" dirty="0"/>
              <a:t> and </a:t>
            </a:r>
            <a:r>
              <a:rPr lang="cs-CZ" dirty="0" err="1"/>
              <a:t>Enthalpy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255455"/>
            <a:ext cx="6587854" cy="5602545"/>
          </a:xfrm>
        </p:spPr>
        <p:txBody>
          <a:bodyPr>
            <a:normAutofit fontScale="70000" lnSpcReduction="20000"/>
          </a:bodyPr>
          <a:lstStyle/>
          <a:p>
            <a:r>
              <a:rPr lang="cs-CZ" sz="3400" b="1" dirty="0" err="1" smtClean="0"/>
              <a:t>Reduction</a:t>
            </a:r>
            <a:r>
              <a:rPr lang="cs-CZ" sz="3400" b="1" dirty="0" smtClean="0"/>
              <a:t> </a:t>
            </a:r>
            <a:r>
              <a:rPr lang="cs-CZ" sz="3400" b="1" dirty="0" err="1"/>
              <a:t>Level</a:t>
            </a:r>
            <a:r>
              <a:rPr lang="cs-CZ" sz="3400" b="1" dirty="0"/>
              <a:t> (R) (</a:t>
            </a:r>
            <a:r>
              <a:rPr lang="cs-CZ" sz="3400" b="1" dirty="0" err="1"/>
              <a:t>Figure</a:t>
            </a:r>
            <a:r>
              <a:rPr lang="cs-CZ" sz="3400" b="1" dirty="0"/>
              <a:t> 9.6):</a:t>
            </a:r>
            <a:r>
              <a:rPr lang="cs-CZ" sz="3400" dirty="0"/>
              <a:t> </a:t>
            </a:r>
            <a:endParaRPr lang="cs-CZ" sz="2600" dirty="0"/>
          </a:p>
          <a:p>
            <a:pPr lvl="1"/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reduction</a:t>
            </a:r>
            <a:r>
              <a:rPr lang="cs-CZ" sz="2600" dirty="0"/>
              <a:t> </a:t>
            </a:r>
            <a:r>
              <a:rPr lang="cs-CZ" sz="2600" dirty="0" err="1"/>
              <a:t>level</a:t>
            </a:r>
            <a:r>
              <a:rPr lang="cs-CZ" sz="2600" dirty="0"/>
              <a:t> </a:t>
            </a:r>
            <a:r>
              <a:rPr lang="cs-CZ" sz="2600" dirty="0" err="1"/>
              <a:t>quantifies</a:t>
            </a:r>
            <a:r>
              <a:rPr lang="cs-CZ" sz="2600" dirty="0"/>
              <a:t> </a:t>
            </a:r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degree</a:t>
            </a:r>
            <a:r>
              <a:rPr lang="cs-CZ" sz="2600" dirty="0"/>
              <a:t> </a:t>
            </a:r>
            <a:r>
              <a:rPr lang="cs-CZ" sz="2600" dirty="0" err="1"/>
              <a:t>of</a:t>
            </a:r>
            <a:r>
              <a:rPr lang="cs-CZ" sz="2600" dirty="0"/>
              <a:t> "</a:t>
            </a:r>
            <a:r>
              <a:rPr lang="cs-CZ" sz="2600" dirty="0" err="1"/>
              <a:t>reduction</a:t>
            </a:r>
            <a:r>
              <a:rPr lang="cs-CZ" sz="2600" dirty="0"/>
              <a:t>"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carbon</a:t>
            </a:r>
            <a:r>
              <a:rPr lang="cs-CZ" sz="2600" dirty="0"/>
              <a:t> in a </a:t>
            </a:r>
            <a:r>
              <a:rPr lang="cs-CZ" sz="2600" dirty="0" err="1"/>
              <a:t>compound</a:t>
            </a:r>
            <a:r>
              <a:rPr lang="cs-CZ" sz="2600" dirty="0"/>
              <a:t>, </a:t>
            </a:r>
            <a:r>
              <a:rPr lang="cs-CZ" sz="2600" dirty="0" err="1"/>
              <a:t>indicating</a:t>
            </a:r>
            <a:r>
              <a:rPr lang="cs-CZ" sz="2600" dirty="0"/>
              <a:t> </a:t>
            </a:r>
            <a:r>
              <a:rPr lang="cs-CZ" sz="2600" dirty="0" err="1"/>
              <a:t>its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</a:t>
            </a:r>
            <a:r>
              <a:rPr lang="cs-CZ" sz="2600" dirty="0" err="1"/>
              <a:t>storage</a:t>
            </a:r>
            <a:r>
              <a:rPr lang="cs-CZ" sz="2600" dirty="0"/>
              <a:t> </a:t>
            </a:r>
            <a:r>
              <a:rPr lang="cs-CZ" sz="2600" dirty="0" err="1"/>
              <a:t>potential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dirty="0" err="1"/>
              <a:t>Defined</a:t>
            </a:r>
            <a:r>
              <a:rPr lang="cs-CZ" sz="2600" dirty="0"/>
              <a:t> as: R=(c+0.25h−0.5o)/c </a:t>
            </a:r>
            <a:r>
              <a:rPr lang="cs-CZ" sz="2600" dirty="0" err="1"/>
              <a:t>for</a:t>
            </a:r>
            <a:r>
              <a:rPr lang="cs-CZ" sz="2600" dirty="0"/>
              <a:t> a </a:t>
            </a:r>
            <a:r>
              <a:rPr lang="cs-CZ" sz="2600" dirty="0" err="1"/>
              <a:t>compound</a:t>
            </a:r>
            <a:r>
              <a:rPr lang="cs-CZ" sz="2600" dirty="0"/>
              <a:t> </a:t>
            </a:r>
            <a:r>
              <a:rPr lang="cs-CZ" sz="2600" dirty="0" err="1"/>
              <a:t>Cc</a:t>
            </a:r>
            <a:r>
              <a:rPr lang="cs-CZ" sz="2600" dirty="0"/>
              <a:t>​</a:t>
            </a:r>
            <a:r>
              <a:rPr lang="cs-CZ" sz="2600" dirty="0" err="1"/>
              <a:t>Hh</a:t>
            </a:r>
            <a:r>
              <a:rPr lang="cs-CZ" sz="2600" dirty="0"/>
              <a:t>​</a:t>
            </a:r>
            <a:r>
              <a:rPr lang="cs-CZ" sz="2600" dirty="0" err="1"/>
              <a:t>Oo</a:t>
            </a:r>
            <a:r>
              <a:rPr lang="cs-CZ" sz="2600" dirty="0"/>
              <a:t>​.</a:t>
            </a:r>
            <a:endParaRPr lang="cs-CZ" sz="2300" dirty="0"/>
          </a:p>
          <a:p>
            <a:pPr lvl="1"/>
            <a:r>
              <a:rPr lang="cs-CZ" sz="2600" dirty="0" err="1"/>
              <a:t>Higher</a:t>
            </a:r>
            <a:r>
              <a:rPr lang="cs-CZ" sz="2600" dirty="0"/>
              <a:t> </a:t>
            </a:r>
            <a:r>
              <a:rPr lang="cs-CZ" sz="2600" dirty="0" err="1"/>
              <a:t>reduction</a:t>
            </a:r>
            <a:r>
              <a:rPr lang="cs-CZ" sz="2600" dirty="0"/>
              <a:t> </a:t>
            </a:r>
            <a:r>
              <a:rPr lang="cs-CZ" sz="2600" dirty="0" err="1"/>
              <a:t>levels</a:t>
            </a:r>
            <a:r>
              <a:rPr lang="cs-CZ" sz="2600" dirty="0"/>
              <a:t> </a:t>
            </a:r>
            <a:r>
              <a:rPr lang="cs-CZ" sz="2600" dirty="0" err="1"/>
              <a:t>correspond</a:t>
            </a:r>
            <a:r>
              <a:rPr lang="cs-CZ" sz="2600" dirty="0"/>
              <a:t> to more </a:t>
            </a:r>
            <a:r>
              <a:rPr lang="cs-CZ" sz="2600" dirty="0" err="1"/>
              <a:t>energy-rich</a:t>
            </a:r>
            <a:r>
              <a:rPr lang="cs-CZ" sz="2600" dirty="0"/>
              <a:t> </a:t>
            </a:r>
            <a:r>
              <a:rPr lang="cs-CZ" sz="2600" dirty="0" err="1"/>
              <a:t>compounds</a:t>
            </a:r>
            <a:r>
              <a:rPr lang="cs-CZ" sz="2600" dirty="0"/>
              <a:t>.</a:t>
            </a:r>
            <a:endParaRPr lang="cs-CZ" sz="2300" dirty="0"/>
          </a:p>
          <a:p>
            <a:r>
              <a:rPr lang="cs-CZ" sz="3400" b="1" dirty="0" err="1"/>
              <a:t>Enthalpy</a:t>
            </a:r>
            <a:r>
              <a:rPr lang="cs-CZ" sz="3400" b="1" dirty="0"/>
              <a:t> </a:t>
            </a:r>
            <a:r>
              <a:rPr lang="cs-CZ" sz="3400" b="1" dirty="0" err="1"/>
              <a:t>Change</a:t>
            </a:r>
            <a:r>
              <a:rPr lang="cs-CZ" sz="3400" b="1" dirty="0"/>
              <a:t> and </a:t>
            </a:r>
            <a:r>
              <a:rPr lang="cs-CZ" sz="3400" b="1" dirty="0" err="1"/>
              <a:t>Energy</a:t>
            </a:r>
            <a:r>
              <a:rPr lang="cs-CZ" sz="3400" b="1" dirty="0"/>
              <a:t> </a:t>
            </a:r>
            <a:r>
              <a:rPr lang="cs-CZ" sz="3400" b="1" dirty="0" err="1" smtClean="0"/>
              <a:t>Storage</a:t>
            </a:r>
            <a:r>
              <a:rPr lang="cs-CZ" sz="3400" b="1" dirty="0" smtClean="0"/>
              <a:t>:</a:t>
            </a:r>
            <a:r>
              <a:rPr lang="cs-CZ" sz="3400" dirty="0" smtClean="0"/>
              <a:t> </a:t>
            </a:r>
            <a:endParaRPr lang="cs-CZ" sz="2600" dirty="0"/>
          </a:p>
          <a:p>
            <a:pPr lvl="1"/>
            <a:r>
              <a:rPr lang="cs-CZ" sz="2600" dirty="0" err="1"/>
              <a:t>Photosynthesis</a:t>
            </a:r>
            <a:r>
              <a:rPr lang="cs-CZ" sz="2600" dirty="0"/>
              <a:t> </a:t>
            </a:r>
            <a:r>
              <a:rPr lang="cs-CZ" sz="2600" dirty="0" err="1"/>
              <a:t>converts</a:t>
            </a:r>
            <a:r>
              <a:rPr lang="cs-CZ" sz="2600" dirty="0"/>
              <a:t> </a:t>
            </a:r>
            <a:r>
              <a:rPr lang="cs-CZ" sz="2600" dirty="0" err="1"/>
              <a:t>low-energy</a:t>
            </a:r>
            <a:r>
              <a:rPr lang="cs-CZ" sz="2600" dirty="0"/>
              <a:t> CO2​ and H2​O </a:t>
            </a:r>
            <a:r>
              <a:rPr lang="cs-CZ" sz="2600" dirty="0" err="1"/>
              <a:t>into</a:t>
            </a:r>
            <a:r>
              <a:rPr lang="cs-CZ" sz="2600" dirty="0"/>
              <a:t> </a:t>
            </a:r>
            <a:r>
              <a:rPr lang="cs-CZ" sz="2600" dirty="0" err="1"/>
              <a:t>higher-energy</a:t>
            </a:r>
            <a:r>
              <a:rPr lang="cs-CZ" sz="2600" dirty="0"/>
              <a:t> </a:t>
            </a:r>
            <a:r>
              <a:rPr lang="cs-CZ" sz="2600" dirty="0" err="1"/>
              <a:t>carbohydrates</a:t>
            </a:r>
            <a:r>
              <a:rPr lang="cs-CZ" sz="2600" dirty="0"/>
              <a:t> ([CH2O]), </a:t>
            </a:r>
            <a:r>
              <a:rPr lang="cs-CZ" sz="2600" dirty="0" err="1"/>
              <a:t>proteins</a:t>
            </a:r>
            <a:r>
              <a:rPr lang="cs-CZ" sz="2600" dirty="0"/>
              <a:t>, and </a:t>
            </a:r>
            <a:r>
              <a:rPr lang="cs-CZ" sz="2600" dirty="0" err="1"/>
              <a:t>fats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dirty="0" err="1"/>
              <a:t>This</a:t>
            </a:r>
            <a:r>
              <a:rPr lang="cs-CZ" sz="2600" dirty="0"/>
              <a:t> </a:t>
            </a:r>
            <a:r>
              <a:rPr lang="cs-CZ" sz="2600" dirty="0" err="1"/>
              <a:t>process</a:t>
            </a:r>
            <a:r>
              <a:rPr lang="cs-CZ" sz="2600" dirty="0"/>
              <a:t> </a:t>
            </a:r>
            <a:r>
              <a:rPr lang="cs-CZ" sz="2600" dirty="0" err="1"/>
              <a:t>increases</a:t>
            </a:r>
            <a:r>
              <a:rPr lang="cs-CZ" sz="2600" dirty="0"/>
              <a:t> </a:t>
            </a:r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enthalpy</a:t>
            </a:r>
            <a:r>
              <a:rPr lang="cs-CZ" sz="2600" dirty="0"/>
              <a:t>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carbon</a:t>
            </a:r>
            <a:r>
              <a:rPr lang="cs-CZ" sz="2600" dirty="0"/>
              <a:t> </a:t>
            </a:r>
            <a:r>
              <a:rPr lang="cs-CZ" sz="2600" dirty="0" err="1"/>
              <a:t>compounds</a:t>
            </a:r>
            <a:r>
              <a:rPr lang="cs-CZ" sz="2600" dirty="0"/>
              <a:t>, </a:t>
            </a:r>
            <a:r>
              <a:rPr lang="cs-CZ" sz="2600" dirty="0" err="1"/>
              <a:t>storing</a:t>
            </a:r>
            <a:r>
              <a:rPr lang="cs-CZ" sz="2600" dirty="0"/>
              <a:t> </a:t>
            </a:r>
            <a:r>
              <a:rPr lang="cs-CZ" sz="2600" dirty="0" err="1"/>
              <a:t>solar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in </a:t>
            </a:r>
            <a:r>
              <a:rPr lang="cs-CZ" sz="2600" dirty="0" err="1"/>
              <a:t>chemical</a:t>
            </a:r>
            <a:r>
              <a:rPr lang="cs-CZ" sz="2600" dirty="0"/>
              <a:t> </a:t>
            </a:r>
            <a:r>
              <a:rPr lang="cs-CZ" sz="2600" dirty="0" err="1"/>
              <a:t>bonds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enthalpy</a:t>
            </a:r>
            <a:r>
              <a:rPr lang="cs-CZ" sz="2600" dirty="0"/>
              <a:t> </a:t>
            </a:r>
            <a:r>
              <a:rPr lang="cs-CZ" sz="2600" dirty="0" err="1"/>
              <a:t>change</a:t>
            </a:r>
            <a:r>
              <a:rPr lang="cs-CZ" sz="2600" dirty="0"/>
              <a:t> (ΔH) per </a:t>
            </a:r>
            <a:r>
              <a:rPr lang="cs-CZ" sz="2600" dirty="0" err="1"/>
              <a:t>carbon</a:t>
            </a:r>
            <a:r>
              <a:rPr lang="cs-CZ" sz="2600" dirty="0"/>
              <a:t> atom </a:t>
            </a:r>
            <a:r>
              <a:rPr lang="cs-CZ" sz="2600" dirty="0" err="1"/>
              <a:t>is</a:t>
            </a:r>
            <a:r>
              <a:rPr lang="cs-CZ" sz="2600" dirty="0"/>
              <a:t> </a:t>
            </a:r>
            <a:r>
              <a:rPr lang="cs-CZ" sz="2600" dirty="0" err="1"/>
              <a:t>approximately</a:t>
            </a:r>
            <a:r>
              <a:rPr lang="cs-CZ" sz="2600" dirty="0"/>
              <a:t> 4.8 eV (460 </a:t>
            </a:r>
            <a:r>
              <a:rPr lang="cs-CZ" sz="2600" dirty="0" err="1"/>
              <a:t>kJ</a:t>
            </a:r>
            <a:r>
              <a:rPr lang="cs-CZ" sz="2600" dirty="0"/>
              <a:t>/mol C), </a:t>
            </a:r>
            <a:r>
              <a:rPr lang="cs-CZ" sz="2600" dirty="0" err="1"/>
              <a:t>representing</a:t>
            </a:r>
            <a:r>
              <a:rPr lang="cs-CZ" sz="2600" dirty="0"/>
              <a:t> </a:t>
            </a:r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stored</a:t>
            </a:r>
            <a:r>
              <a:rPr lang="cs-CZ" sz="2600" dirty="0"/>
              <a:t> </a:t>
            </a:r>
            <a:r>
              <a:rPr lang="cs-CZ" sz="2600" dirty="0" err="1"/>
              <a:t>solar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.</a:t>
            </a:r>
            <a:endParaRPr lang="cs-CZ" sz="2300" dirty="0"/>
          </a:p>
          <a:p>
            <a:r>
              <a:rPr lang="cs-CZ" sz="3400" b="1" dirty="0" err="1"/>
              <a:t>Thermodynamic</a:t>
            </a:r>
            <a:r>
              <a:rPr lang="cs-CZ" sz="3400" b="1" dirty="0"/>
              <a:t> </a:t>
            </a:r>
            <a:r>
              <a:rPr lang="cs-CZ" sz="3400" b="1" dirty="0" err="1"/>
              <a:t>Significance</a:t>
            </a:r>
            <a:r>
              <a:rPr lang="cs-CZ" sz="3400" b="1" dirty="0"/>
              <a:t>:</a:t>
            </a:r>
            <a:r>
              <a:rPr lang="cs-CZ" sz="3400" dirty="0"/>
              <a:t> </a:t>
            </a:r>
            <a:endParaRPr lang="cs-CZ" sz="2600" dirty="0"/>
          </a:p>
          <a:p>
            <a:pPr lvl="1"/>
            <a:r>
              <a:rPr lang="cs-CZ" sz="2600" dirty="0" err="1"/>
              <a:t>Biomass</a:t>
            </a:r>
            <a:r>
              <a:rPr lang="cs-CZ" sz="2600" dirty="0"/>
              <a:t> </a:t>
            </a:r>
            <a:r>
              <a:rPr lang="cs-CZ" sz="2600" dirty="0" err="1"/>
              <a:t>represents</a:t>
            </a:r>
            <a:r>
              <a:rPr lang="cs-CZ" sz="2600" dirty="0"/>
              <a:t> </a:t>
            </a:r>
            <a:r>
              <a:rPr lang="cs-CZ" sz="2600" dirty="0" err="1"/>
              <a:t>stored</a:t>
            </a:r>
            <a:r>
              <a:rPr lang="cs-CZ" sz="2600" dirty="0"/>
              <a:t> </a:t>
            </a:r>
            <a:r>
              <a:rPr lang="cs-CZ" sz="2600" dirty="0" err="1"/>
              <a:t>solar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in a </a:t>
            </a:r>
            <a:r>
              <a:rPr lang="cs-CZ" sz="2600" dirty="0" err="1"/>
              <a:t>chemically</a:t>
            </a:r>
            <a:r>
              <a:rPr lang="cs-CZ" sz="2600" dirty="0"/>
              <a:t> </a:t>
            </a:r>
            <a:r>
              <a:rPr lang="cs-CZ" sz="2600" dirty="0" err="1"/>
              <a:t>stable</a:t>
            </a:r>
            <a:r>
              <a:rPr lang="cs-CZ" sz="2600" dirty="0"/>
              <a:t> </a:t>
            </a:r>
            <a:r>
              <a:rPr lang="cs-CZ" sz="2600" dirty="0" err="1"/>
              <a:t>form</a:t>
            </a:r>
            <a:r>
              <a:rPr lang="cs-CZ" sz="2600" dirty="0"/>
              <a:t>, </a:t>
            </a:r>
            <a:r>
              <a:rPr lang="cs-CZ" sz="2600" dirty="0" err="1"/>
              <a:t>ready</a:t>
            </a:r>
            <a:r>
              <a:rPr lang="cs-CZ" sz="2600" dirty="0"/>
              <a:t> to </a:t>
            </a:r>
            <a:r>
              <a:rPr lang="cs-CZ" sz="2600" dirty="0" err="1"/>
              <a:t>be</a:t>
            </a:r>
            <a:r>
              <a:rPr lang="cs-CZ" sz="2600" dirty="0"/>
              <a:t> </a:t>
            </a:r>
            <a:r>
              <a:rPr lang="cs-CZ" sz="2600" dirty="0" err="1"/>
              <a:t>released</a:t>
            </a:r>
            <a:r>
              <a:rPr lang="cs-CZ" sz="2600" dirty="0"/>
              <a:t> </a:t>
            </a:r>
            <a:r>
              <a:rPr lang="cs-CZ" sz="2600" dirty="0" err="1"/>
              <a:t>through</a:t>
            </a:r>
            <a:r>
              <a:rPr lang="cs-CZ" sz="2600" dirty="0"/>
              <a:t> </a:t>
            </a:r>
            <a:r>
              <a:rPr lang="cs-CZ" sz="2600" dirty="0" err="1"/>
              <a:t>combustion</a:t>
            </a:r>
            <a:r>
              <a:rPr lang="cs-CZ" sz="2600" dirty="0"/>
              <a:t> </a:t>
            </a:r>
            <a:r>
              <a:rPr lang="cs-CZ" sz="2600" dirty="0" err="1"/>
              <a:t>or</a:t>
            </a:r>
            <a:r>
              <a:rPr lang="cs-CZ" sz="2600" dirty="0"/>
              <a:t> </a:t>
            </a:r>
            <a:r>
              <a:rPr lang="cs-CZ" sz="2600" dirty="0" err="1"/>
              <a:t>respiration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dirty="0" err="1"/>
              <a:t>Photosynthesis</a:t>
            </a:r>
            <a:r>
              <a:rPr lang="cs-CZ" sz="2600" dirty="0"/>
              <a:t> </a:t>
            </a:r>
            <a:r>
              <a:rPr lang="cs-CZ" sz="2600" dirty="0" err="1"/>
              <a:t>is</a:t>
            </a:r>
            <a:r>
              <a:rPr lang="cs-CZ" sz="2600" dirty="0"/>
              <a:t> a </a:t>
            </a:r>
            <a:r>
              <a:rPr lang="cs-CZ" sz="2600" dirty="0" err="1"/>
              <a:t>crucial</a:t>
            </a:r>
            <a:r>
              <a:rPr lang="cs-CZ" sz="2600" dirty="0"/>
              <a:t> </a:t>
            </a:r>
            <a:r>
              <a:rPr lang="cs-CZ" sz="2600" dirty="0" err="1"/>
              <a:t>thermodynamic</a:t>
            </a:r>
            <a:r>
              <a:rPr lang="cs-CZ" sz="2600" dirty="0"/>
              <a:t> </a:t>
            </a:r>
            <a:r>
              <a:rPr lang="cs-CZ" sz="2600" dirty="0" err="1"/>
              <a:t>process</a:t>
            </a:r>
            <a:r>
              <a:rPr lang="cs-CZ" sz="2600" dirty="0"/>
              <a:t> </a:t>
            </a:r>
            <a:r>
              <a:rPr lang="cs-CZ" sz="2600" dirty="0" err="1"/>
              <a:t>that</a:t>
            </a:r>
            <a:r>
              <a:rPr lang="cs-CZ" sz="2600" dirty="0"/>
              <a:t> </a:t>
            </a:r>
            <a:r>
              <a:rPr lang="cs-CZ" sz="2600" dirty="0" err="1"/>
              <a:t>converts</a:t>
            </a:r>
            <a:r>
              <a:rPr lang="cs-CZ" sz="2600" dirty="0"/>
              <a:t> </a:t>
            </a:r>
            <a:r>
              <a:rPr lang="cs-CZ" sz="2600" dirty="0" err="1"/>
              <a:t>solar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</a:t>
            </a:r>
            <a:r>
              <a:rPr lang="cs-CZ" sz="2600" dirty="0" err="1"/>
              <a:t>into</a:t>
            </a:r>
            <a:r>
              <a:rPr lang="cs-CZ" sz="2600" dirty="0"/>
              <a:t> a </a:t>
            </a:r>
            <a:r>
              <a:rPr lang="cs-CZ" sz="2600" dirty="0" err="1"/>
              <a:t>usable</a:t>
            </a:r>
            <a:r>
              <a:rPr lang="cs-CZ" sz="2600" dirty="0"/>
              <a:t> and </a:t>
            </a:r>
            <a:r>
              <a:rPr lang="cs-CZ" sz="2600" dirty="0" err="1"/>
              <a:t>storable</a:t>
            </a:r>
            <a:r>
              <a:rPr lang="cs-CZ" sz="2600" dirty="0"/>
              <a:t> </a:t>
            </a:r>
            <a:r>
              <a:rPr lang="cs-CZ" sz="2600" dirty="0" err="1"/>
              <a:t>form</a:t>
            </a:r>
            <a:r>
              <a:rPr lang="cs-CZ" sz="2600" dirty="0"/>
              <a:t>, </a:t>
            </a:r>
            <a:r>
              <a:rPr lang="cs-CZ" sz="2600" dirty="0" err="1"/>
              <a:t>underpinning</a:t>
            </a:r>
            <a:r>
              <a:rPr lang="cs-CZ" sz="2600" dirty="0"/>
              <a:t> most </a:t>
            </a:r>
            <a:r>
              <a:rPr lang="cs-CZ" sz="2600" dirty="0" err="1"/>
              <a:t>life</a:t>
            </a:r>
            <a:r>
              <a:rPr lang="cs-CZ" sz="2600" dirty="0"/>
              <a:t> on </a:t>
            </a:r>
            <a:r>
              <a:rPr lang="cs-CZ" sz="2600" dirty="0" err="1"/>
              <a:t>Earth</a:t>
            </a:r>
            <a:r>
              <a:rPr lang="cs-CZ" sz="2600" dirty="0"/>
              <a:t> and </a:t>
            </a:r>
            <a:r>
              <a:rPr lang="cs-CZ" sz="2600" dirty="0" err="1"/>
              <a:t>offering</a:t>
            </a:r>
            <a:r>
              <a:rPr lang="cs-CZ" sz="2600" dirty="0"/>
              <a:t> a </a:t>
            </a:r>
            <a:r>
              <a:rPr lang="cs-CZ" sz="2600" dirty="0" err="1"/>
              <a:t>pathway</a:t>
            </a:r>
            <a:r>
              <a:rPr lang="cs-CZ" sz="2600" dirty="0"/>
              <a:t> </a:t>
            </a:r>
            <a:r>
              <a:rPr lang="cs-CZ" sz="2600" dirty="0" err="1"/>
              <a:t>for</a:t>
            </a:r>
            <a:r>
              <a:rPr lang="cs-CZ" sz="2600" dirty="0"/>
              <a:t> </a:t>
            </a:r>
            <a:r>
              <a:rPr lang="cs-CZ" sz="2600" dirty="0" err="1"/>
              <a:t>renewable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</a:t>
            </a:r>
            <a:r>
              <a:rPr lang="cs-CZ" sz="2600" dirty="0" err="1"/>
              <a:t>resources</a:t>
            </a:r>
            <a:r>
              <a:rPr lang="cs-CZ" sz="2600" dirty="0"/>
              <a:t>.</a:t>
            </a:r>
            <a:endParaRPr lang="cs-CZ" sz="23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854" y="1255455"/>
            <a:ext cx="5399592" cy="467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78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Human-Managed</a:t>
            </a:r>
            <a:r>
              <a:rPr lang="cs-CZ" dirty="0"/>
              <a:t> 0.02%: A </a:t>
            </a:r>
            <a:r>
              <a:rPr lang="cs-CZ" dirty="0" err="1"/>
              <a:t>Closer</a:t>
            </a:r>
            <a:r>
              <a:rPr lang="cs-CZ" dirty="0"/>
              <a:t> </a:t>
            </a:r>
            <a:r>
              <a:rPr lang="cs-CZ" dirty="0" err="1"/>
              <a:t>Look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6917" y="1532806"/>
            <a:ext cx="6963802" cy="3486526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err="1"/>
              <a:t>Within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economically</a:t>
            </a:r>
            <a:r>
              <a:rPr lang="cs-CZ" dirty="0"/>
              <a:t> </a:t>
            </a:r>
            <a:r>
              <a:rPr lang="cs-CZ" dirty="0" err="1"/>
              <a:t>managed</a:t>
            </a:r>
            <a:r>
              <a:rPr lang="cs-CZ" dirty="0"/>
              <a:t> 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sector</a:t>
            </a:r>
            <a:r>
              <a:rPr lang="cs-CZ" dirty="0"/>
              <a:t>,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sources</a:t>
            </a:r>
            <a:r>
              <a:rPr lang="cs-CZ" dirty="0"/>
              <a:t> </a:t>
            </a:r>
            <a:r>
              <a:rPr lang="cs-CZ" dirty="0" err="1"/>
              <a:t>currently</a:t>
            </a:r>
            <a:r>
              <a:rPr lang="cs-CZ" dirty="0"/>
              <a:t> </a:t>
            </a:r>
            <a:r>
              <a:rPr lang="cs-CZ" dirty="0" err="1"/>
              <a:t>provide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25%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supplied</a:t>
            </a:r>
            <a:r>
              <a:rPr lang="cs-CZ" dirty="0"/>
              <a:t>.   </a:t>
            </a:r>
          </a:p>
          <a:p>
            <a:pPr lvl="0"/>
            <a:r>
              <a:rPr lang="cs-CZ" dirty="0"/>
              <a:t>A </a:t>
            </a:r>
            <a:r>
              <a:rPr lang="cs-CZ" dirty="0" err="1"/>
              <a:t>large</a:t>
            </a:r>
            <a:r>
              <a:rPr lang="cs-CZ" dirty="0"/>
              <a:t> 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form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, </a:t>
            </a:r>
            <a:r>
              <a:rPr lang="cs-CZ" dirty="0" err="1"/>
              <a:t>either</a:t>
            </a:r>
            <a:r>
              <a:rPr lang="cs-CZ" dirty="0"/>
              <a:t> in food </a:t>
            </a:r>
            <a:r>
              <a:rPr lang="cs-CZ" dirty="0" err="1"/>
              <a:t>crops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in </a:t>
            </a:r>
            <a:r>
              <a:rPr lang="cs-CZ" dirty="0" err="1"/>
              <a:t>managed</a:t>
            </a:r>
            <a:r>
              <a:rPr lang="cs-CZ" dirty="0"/>
              <a:t> </a:t>
            </a:r>
            <a:r>
              <a:rPr lang="cs-CZ" dirty="0" err="1"/>
              <a:t>forestry</a:t>
            </a:r>
            <a:r>
              <a:rPr lang="cs-CZ" dirty="0"/>
              <a:t>.</a:t>
            </a:r>
          </a:p>
          <a:p>
            <a:pPr lvl="0"/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sources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exploited</a:t>
            </a:r>
            <a:r>
              <a:rPr lang="cs-CZ" dirty="0"/>
              <a:t> </a:t>
            </a:r>
            <a:r>
              <a:rPr lang="cs-CZ" dirty="0" err="1"/>
              <a:t>include</a:t>
            </a:r>
            <a:r>
              <a:rPr lang="cs-CZ" dirty="0"/>
              <a:t> hydro, </a:t>
            </a:r>
            <a:r>
              <a:rPr lang="cs-CZ" dirty="0" err="1"/>
              <a:t>wind</a:t>
            </a:r>
            <a:r>
              <a:rPr lang="cs-CZ" dirty="0"/>
              <a:t>, and </a:t>
            </a:r>
            <a:r>
              <a:rPr lang="cs-CZ" dirty="0" err="1"/>
              <a:t>solar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  <p:pic>
        <p:nvPicPr>
          <p:cNvPr id="1026" name="Picture 2" descr="https://cdn.discordapp.com/attachments/1233798723364978751/1336667509088059415/francuesco_A_pie_chart_visualizing_the_0.02_of_human-managed_en_2c015fba-154e-4497-91f4-d6caf21c8def.png?ex=67a4a420&amp;is=67a352a0&amp;hm=79e732076f35d8f157bfb3b141b2910fc750573f18a001656fbf23da071d02b3&amp;=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8" r="9788"/>
          <a:stretch/>
        </p:blipFill>
        <p:spPr bwMode="auto">
          <a:xfrm>
            <a:off x="7473081" y="1368345"/>
            <a:ext cx="4479903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36917" y="5152764"/>
            <a:ext cx="11786331" cy="11649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800" dirty="0" err="1"/>
              <a:t>The</a:t>
            </a:r>
            <a:r>
              <a:rPr lang="cs-CZ" sz="2800" dirty="0"/>
              <a:t> dominant direct </a:t>
            </a:r>
            <a:r>
              <a:rPr lang="cs-CZ" sz="2800" dirty="0" err="1"/>
              <a:t>energy</a:t>
            </a:r>
            <a:r>
              <a:rPr lang="cs-CZ" sz="2800" dirty="0"/>
              <a:t> </a:t>
            </a:r>
            <a:r>
              <a:rPr lang="cs-CZ" sz="2800" dirty="0" err="1"/>
              <a:t>sources</a:t>
            </a:r>
            <a:r>
              <a:rPr lang="cs-CZ" sz="2800" dirty="0"/>
              <a:t> are </a:t>
            </a:r>
            <a:r>
              <a:rPr lang="cs-CZ" sz="2800" dirty="0" err="1"/>
              <a:t>still</a:t>
            </a:r>
            <a:r>
              <a:rPr lang="cs-CZ" sz="2800" dirty="0"/>
              <a:t> </a:t>
            </a:r>
            <a:r>
              <a:rPr lang="cs-CZ" sz="2800" dirty="0" err="1"/>
              <a:t>fossil</a:t>
            </a:r>
            <a:r>
              <a:rPr lang="cs-CZ" sz="2800" dirty="0"/>
              <a:t> </a:t>
            </a:r>
            <a:r>
              <a:rPr lang="cs-CZ" sz="2800" dirty="0" err="1"/>
              <a:t>fuels</a:t>
            </a:r>
            <a:r>
              <a:rPr lang="cs-CZ" sz="2800" dirty="0"/>
              <a:t>, </a:t>
            </a:r>
            <a:r>
              <a:rPr lang="cs-CZ" sz="2800" dirty="0" err="1"/>
              <a:t>despite</a:t>
            </a:r>
            <a:r>
              <a:rPr lang="cs-CZ" sz="2800" dirty="0"/>
              <a:t> </a:t>
            </a:r>
            <a:r>
              <a:rPr lang="cs-CZ" sz="2800" dirty="0" err="1"/>
              <a:t>the</a:t>
            </a:r>
            <a:r>
              <a:rPr lang="cs-CZ" sz="2800" dirty="0"/>
              <a:t> </a:t>
            </a:r>
            <a:r>
              <a:rPr lang="cs-CZ" sz="2800" dirty="0" err="1"/>
              <a:t>fact</a:t>
            </a:r>
            <a:r>
              <a:rPr lang="cs-CZ" sz="2800" dirty="0"/>
              <a:t> </a:t>
            </a:r>
            <a:r>
              <a:rPr lang="cs-CZ" sz="2800" dirty="0" err="1"/>
              <a:t>that</a:t>
            </a:r>
            <a:r>
              <a:rPr lang="cs-CZ" sz="2800" dirty="0"/>
              <a:t> </a:t>
            </a:r>
            <a:r>
              <a:rPr lang="cs-CZ" sz="2800" dirty="0" err="1"/>
              <a:t>they</a:t>
            </a:r>
            <a:r>
              <a:rPr lang="cs-CZ" sz="2800" dirty="0"/>
              <a:t> are </a:t>
            </a:r>
            <a:r>
              <a:rPr lang="cs-CZ" sz="2800" dirty="0" err="1"/>
              <a:t>depletable</a:t>
            </a:r>
            <a:r>
              <a:rPr lang="cs-CZ" sz="2800" dirty="0"/>
              <a:t> and a major cause </a:t>
            </a:r>
            <a:r>
              <a:rPr lang="cs-CZ" sz="2800" dirty="0" err="1"/>
              <a:t>of</a:t>
            </a:r>
            <a:r>
              <a:rPr lang="cs-CZ" sz="2800" dirty="0"/>
              <a:t> </a:t>
            </a:r>
            <a:r>
              <a:rPr lang="cs-CZ" sz="2800" dirty="0" err="1"/>
              <a:t>climate</a:t>
            </a:r>
            <a:r>
              <a:rPr lang="cs-CZ" sz="2800" dirty="0"/>
              <a:t> </a:t>
            </a:r>
            <a:r>
              <a:rPr lang="cs-CZ" sz="2800" dirty="0" err="1"/>
              <a:t>change</a:t>
            </a:r>
            <a:r>
              <a:rPr lang="cs-CZ" sz="2800" dirty="0"/>
              <a:t>, as </a:t>
            </a:r>
            <a:r>
              <a:rPr lang="cs-CZ" sz="2800" dirty="0" err="1"/>
              <a:t>well</a:t>
            </a:r>
            <a:r>
              <a:rPr lang="cs-CZ" sz="2800" dirty="0"/>
              <a:t> as </a:t>
            </a:r>
            <a:r>
              <a:rPr lang="cs-CZ" sz="2800" dirty="0" err="1"/>
              <a:t>of</a:t>
            </a:r>
            <a:r>
              <a:rPr lang="cs-CZ" sz="2800" dirty="0"/>
              <a:t> </a:t>
            </a:r>
            <a:r>
              <a:rPr lang="cs-CZ" sz="2800" dirty="0" err="1"/>
              <a:t>frequent</a:t>
            </a:r>
            <a:r>
              <a:rPr lang="cs-CZ" sz="2800" dirty="0"/>
              <a:t> </a:t>
            </a:r>
            <a:r>
              <a:rPr lang="cs-CZ" sz="2800" dirty="0" err="1"/>
              <a:t>national</a:t>
            </a:r>
            <a:r>
              <a:rPr lang="cs-CZ" sz="2800" dirty="0"/>
              <a:t> </a:t>
            </a:r>
            <a:r>
              <a:rPr lang="cs-CZ" sz="2800" dirty="0" err="1"/>
              <a:t>conflicts</a:t>
            </a:r>
            <a:r>
              <a:rPr lang="cs-CZ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588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0977" y="0"/>
            <a:ext cx="10515600" cy="1325563"/>
          </a:xfrm>
        </p:spPr>
        <p:txBody>
          <a:bodyPr/>
          <a:lstStyle/>
          <a:p>
            <a:r>
              <a:rPr lang="cs-CZ" dirty="0" err="1"/>
              <a:t>Thermochemical</a:t>
            </a:r>
            <a:r>
              <a:rPr lang="cs-CZ" dirty="0"/>
              <a:t> </a:t>
            </a:r>
            <a:r>
              <a:rPr lang="cs-CZ" dirty="0" err="1"/>
              <a:t>Bioenergy</a:t>
            </a:r>
            <a:r>
              <a:rPr lang="cs-CZ" dirty="0"/>
              <a:t>: </a:t>
            </a:r>
            <a:r>
              <a:rPr lang="cs-CZ" dirty="0" err="1"/>
              <a:t>Harnessing</a:t>
            </a:r>
            <a:r>
              <a:rPr lang="cs-CZ" dirty="0"/>
              <a:t> Heat to </a:t>
            </a:r>
            <a:r>
              <a:rPr lang="cs-CZ" dirty="0" err="1"/>
              <a:t>Transform</a:t>
            </a:r>
            <a:r>
              <a:rPr lang="cs-CZ" dirty="0"/>
              <a:t> </a:t>
            </a:r>
            <a:r>
              <a:rPr lang="cs-CZ" dirty="0" err="1"/>
              <a:t>Biomass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16424"/>
            <a:ext cx="7620000" cy="5441575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err="1" smtClean="0"/>
              <a:t>Thermochemical</a:t>
            </a:r>
            <a:r>
              <a:rPr lang="cs-CZ" b="1" dirty="0" smtClean="0"/>
              <a:t> </a:t>
            </a:r>
            <a:r>
              <a:rPr lang="cs-CZ" b="1" dirty="0" err="1"/>
              <a:t>Processes</a:t>
            </a:r>
            <a:r>
              <a:rPr lang="cs-CZ" b="1" dirty="0"/>
              <a:t> </a:t>
            </a:r>
            <a:r>
              <a:rPr lang="cs-CZ" b="1" dirty="0" err="1"/>
              <a:t>Overview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10.3):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category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to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more </a:t>
            </a:r>
            <a:r>
              <a:rPr lang="cs-CZ" dirty="0" err="1"/>
              <a:t>useful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forms</a:t>
            </a:r>
            <a:r>
              <a:rPr lang="cs-CZ" dirty="0"/>
              <a:t>.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processes</a:t>
            </a:r>
            <a:r>
              <a:rPr lang="cs-CZ" dirty="0"/>
              <a:t> </a:t>
            </a:r>
            <a:r>
              <a:rPr lang="cs-CZ" dirty="0" err="1"/>
              <a:t>include</a:t>
            </a:r>
            <a:r>
              <a:rPr lang="cs-CZ" dirty="0"/>
              <a:t>: </a:t>
            </a:r>
            <a:endParaRPr lang="cs-CZ" sz="2400" dirty="0"/>
          </a:p>
          <a:p>
            <a:pPr lvl="1"/>
            <a:r>
              <a:rPr lang="cs-CZ" b="1" dirty="0"/>
              <a:t>Direct </a:t>
            </a:r>
            <a:r>
              <a:rPr lang="cs-CZ" b="1" dirty="0" err="1"/>
              <a:t>Combustion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Burning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directly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most basic </a:t>
            </a:r>
            <a:r>
              <a:rPr lang="cs-CZ" dirty="0" err="1"/>
              <a:t>thermochemical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Pyrolysis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absence </a:t>
            </a:r>
            <a:r>
              <a:rPr lang="cs-CZ" dirty="0" err="1"/>
              <a:t>of</a:t>
            </a:r>
            <a:r>
              <a:rPr lang="cs-CZ" dirty="0"/>
              <a:t> oxygen, </a:t>
            </a:r>
            <a:r>
              <a:rPr lang="cs-CZ" dirty="0" err="1"/>
              <a:t>leading</a:t>
            </a:r>
            <a:r>
              <a:rPr lang="cs-CZ" dirty="0"/>
              <a:t> to </a:t>
            </a:r>
            <a:r>
              <a:rPr lang="cs-CZ" dirty="0" err="1"/>
              <a:t>breakdown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charcoal</a:t>
            </a:r>
            <a:r>
              <a:rPr lang="cs-CZ" dirty="0"/>
              <a:t>, bio-</a:t>
            </a:r>
            <a:r>
              <a:rPr lang="cs-CZ" dirty="0" err="1"/>
              <a:t>oil</a:t>
            </a:r>
            <a:r>
              <a:rPr lang="cs-CZ" dirty="0"/>
              <a:t>, and </a:t>
            </a:r>
            <a:r>
              <a:rPr lang="cs-CZ" dirty="0" err="1"/>
              <a:t>gases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Gasification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Partial</a:t>
            </a:r>
            <a:r>
              <a:rPr lang="cs-CZ" dirty="0"/>
              <a:t> </a:t>
            </a:r>
            <a:r>
              <a:rPr lang="cs-CZ" dirty="0" err="1"/>
              <a:t>combustion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to </a:t>
            </a:r>
            <a:r>
              <a:rPr lang="cs-CZ" dirty="0" err="1"/>
              <a:t>produce</a:t>
            </a:r>
            <a:r>
              <a:rPr lang="cs-CZ" dirty="0"/>
              <a:t> </a:t>
            </a:r>
            <a:r>
              <a:rPr lang="cs-CZ" dirty="0" err="1"/>
              <a:t>combustible</a:t>
            </a:r>
            <a:r>
              <a:rPr lang="cs-CZ" dirty="0"/>
              <a:t> </a:t>
            </a:r>
            <a:r>
              <a:rPr lang="cs-CZ" dirty="0" err="1"/>
              <a:t>gases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/>
              <a:t>Principles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/>
              <a:t>Heat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Combustion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releases</a:t>
            </a:r>
            <a:r>
              <a:rPr lang="cs-CZ" dirty="0"/>
              <a:t> </a:t>
            </a:r>
            <a:r>
              <a:rPr lang="cs-CZ" dirty="0" err="1"/>
              <a:t>stored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as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when</a:t>
            </a:r>
            <a:r>
              <a:rPr lang="cs-CZ" dirty="0"/>
              <a:t> </a:t>
            </a:r>
            <a:r>
              <a:rPr lang="cs-CZ" dirty="0" err="1"/>
              <a:t>combusted</a:t>
            </a:r>
            <a:r>
              <a:rPr lang="cs-CZ" dirty="0"/>
              <a:t>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i="1" dirty="0" err="1"/>
              <a:t>calorific</a:t>
            </a:r>
            <a:r>
              <a:rPr lang="cs-CZ" i="1" dirty="0"/>
              <a:t> </a:t>
            </a:r>
            <a:r>
              <a:rPr lang="cs-CZ" i="1" dirty="0" err="1"/>
              <a:t>value</a:t>
            </a:r>
            <a:r>
              <a:rPr lang="cs-CZ" dirty="0"/>
              <a:t> </a:t>
            </a:r>
            <a:r>
              <a:rPr lang="cs-CZ" dirty="0" err="1" smtClean="0"/>
              <a:t>quantifies</a:t>
            </a:r>
            <a:r>
              <a:rPr lang="cs-CZ" dirty="0" smtClean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 </a:t>
            </a:r>
            <a:r>
              <a:rPr lang="cs-CZ" b="1" dirty="0" err="1"/>
              <a:t>Efficiency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Efficiency</a:t>
            </a:r>
            <a:r>
              <a:rPr lang="cs-CZ" dirty="0"/>
              <a:t> </a:t>
            </a:r>
            <a:r>
              <a:rPr lang="cs-CZ" dirty="0" err="1"/>
              <a:t>depends</a:t>
            </a:r>
            <a:r>
              <a:rPr lang="cs-CZ" dirty="0"/>
              <a:t> on </a:t>
            </a:r>
            <a:r>
              <a:rPr lang="cs-CZ" dirty="0" err="1"/>
              <a:t>factors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dryness</a:t>
            </a:r>
            <a:r>
              <a:rPr lang="cs-CZ" dirty="0"/>
              <a:t>, </a:t>
            </a:r>
            <a:r>
              <a:rPr lang="cs-CZ" dirty="0" err="1"/>
              <a:t>combustion</a:t>
            </a:r>
            <a:r>
              <a:rPr lang="cs-CZ" dirty="0"/>
              <a:t> </a:t>
            </a:r>
            <a:r>
              <a:rPr lang="cs-CZ" dirty="0" err="1"/>
              <a:t>control</a:t>
            </a:r>
            <a:r>
              <a:rPr lang="cs-CZ" dirty="0"/>
              <a:t>, and </a:t>
            </a:r>
            <a:r>
              <a:rPr lang="cs-CZ" dirty="0" err="1"/>
              <a:t>stove</a:t>
            </a:r>
            <a:r>
              <a:rPr lang="cs-CZ" dirty="0"/>
              <a:t>/boiler design. </a:t>
            </a:r>
            <a:r>
              <a:rPr lang="cs-CZ" dirty="0" err="1"/>
              <a:t>Improved</a:t>
            </a:r>
            <a:r>
              <a:rPr lang="cs-CZ" dirty="0"/>
              <a:t> </a:t>
            </a:r>
            <a:r>
              <a:rPr lang="cs-CZ" dirty="0" err="1"/>
              <a:t>designs</a:t>
            </a:r>
            <a:r>
              <a:rPr lang="cs-CZ" dirty="0"/>
              <a:t> </a:t>
            </a:r>
            <a:r>
              <a:rPr lang="cs-CZ" dirty="0" err="1"/>
              <a:t>maximize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transfer and </a:t>
            </a:r>
            <a:r>
              <a:rPr lang="cs-CZ" dirty="0" err="1"/>
              <a:t>minimize</a:t>
            </a:r>
            <a:r>
              <a:rPr lang="cs-CZ" dirty="0"/>
              <a:t> </a:t>
            </a:r>
            <a:r>
              <a:rPr lang="cs-CZ" dirty="0" err="1"/>
              <a:t>losses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Process</a:t>
            </a:r>
            <a:r>
              <a:rPr lang="cs-CZ" b="1" dirty="0"/>
              <a:t> </a:t>
            </a:r>
            <a:r>
              <a:rPr lang="cs-CZ" b="1" dirty="0" err="1"/>
              <a:t>Control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Optimizing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and air </a:t>
            </a:r>
            <a:r>
              <a:rPr lang="cs-CZ" dirty="0" err="1"/>
              <a:t>supply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efficient</a:t>
            </a:r>
            <a:r>
              <a:rPr lang="cs-CZ" dirty="0"/>
              <a:t> and </a:t>
            </a:r>
            <a:r>
              <a:rPr lang="cs-CZ" dirty="0" err="1"/>
              <a:t>clean</a:t>
            </a:r>
            <a:r>
              <a:rPr lang="cs-CZ" dirty="0"/>
              <a:t> </a:t>
            </a:r>
            <a:r>
              <a:rPr lang="cs-CZ" dirty="0" err="1"/>
              <a:t>combustion</a:t>
            </a:r>
            <a:r>
              <a:rPr lang="cs-CZ" dirty="0"/>
              <a:t>, </a:t>
            </a:r>
            <a:r>
              <a:rPr lang="cs-CZ" dirty="0" err="1"/>
              <a:t>minimizing</a:t>
            </a:r>
            <a:r>
              <a:rPr lang="cs-CZ" dirty="0"/>
              <a:t> </a:t>
            </a:r>
            <a:r>
              <a:rPr lang="cs-CZ" dirty="0" err="1"/>
              <a:t>pollutants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smoke</a:t>
            </a:r>
            <a:r>
              <a:rPr lang="cs-CZ" dirty="0"/>
              <a:t> and </a:t>
            </a:r>
            <a:r>
              <a:rPr lang="cs-CZ" dirty="0" err="1"/>
              <a:t>unburnt</a:t>
            </a:r>
            <a:r>
              <a:rPr lang="cs-CZ" dirty="0"/>
              <a:t> </a:t>
            </a:r>
            <a:r>
              <a:rPr lang="cs-CZ" dirty="0" err="1"/>
              <a:t>gases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Examples</a:t>
            </a:r>
            <a:r>
              <a:rPr lang="cs-CZ" b="1" dirty="0"/>
              <a:t> &amp; </a:t>
            </a:r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Domestic</a:t>
            </a:r>
            <a:r>
              <a:rPr lang="cs-CZ" b="1" dirty="0"/>
              <a:t> </a:t>
            </a:r>
            <a:r>
              <a:rPr lang="cs-CZ" b="1" dirty="0" err="1"/>
              <a:t>Heating</a:t>
            </a:r>
            <a:r>
              <a:rPr lang="cs-CZ" b="1" dirty="0"/>
              <a:t> &amp; </a:t>
            </a:r>
            <a:r>
              <a:rPr lang="cs-CZ" b="1" dirty="0" err="1"/>
              <a:t>Cooking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Improved</a:t>
            </a:r>
            <a:r>
              <a:rPr lang="cs-CZ" dirty="0"/>
              <a:t> </a:t>
            </a:r>
            <a:r>
              <a:rPr lang="cs-CZ" dirty="0" err="1"/>
              <a:t>wood</a:t>
            </a:r>
            <a:r>
              <a:rPr lang="cs-CZ" dirty="0"/>
              <a:t> </a:t>
            </a:r>
            <a:r>
              <a:rPr lang="cs-CZ" dirty="0" err="1"/>
              <a:t>stoves</a:t>
            </a:r>
            <a:r>
              <a:rPr lang="cs-CZ" dirty="0"/>
              <a:t> </a:t>
            </a:r>
            <a:r>
              <a:rPr lang="cs-CZ" dirty="0" err="1" smtClean="0"/>
              <a:t>increase</a:t>
            </a:r>
            <a:r>
              <a:rPr lang="cs-CZ" dirty="0" smtClean="0"/>
              <a:t> </a:t>
            </a:r>
            <a:r>
              <a:rPr lang="cs-CZ" dirty="0" err="1"/>
              <a:t>efficiency</a:t>
            </a:r>
            <a:r>
              <a:rPr lang="cs-CZ" dirty="0"/>
              <a:t> and </a:t>
            </a:r>
            <a:r>
              <a:rPr lang="cs-CZ" dirty="0" err="1"/>
              <a:t>reduce</a:t>
            </a:r>
            <a:r>
              <a:rPr lang="cs-CZ" dirty="0"/>
              <a:t> </a:t>
            </a:r>
            <a:r>
              <a:rPr lang="cs-CZ" dirty="0" err="1"/>
              <a:t>pollution</a:t>
            </a:r>
            <a:r>
              <a:rPr lang="cs-CZ" dirty="0"/>
              <a:t> </a:t>
            </a:r>
            <a:r>
              <a:rPr lang="cs-CZ" dirty="0" err="1"/>
              <a:t>compared</a:t>
            </a:r>
            <a:r>
              <a:rPr lang="cs-CZ" dirty="0"/>
              <a:t> to open </a:t>
            </a:r>
            <a:r>
              <a:rPr lang="cs-CZ" dirty="0" err="1"/>
              <a:t>fires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Industrial</a:t>
            </a:r>
            <a:r>
              <a:rPr lang="cs-CZ" b="1" dirty="0"/>
              <a:t> Heat &amp; </a:t>
            </a:r>
            <a:r>
              <a:rPr lang="cs-CZ" b="1" dirty="0" err="1"/>
              <a:t>Power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combustion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in </a:t>
            </a:r>
            <a:r>
              <a:rPr lang="cs-CZ" dirty="0" err="1"/>
              <a:t>industries</a:t>
            </a:r>
            <a:r>
              <a:rPr lang="cs-CZ" dirty="0"/>
              <a:t> and </a:t>
            </a:r>
            <a:r>
              <a:rPr lang="cs-CZ" dirty="0" err="1"/>
              <a:t>steam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Biochar</a:t>
            </a:r>
            <a:r>
              <a:rPr lang="cs-CZ" b="1" dirty="0"/>
              <a:t> </a:t>
            </a:r>
            <a:r>
              <a:rPr lang="cs-CZ" b="1" dirty="0" err="1"/>
              <a:t>Production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Pyrolysis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producing</a:t>
            </a:r>
            <a:r>
              <a:rPr lang="cs-CZ" dirty="0"/>
              <a:t> </a:t>
            </a:r>
            <a:r>
              <a:rPr lang="cs-CZ" dirty="0" err="1"/>
              <a:t>charcoal</a:t>
            </a:r>
            <a:r>
              <a:rPr lang="cs-CZ" dirty="0"/>
              <a:t>, a solid </a:t>
            </a:r>
            <a:r>
              <a:rPr lang="cs-CZ" dirty="0" err="1"/>
              <a:t>fuel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enhanced</a:t>
            </a:r>
            <a:r>
              <a:rPr lang="cs-CZ" dirty="0"/>
              <a:t> </a:t>
            </a:r>
            <a:r>
              <a:rPr lang="cs-CZ" dirty="0" err="1"/>
              <a:t>properties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59224"/>
            <a:ext cx="4642870" cy="589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8791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929" y="-60805"/>
            <a:ext cx="7449671" cy="685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1076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3729" y="0"/>
            <a:ext cx="10515600" cy="1325563"/>
          </a:xfrm>
        </p:spPr>
        <p:txBody>
          <a:bodyPr/>
          <a:lstStyle/>
          <a:p>
            <a:r>
              <a:rPr lang="cs-CZ" dirty="0" err="1"/>
              <a:t>Biochemical</a:t>
            </a:r>
            <a:r>
              <a:rPr lang="cs-CZ" dirty="0"/>
              <a:t> </a:t>
            </a:r>
            <a:r>
              <a:rPr lang="cs-CZ" dirty="0" err="1"/>
              <a:t>Bioenergy</a:t>
            </a:r>
            <a:r>
              <a:rPr lang="cs-CZ" dirty="0"/>
              <a:t>: </a:t>
            </a:r>
            <a:r>
              <a:rPr lang="cs-CZ" dirty="0" err="1"/>
              <a:t>Fermentation</a:t>
            </a:r>
            <a:r>
              <a:rPr lang="cs-CZ" dirty="0"/>
              <a:t> and </a:t>
            </a:r>
            <a:r>
              <a:rPr lang="cs-CZ" dirty="0" err="1"/>
              <a:t>Digestion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Fuel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200" y="1325562"/>
            <a:ext cx="11757212" cy="5532437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err="1" smtClean="0"/>
              <a:t>Biochemical</a:t>
            </a:r>
            <a:r>
              <a:rPr lang="cs-CZ" b="1" dirty="0" smtClean="0"/>
              <a:t> </a:t>
            </a:r>
            <a:r>
              <a:rPr lang="cs-CZ" b="1" dirty="0" err="1"/>
              <a:t>Processes</a:t>
            </a:r>
            <a:r>
              <a:rPr lang="cs-CZ" b="1" dirty="0"/>
              <a:t> </a:t>
            </a:r>
            <a:r>
              <a:rPr lang="cs-CZ" b="1" dirty="0" err="1"/>
              <a:t>Overview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10.3):</a:t>
            </a:r>
            <a:r>
              <a:rPr lang="cs-CZ" dirty="0"/>
              <a:t> These </a:t>
            </a:r>
            <a:r>
              <a:rPr lang="cs-CZ" dirty="0" err="1"/>
              <a:t>methods</a:t>
            </a:r>
            <a:r>
              <a:rPr lang="cs-CZ" dirty="0"/>
              <a:t> use </a:t>
            </a:r>
            <a:r>
              <a:rPr lang="cs-CZ" dirty="0" err="1"/>
              <a:t>microorganisms</a:t>
            </a:r>
            <a:r>
              <a:rPr lang="cs-CZ" dirty="0"/>
              <a:t> to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biofuels</a:t>
            </a:r>
            <a:r>
              <a:rPr lang="cs-CZ" dirty="0"/>
              <a:t>.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processes</a:t>
            </a:r>
            <a:r>
              <a:rPr lang="cs-CZ" dirty="0"/>
              <a:t> </a:t>
            </a:r>
            <a:r>
              <a:rPr lang="cs-CZ" dirty="0" err="1"/>
              <a:t>include</a:t>
            </a:r>
            <a:r>
              <a:rPr lang="cs-CZ" dirty="0"/>
              <a:t>: </a:t>
            </a:r>
            <a:endParaRPr lang="cs-CZ" sz="2400" dirty="0"/>
          </a:p>
          <a:p>
            <a:pPr lvl="1"/>
            <a:r>
              <a:rPr lang="cs-CZ" b="1" dirty="0" err="1"/>
              <a:t>Alcoholic</a:t>
            </a:r>
            <a:r>
              <a:rPr lang="cs-CZ" b="1" dirty="0"/>
              <a:t> </a:t>
            </a:r>
            <a:r>
              <a:rPr lang="cs-CZ" b="1" dirty="0" err="1"/>
              <a:t>Fermentation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Microorganisms</a:t>
            </a:r>
            <a:r>
              <a:rPr lang="cs-CZ" dirty="0"/>
              <a:t>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sugars</a:t>
            </a:r>
            <a:r>
              <a:rPr lang="cs-CZ" dirty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ethanol</a:t>
            </a:r>
            <a:r>
              <a:rPr lang="cs-CZ" dirty="0" smtClean="0"/>
              <a:t>).</a:t>
            </a:r>
            <a:endParaRPr lang="cs-CZ" sz="2200" dirty="0"/>
          </a:p>
          <a:p>
            <a:pPr lvl="1"/>
            <a:r>
              <a:rPr lang="cs-CZ" b="1" dirty="0" err="1"/>
              <a:t>Anaerobic</a:t>
            </a:r>
            <a:r>
              <a:rPr lang="cs-CZ" b="1" dirty="0"/>
              <a:t> </a:t>
            </a:r>
            <a:r>
              <a:rPr lang="cs-CZ" b="1" dirty="0" err="1"/>
              <a:t>Digestion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Microorganisms</a:t>
            </a:r>
            <a:r>
              <a:rPr lang="cs-CZ" dirty="0"/>
              <a:t> </a:t>
            </a:r>
            <a:r>
              <a:rPr lang="cs-CZ" dirty="0" err="1"/>
              <a:t>break</a:t>
            </a:r>
            <a:r>
              <a:rPr lang="cs-CZ" dirty="0"/>
              <a:t> 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absence </a:t>
            </a:r>
            <a:r>
              <a:rPr lang="cs-CZ" dirty="0" err="1"/>
              <a:t>of</a:t>
            </a:r>
            <a:r>
              <a:rPr lang="cs-CZ" dirty="0"/>
              <a:t> oxygen to </a:t>
            </a:r>
            <a:r>
              <a:rPr lang="cs-CZ" dirty="0" err="1"/>
              <a:t>produce</a:t>
            </a:r>
            <a:r>
              <a:rPr lang="cs-CZ" dirty="0"/>
              <a:t> </a:t>
            </a:r>
            <a:r>
              <a:rPr lang="cs-CZ" dirty="0" err="1"/>
              <a:t>biogas</a:t>
            </a:r>
            <a:r>
              <a:rPr lang="cs-CZ" dirty="0"/>
              <a:t> (</a:t>
            </a:r>
            <a:r>
              <a:rPr lang="cs-CZ" dirty="0" err="1"/>
              <a:t>methane</a:t>
            </a:r>
            <a:r>
              <a:rPr lang="cs-CZ" dirty="0"/>
              <a:t> and CO2).</a:t>
            </a:r>
            <a:endParaRPr lang="cs-CZ" sz="2200" dirty="0"/>
          </a:p>
          <a:p>
            <a:r>
              <a:rPr lang="cs-CZ" b="1" dirty="0" err="1"/>
              <a:t>Thermodynamic</a:t>
            </a:r>
            <a:r>
              <a:rPr lang="cs-CZ" b="1" dirty="0"/>
              <a:t> and </a:t>
            </a:r>
            <a:r>
              <a:rPr lang="cs-CZ" b="1" dirty="0" err="1"/>
              <a:t>Energetic</a:t>
            </a:r>
            <a:r>
              <a:rPr lang="cs-CZ" b="1" dirty="0"/>
              <a:t> </a:t>
            </a:r>
            <a:r>
              <a:rPr lang="cs-CZ" b="1" dirty="0" err="1"/>
              <a:t>Considerations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Flow</a:t>
            </a:r>
            <a:r>
              <a:rPr lang="cs-CZ" b="1" dirty="0"/>
              <a:t> in </a:t>
            </a:r>
            <a:r>
              <a:rPr lang="cs-CZ" b="1" dirty="0" err="1"/>
              <a:t>Biochemical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Understanding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transformations</a:t>
            </a:r>
            <a:r>
              <a:rPr lang="cs-CZ" dirty="0"/>
              <a:t> </a:t>
            </a:r>
            <a:r>
              <a:rPr lang="cs-CZ" dirty="0" err="1"/>
              <a:t>during</a:t>
            </a:r>
            <a:r>
              <a:rPr lang="cs-CZ" dirty="0"/>
              <a:t> </a:t>
            </a:r>
            <a:r>
              <a:rPr lang="cs-CZ" dirty="0" err="1"/>
              <a:t>fermentation</a:t>
            </a:r>
            <a:r>
              <a:rPr lang="cs-CZ" dirty="0"/>
              <a:t> and </a:t>
            </a:r>
            <a:r>
              <a:rPr lang="cs-CZ" dirty="0" err="1"/>
              <a:t>digestion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key</a:t>
            </a:r>
            <a:r>
              <a:rPr lang="cs-CZ" dirty="0"/>
              <a:t>.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released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biomass</a:t>
            </a:r>
            <a:r>
              <a:rPr lang="cs-CZ" dirty="0"/>
              <a:t> and </a:t>
            </a:r>
            <a:r>
              <a:rPr lang="cs-CZ" dirty="0" err="1"/>
              <a:t>captured</a:t>
            </a:r>
            <a:r>
              <a:rPr lang="cs-CZ" dirty="0"/>
              <a:t> in </a:t>
            </a:r>
            <a:r>
              <a:rPr lang="cs-CZ" dirty="0" err="1"/>
              <a:t>biofuels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Biogas</a:t>
            </a:r>
            <a:r>
              <a:rPr lang="cs-CZ" b="1" dirty="0"/>
              <a:t> </a:t>
            </a:r>
            <a:r>
              <a:rPr lang="cs-CZ" b="1" dirty="0" err="1"/>
              <a:t>Composition</a:t>
            </a:r>
            <a:r>
              <a:rPr lang="cs-CZ" b="1" dirty="0"/>
              <a:t> &amp; </a:t>
            </a:r>
            <a:r>
              <a:rPr lang="cs-CZ" b="1" dirty="0" err="1"/>
              <a:t>Calorific</a:t>
            </a:r>
            <a:r>
              <a:rPr lang="cs-CZ" b="1" dirty="0"/>
              <a:t> </a:t>
            </a:r>
            <a:r>
              <a:rPr lang="cs-CZ" b="1" dirty="0" err="1"/>
              <a:t>Value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Biogas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content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determined</a:t>
            </a:r>
            <a:r>
              <a:rPr lang="cs-CZ" dirty="0"/>
              <a:t> by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methane</a:t>
            </a:r>
            <a:r>
              <a:rPr lang="cs-CZ" dirty="0"/>
              <a:t> </a:t>
            </a:r>
            <a:r>
              <a:rPr lang="cs-CZ" dirty="0" err="1"/>
              <a:t>concentration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smtClean="0"/>
              <a:t>Balance:</a:t>
            </a:r>
            <a:r>
              <a:rPr lang="cs-CZ" dirty="0" smtClean="0"/>
              <a:t> </a:t>
            </a:r>
            <a:r>
              <a:rPr lang="cs-CZ" dirty="0" err="1"/>
              <a:t>Evaluating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i="1" dirty="0"/>
              <a:t>bio/</a:t>
            </a:r>
            <a:r>
              <a:rPr lang="cs-CZ" i="1" dirty="0" err="1"/>
              <a:t>fossil</a:t>
            </a:r>
            <a:r>
              <a:rPr lang="cs-CZ" i="1" dirty="0"/>
              <a:t> </a:t>
            </a:r>
            <a:r>
              <a:rPr lang="cs-CZ" i="1" dirty="0" err="1"/>
              <a:t>energy</a:t>
            </a:r>
            <a:r>
              <a:rPr lang="cs-CZ" i="1" dirty="0"/>
              <a:t> balance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assessing</a:t>
            </a:r>
            <a:r>
              <a:rPr lang="cs-CZ" dirty="0"/>
              <a:t> </a:t>
            </a:r>
            <a:r>
              <a:rPr lang="cs-CZ" dirty="0" err="1"/>
              <a:t>biofuel</a:t>
            </a:r>
            <a:r>
              <a:rPr lang="cs-CZ" dirty="0"/>
              <a:t> </a:t>
            </a:r>
            <a:r>
              <a:rPr lang="cs-CZ" dirty="0" err="1"/>
              <a:t>sustainability</a:t>
            </a:r>
            <a:r>
              <a:rPr lang="cs-CZ" dirty="0"/>
              <a:t>.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considers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input (</a:t>
            </a:r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farming</a:t>
            </a:r>
            <a:r>
              <a:rPr lang="cs-CZ" dirty="0"/>
              <a:t> and </a:t>
            </a:r>
            <a:r>
              <a:rPr lang="cs-CZ" dirty="0" err="1"/>
              <a:t>processing</a:t>
            </a:r>
            <a:r>
              <a:rPr lang="cs-CZ" dirty="0"/>
              <a:t>) versus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output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biofuel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Examples</a:t>
            </a:r>
            <a:r>
              <a:rPr lang="cs-CZ" b="1" dirty="0"/>
              <a:t> &amp; </a:t>
            </a:r>
            <a:r>
              <a:rPr lang="cs-CZ" b="1" dirty="0" err="1"/>
              <a:t>Applications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Ethanol</a:t>
            </a:r>
            <a:r>
              <a:rPr lang="cs-CZ" b="1" dirty="0"/>
              <a:t> as </a:t>
            </a:r>
            <a:r>
              <a:rPr lang="cs-CZ" b="1" dirty="0" err="1"/>
              <a:t>Biofuel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Ethanol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various</a:t>
            </a:r>
            <a:r>
              <a:rPr lang="cs-CZ" dirty="0"/>
              <a:t> </a:t>
            </a:r>
            <a:r>
              <a:rPr lang="cs-CZ" dirty="0" err="1"/>
              <a:t>crops</a:t>
            </a:r>
            <a:r>
              <a:rPr lang="cs-CZ" dirty="0"/>
              <a:t> and </a:t>
            </a:r>
            <a:r>
              <a:rPr lang="cs-CZ" dirty="0" err="1"/>
              <a:t>its</a:t>
            </a:r>
            <a:r>
              <a:rPr lang="cs-CZ" dirty="0"/>
              <a:t> use as a transport </a:t>
            </a:r>
            <a:r>
              <a:rPr lang="cs-CZ" dirty="0" err="1" smtClean="0"/>
              <a:t>fuel</a:t>
            </a:r>
            <a:r>
              <a:rPr lang="cs-CZ" dirty="0" smtClean="0"/>
              <a:t>.</a:t>
            </a:r>
            <a:endParaRPr lang="cs-CZ" sz="2200" dirty="0"/>
          </a:p>
          <a:p>
            <a:pPr lvl="1"/>
            <a:r>
              <a:rPr lang="cs-CZ" b="1" dirty="0" err="1"/>
              <a:t>Biogas</a:t>
            </a:r>
            <a:r>
              <a:rPr lang="cs-CZ" b="1" dirty="0"/>
              <a:t> </a:t>
            </a:r>
            <a:r>
              <a:rPr lang="cs-CZ" b="1" dirty="0" err="1"/>
              <a:t>from</a:t>
            </a:r>
            <a:r>
              <a:rPr lang="cs-CZ" b="1" dirty="0"/>
              <a:t> </a:t>
            </a:r>
            <a:r>
              <a:rPr lang="cs-CZ" b="1" dirty="0" err="1"/>
              <a:t>Waste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Anaerobic</a:t>
            </a:r>
            <a:r>
              <a:rPr lang="cs-CZ" dirty="0"/>
              <a:t> </a:t>
            </a:r>
            <a:r>
              <a:rPr lang="cs-CZ" dirty="0" err="1"/>
              <a:t>digestion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animal </a:t>
            </a:r>
            <a:r>
              <a:rPr lang="cs-CZ" dirty="0" err="1"/>
              <a:t>manure</a:t>
            </a:r>
            <a:r>
              <a:rPr lang="cs-CZ" dirty="0"/>
              <a:t>, </a:t>
            </a:r>
            <a:r>
              <a:rPr lang="cs-CZ" dirty="0" err="1"/>
              <a:t>sewage</a:t>
            </a:r>
            <a:r>
              <a:rPr lang="cs-CZ" dirty="0"/>
              <a:t>, and </a:t>
            </a:r>
            <a:r>
              <a:rPr lang="cs-CZ" dirty="0" err="1"/>
              <a:t>organic</a:t>
            </a:r>
            <a:r>
              <a:rPr lang="cs-CZ" dirty="0"/>
              <a:t> </a:t>
            </a:r>
            <a:r>
              <a:rPr lang="cs-CZ" dirty="0" err="1"/>
              <a:t>waste</a:t>
            </a:r>
            <a:r>
              <a:rPr lang="cs-CZ" dirty="0"/>
              <a:t> to </a:t>
            </a:r>
            <a:r>
              <a:rPr lang="cs-CZ" dirty="0" err="1"/>
              <a:t>generate</a:t>
            </a:r>
            <a:r>
              <a:rPr lang="cs-CZ" dirty="0"/>
              <a:t> </a:t>
            </a:r>
            <a:r>
              <a:rPr lang="cs-CZ" dirty="0" err="1"/>
              <a:t>biogas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and </a:t>
            </a:r>
            <a:r>
              <a:rPr lang="cs-CZ" dirty="0" err="1"/>
              <a:t>electricity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Biodiesel</a:t>
            </a:r>
            <a:r>
              <a:rPr lang="cs-CZ" b="1" dirty="0"/>
              <a:t> </a:t>
            </a:r>
            <a:r>
              <a:rPr lang="cs-CZ" b="1" dirty="0" err="1"/>
              <a:t>Production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Agrochemical</a:t>
            </a:r>
            <a:r>
              <a:rPr lang="cs-CZ" dirty="0"/>
              <a:t> </a:t>
            </a:r>
            <a:r>
              <a:rPr lang="cs-CZ" dirty="0" err="1"/>
              <a:t>processes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esterification</a:t>
            </a:r>
            <a:r>
              <a:rPr lang="cs-CZ" dirty="0"/>
              <a:t> to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vegetable</a:t>
            </a:r>
            <a:r>
              <a:rPr lang="cs-CZ" dirty="0"/>
              <a:t> </a:t>
            </a:r>
            <a:r>
              <a:rPr lang="cs-CZ" dirty="0" err="1"/>
              <a:t>oils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biodiesel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008707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411" y="812612"/>
            <a:ext cx="4636966" cy="263285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9259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Fundamentals: </a:t>
            </a:r>
            <a:r>
              <a:rPr lang="cs-CZ" b="1" dirty="0" err="1"/>
              <a:t>Motion</a:t>
            </a:r>
            <a:r>
              <a:rPr lang="cs-CZ" b="1" dirty="0"/>
              <a:t> and </a:t>
            </a:r>
            <a:r>
              <a:rPr lang="cs-CZ" b="1" dirty="0" err="1"/>
              <a:t>Power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812612"/>
            <a:ext cx="7960659" cy="6045387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err="1" smtClean="0"/>
              <a:t>Wave</a:t>
            </a:r>
            <a:r>
              <a:rPr lang="cs-CZ" b="1" dirty="0" smtClean="0"/>
              <a:t> </a:t>
            </a:r>
            <a:r>
              <a:rPr lang="cs-CZ" b="1" dirty="0" err="1"/>
              <a:t>Motion</a:t>
            </a:r>
            <a:r>
              <a:rPr lang="cs-CZ" b="1" dirty="0"/>
              <a:t> as </a:t>
            </a:r>
            <a:r>
              <a:rPr lang="cs-CZ" b="1" dirty="0" err="1"/>
              <a:t>Energy</a:t>
            </a:r>
            <a:r>
              <a:rPr lang="cs-CZ" b="1" dirty="0"/>
              <a:t> Transport (</a:t>
            </a:r>
            <a:r>
              <a:rPr lang="cs-CZ" b="1" dirty="0" err="1"/>
              <a:t>Figure</a:t>
            </a:r>
            <a:r>
              <a:rPr lang="cs-CZ" b="1" dirty="0"/>
              <a:t> 11.2):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Deep-water</a:t>
            </a:r>
            <a:r>
              <a:rPr lang="cs-CZ" dirty="0"/>
              <a:t> </a:t>
            </a:r>
            <a:r>
              <a:rPr lang="cs-CZ" dirty="0" err="1"/>
              <a:t>waves</a:t>
            </a:r>
            <a:r>
              <a:rPr lang="cs-CZ" dirty="0"/>
              <a:t> </a:t>
            </a:r>
            <a:r>
              <a:rPr lang="cs-CZ" dirty="0" err="1"/>
              <a:t>involve</a:t>
            </a:r>
            <a:r>
              <a:rPr lang="cs-CZ" dirty="0"/>
              <a:t> </a:t>
            </a:r>
            <a:r>
              <a:rPr lang="cs-CZ" dirty="0" err="1"/>
              <a:t>circular</a:t>
            </a:r>
            <a:r>
              <a:rPr lang="cs-CZ" dirty="0"/>
              <a:t> </a:t>
            </a:r>
            <a:r>
              <a:rPr lang="cs-CZ" dirty="0" err="1"/>
              <a:t>motion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particles</a:t>
            </a:r>
            <a:r>
              <a:rPr lang="cs-CZ" dirty="0"/>
              <a:t>, </a:t>
            </a:r>
            <a:r>
              <a:rPr lang="cs-CZ" dirty="0" err="1"/>
              <a:t>decreasing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depth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kinetic</a:t>
            </a:r>
            <a:r>
              <a:rPr lang="cs-CZ" dirty="0"/>
              <a:t> and </a:t>
            </a:r>
            <a:r>
              <a:rPr lang="cs-CZ" dirty="0" err="1"/>
              <a:t>potential</a:t>
            </a:r>
            <a:r>
              <a:rPr lang="cs-CZ" dirty="0"/>
              <a:t>,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motion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Importantly</a:t>
            </a:r>
            <a:r>
              <a:rPr lang="cs-CZ" dirty="0"/>
              <a:t>, </a:t>
            </a:r>
            <a:r>
              <a:rPr lang="cs-CZ" dirty="0" err="1"/>
              <a:t>there's</a:t>
            </a:r>
            <a:r>
              <a:rPr lang="cs-CZ" dirty="0"/>
              <a:t> no </a:t>
            </a:r>
            <a:r>
              <a:rPr lang="cs-CZ" dirty="0" err="1"/>
              <a:t>net</a:t>
            </a:r>
            <a:r>
              <a:rPr lang="cs-CZ" dirty="0"/>
              <a:t> </a:t>
            </a:r>
            <a:r>
              <a:rPr lang="cs-CZ" dirty="0" err="1"/>
              <a:t>mass</a:t>
            </a:r>
            <a:r>
              <a:rPr lang="cs-CZ" dirty="0"/>
              <a:t> transport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,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propagation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and </a:t>
            </a:r>
            <a:r>
              <a:rPr lang="cs-CZ" b="1" dirty="0" err="1"/>
              <a:t>Power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11.7):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Density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per unit </a:t>
            </a:r>
            <a:r>
              <a:rPr lang="cs-CZ" dirty="0" err="1"/>
              <a:t>surface</a:t>
            </a:r>
            <a:r>
              <a:rPr lang="cs-CZ" dirty="0"/>
              <a:t> area in a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proportional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square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amplitude</a:t>
            </a:r>
            <a:r>
              <a:rPr lang="cs-CZ" dirty="0"/>
              <a:t> (E=21​ρga2).</a:t>
            </a:r>
            <a:endParaRPr lang="cs-CZ" sz="2200" dirty="0"/>
          </a:p>
          <a:p>
            <a:pPr lvl="1"/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per unit </a:t>
            </a:r>
            <a:r>
              <a:rPr lang="cs-CZ" dirty="0" err="1"/>
              <a:t>width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front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given</a:t>
            </a:r>
            <a:r>
              <a:rPr lang="cs-CZ" dirty="0"/>
              <a:t> by P′=8ρg2a2T​∝H2T. </a:t>
            </a:r>
            <a:r>
              <a:rPr lang="cs-CZ" dirty="0" err="1"/>
              <a:t>Longer</a:t>
            </a:r>
            <a:r>
              <a:rPr lang="cs-CZ" dirty="0"/>
              <a:t> </a:t>
            </a:r>
            <a:r>
              <a:rPr lang="cs-CZ" dirty="0" err="1"/>
              <a:t>periods</a:t>
            </a:r>
            <a:r>
              <a:rPr lang="cs-CZ" dirty="0"/>
              <a:t> (T) and </a:t>
            </a:r>
            <a:r>
              <a:rPr lang="cs-CZ" dirty="0" err="1"/>
              <a:t>larger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heights</a:t>
            </a:r>
            <a:r>
              <a:rPr lang="cs-CZ" dirty="0"/>
              <a:t> (H) </a:t>
            </a:r>
            <a:r>
              <a:rPr lang="cs-CZ" dirty="0" err="1"/>
              <a:t>yield</a:t>
            </a:r>
            <a:r>
              <a:rPr lang="cs-CZ" dirty="0"/>
              <a:t> </a:t>
            </a:r>
            <a:r>
              <a:rPr lang="cs-CZ" dirty="0" err="1"/>
              <a:t>significantly</a:t>
            </a:r>
            <a:r>
              <a:rPr lang="cs-CZ" dirty="0"/>
              <a:t> more </a:t>
            </a:r>
            <a:r>
              <a:rPr lang="cs-CZ" dirty="0" err="1"/>
              <a:t>power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Group </a:t>
            </a:r>
            <a:r>
              <a:rPr lang="cs-CZ" b="1" dirty="0" err="1"/>
              <a:t>Velocity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propagates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group</a:t>
            </a:r>
            <a:r>
              <a:rPr lang="cs-CZ" dirty="0"/>
              <a:t> </a:t>
            </a:r>
            <a:r>
              <a:rPr lang="cs-CZ" dirty="0" err="1"/>
              <a:t>velocity</a:t>
            </a:r>
            <a:r>
              <a:rPr lang="cs-CZ" dirty="0"/>
              <a:t> (u=c/2), </a:t>
            </a:r>
            <a:r>
              <a:rPr lang="cs-CZ" dirty="0" err="1"/>
              <a:t>half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phase</a:t>
            </a:r>
            <a:r>
              <a:rPr lang="cs-CZ" dirty="0"/>
              <a:t> </a:t>
            </a:r>
            <a:r>
              <a:rPr lang="cs-CZ" dirty="0" err="1"/>
              <a:t>velocity</a:t>
            </a:r>
            <a:r>
              <a:rPr lang="cs-CZ" dirty="0"/>
              <a:t> (c)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individual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crests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Thermodynamic</a:t>
            </a:r>
            <a:r>
              <a:rPr lang="cs-CZ" b="1" dirty="0"/>
              <a:t> </a:t>
            </a:r>
            <a:r>
              <a:rPr lang="cs-CZ" b="1" dirty="0" err="1"/>
              <a:t>Significance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dirty="0" err="1"/>
              <a:t>Sea</a:t>
            </a:r>
            <a:r>
              <a:rPr lang="cs-CZ" dirty="0"/>
              <a:t> </a:t>
            </a:r>
            <a:r>
              <a:rPr lang="cs-CZ" dirty="0" err="1"/>
              <a:t>waves</a:t>
            </a:r>
            <a:r>
              <a:rPr lang="cs-CZ" dirty="0"/>
              <a:t> </a:t>
            </a:r>
            <a:r>
              <a:rPr lang="cs-CZ" dirty="0" err="1"/>
              <a:t>represent</a:t>
            </a:r>
            <a:r>
              <a:rPr lang="cs-CZ" dirty="0"/>
              <a:t> a </a:t>
            </a:r>
            <a:r>
              <a:rPr lang="cs-CZ" dirty="0" err="1"/>
              <a:t>substantial</a:t>
            </a:r>
            <a:r>
              <a:rPr lang="cs-CZ" dirty="0"/>
              <a:t>, </a:t>
            </a:r>
            <a:r>
              <a:rPr lang="cs-CZ" dirty="0" err="1"/>
              <a:t>naturally</a:t>
            </a:r>
            <a:r>
              <a:rPr lang="cs-CZ" dirty="0"/>
              <a:t> </a:t>
            </a:r>
            <a:r>
              <a:rPr lang="cs-CZ" dirty="0" err="1"/>
              <a:t>occurring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flux, </a:t>
            </a:r>
            <a:r>
              <a:rPr lang="cs-CZ" dirty="0" err="1"/>
              <a:t>driven</a:t>
            </a:r>
            <a:r>
              <a:rPr lang="cs-CZ" dirty="0"/>
              <a:t> by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and </a:t>
            </a:r>
            <a:r>
              <a:rPr lang="cs-CZ" dirty="0" err="1"/>
              <a:t>wind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</a:t>
            </a:r>
            <a:r>
              <a:rPr lang="cs-CZ" dirty="0" err="1"/>
              <a:t>aim</a:t>
            </a:r>
            <a:r>
              <a:rPr lang="cs-CZ" dirty="0"/>
              <a:t> to </a:t>
            </a:r>
            <a:r>
              <a:rPr lang="cs-CZ" dirty="0" err="1"/>
              <a:t>tap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this</a:t>
            </a:r>
            <a:r>
              <a:rPr lang="cs-CZ" dirty="0"/>
              <a:t> </a:t>
            </a:r>
            <a:r>
              <a:rPr lang="cs-CZ" dirty="0" err="1"/>
              <a:t>mechanical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and </a:t>
            </a:r>
            <a:r>
              <a:rPr lang="cs-CZ" dirty="0" err="1"/>
              <a:t>convert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, a </a:t>
            </a:r>
            <a:r>
              <a:rPr lang="cs-CZ" dirty="0" err="1"/>
              <a:t>thermodynamically</a:t>
            </a:r>
            <a:r>
              <a:rPr lang="cs-CZ" dirty="0"/>
              <a:t> </a:t>
            </a:r>
            <a:r>
              <a:rPr lang="cs-CZ" dirty="0" err="1"/>
              <a:t>valuable</a:t>
            </a:r>
            <a:r>
              <a:rPr lang="cs-CZ" dirty="0"/>
              <a:t> </a:t>
            </a:r>
            <a:r>
              <a:rPr lang="cs-CZ" dirty="0" err="1"/>
              <a:t>form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980" y="3903909"/>
            <a:ext cx="4210397" cy="124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7257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 Technologies and </a:t>
            </a:r>
            <a:r>
              <a:rPr lang="cs-CZ" b="1" dirty="0" err="1"/>
              <a:t>Extraction</a:t>
            </a:r>
            <a:r>
              <a:rPr lang="cs-CZ" b="1" dirty="0"/>
              <a:t> </a:t>
            </a:r>
            <a:r>
              <a:rPr lang="cs-CZ" b="1" dirty="0" err="1"/>
              <a:t>Challenges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24990"/>
            <a:ext cx="7808259" cy="5633010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err="1" smtClean="0"/>
              <a:t>Wave</a:t>
            </a:r>
            <a:r>
              <a:rPr lang="cs-CZ" b="1" dirty="0" smtClean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Converter</a:t>
            </a:r>
            <a:r>
              <a:rPr lang="cs-CZ" b="1" dirty="0"/>
              <a:t> (WEC) </a:t>
            </a:r>
            <a:r>
              <a:rPr lang="cs-CZ" b="1" dirty="0" err="1"/>
              <a:t>Classification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11.13):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are </a:t>
            </a:r>
            <a:r>
              <a:rPr lang="cs-CZ" dirty="0" err="1"/>
              <a:t>categorized</a:t>
            </a:r>
            <a:r>
              <a:rPr lang="cs-CZ" dirty="0"/>
              <a:t> by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orientation</a:t>
            </a:r>
            <a:r>
              <a:rPr lang="cs-CZ" dirty="0"/>
              <a:t> and </a:t>
            </a:r>
            <a:r>
              <a:rPr lang="cs-CZ" dirty="0" err="1"/>
              <a:t>working</a:t>
            </a:r>
            <a:r>
              <a:rPr lang="cs-CZ" dirty="0"/>
              <a:t> </a:t>
            </a:r>
            <a:r>
              <a:rPr lang="cs-CZ" dirty="0" err="1"/>
              <a:t>principle</a:t>
            </a:r>
            <a:r>
              <a:rPr lang="cs-CZ" dirty="0"/>
              <a:t>: </a:t>
            </a:r>
            <a:endParaRPr lang="cs-CZ" sz="2400" dirty="0"/>
          </a:p>
          <a:p>
            <a:pPr lvl="1"/>
            <a:r>
              <a:rPr lang="cs-CZ" b="1" dirty="0" err="1"/>
              <a:t>Terminators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Oriented</a:t>
            </a:r>
            <a:r>
              <a:rPr lang="cs-CZ" dirty="0"/>
              <a:t> </a:t>
            </a:r>
            <a:r>
              <a:rPr lang="cs-CZ" dirty="0" err="1"/>
              <a:t>perpendicular</a:t>
            </a:r>
            <a:r>
              <a:rPr lang="cs-CZ" dirty="0"/>
              <a:t> to </a:t>
            </a:r>
            <a:r>
              <a:rPr lang="cs-CZ" dirty="0" err="1"/>
              <a:t>waves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Oscillating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Column</a:t>
            </a:r>
            <a:r>
              <a:rPr lang="cs-CZ" dirty="0"/>
              <a:t> - OWC, </a:t>
            </a:r>
            <a:r>
              <a:rPr lang="cs-CZ" dirty="0" err="1"/>
              <a:t>Tapchan</a:t>
            </a:r>
            <a:r>
              <a:rPr lang="cs-CZ" dirty="0"/>
              <a:t>,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Dragon</a:t>
            </a:r>
            <a:r>
              <a:rPr lang="cs-CZ" dirty="0"/>
              <a:t>). </a:t>
            </a:r>
            <a:r>
              <a:rPr lang="cs-CZ" dirty="0" err="1"/>
              <a:t>Capture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by </a:t>
            </a:r>
            <a:r>
              <a:rPr lang="cs-CZ" dirty="0" err="1"/>
              <a:t>intercepting</a:t>
            </a:r>
            <a:r>
              <a:rPr lang="cs-CZ" dirty="0"/>
              <a:t> </a:t>
            </a:r>
            <a:r>
              <a:rPr lang="cs-CZ" dirty="0" err="1"/>
              <a:t>waves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Attenuators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Oriented</a:t>
            </a:r>
            <a:r>
              <a:rPr lang="cs-CZ" dirty="0"/>
              <a:t> </a:t>
            </a:r>
            <a:r>
              <a:rPr lang="cs-CZ" dirty="0" err="1"/>
              <a:t>parallel</a:t>
            </a:r>
            <a:r>
              <a:rPr lang="cs-CZ" dirty="0"/>
              <a:t> to </a:t>
            </a:r>
            <a:r>
              <a:rPr lang="cs-CZ" dirty="0" err="1"/>
              <a:t>waves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Pelamis</a:t>
            </a:r>
            <a:r>
              <a:rPr lang="cs-CZ" dirty="0"/>
              <a:t>). </a:t>
            </a:r>
            <a:r>
              <a:rPr lang="cs-CZ" dirty="0" err="1"/>
              <a:t>Flex</a:t>
            </a:r>
            <a:r>
              <a:rPr lang="cs-CZ" dirty="0"/>
              <a:t> and </a:t>
            </a:r>
            <a:r>
              <a:rPr lang="cs-CZ" dirty="0" err="1"/>
              <a:t>extract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undulation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Point </a:t>
            </a:r>
            <a:r>
              <a:rPr lang="cs-CZ" b="1" dirty="0" err="1"/>
              <a:t>Absorbers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Smaller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move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waves</a:t>
            </a:r>
            <a:r>
              <a:rPr lang="cs-CZ" dirty="0"/>
              <a:t>, </a:t>
            </a:r>
            <a:r>
              <a:rPr lang="cs-CZ" dirty="0" err="1"/>
              <a:t>absorbing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multiple</a:t>
            </a:r>
            <a:r>
              <a:rPr lang="cs-CZ" dirty="0"/>
              <a:t> </a:t>
            </a:r>
            <a:r>
              <a:rPr lang="cs-CZ" dirty="0" err="1"/>
              <a:t>directions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Key</a:t>
            </a:r>
            <a:r>
              <a:rPr lang="cs-CZ" b="1" dirty="0"/>
              <a:t> </a:t>
            </a:r>
            <a:r>
              <a:rPr lang="cs-CZ" b="1" dirty="0" err="1"/>
              <a:t>Concepts</a:t>
            </a:r>
            <a:r>
              <a:rPr lang="cs-CZ" b="1" dirty="0"/>
              <a:t> in </a:t>
            </a:r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Extraction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Capture</a:t>
            </a:r>
            <a:r>
              <a:rPr lang="cs-CZ" b="1" dirty="0"/>
              <a:t> </a:t>
            </a:r>
            <a:r>
              <a:rPr lang="cs-CZ" b="1" dirty="0" err="1"/>
              <a:t>Width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Successful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</a:t>
            </a:r>
            <a:r>
              <a:rPr lang="cs-CZ" dirty="0" err="1"/>
              <a:t>extract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a </a:t>
            </a:r>
            <a:r>
              <a:rPr lang="cs-CZ" dirty="0" err="1"/>
              <a:t>wave</a:t>
            </a:r>
            <a:r>
              <a:rPr lang="cs-CZ" dirty="0"/>
              <a:t> front </a:t>
            </a:r>
            <a:r>
              <a:rPr lang="cs-CZ" dirty="0" err="1"/>
              <a:t>wider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dimension</a:t>
            </a:r>
            <a:r>
              <a:rPr lang="cs-CZ" dirty="0"/>
              <a:t>, </a:t>
            </a:r>
            <a:r>
              <a:rPr lang="cs-CZ" dirty="0" err="1"/>
              <a:t>quantified</a:t>
            </a:r>
            <a:r>
              <a:rPr lang="cs-CZ" dirty="0"/>
              <a:t> by </a:t>
            </a:r>
            <a:r>
              <a:rPr lang="cs-CZ" dirty="0" err="1"/>
              <a:t>capture</a:t>
            </a:r>
            <a:r>
              <a:rPr lang="cs-CZ" dirty="0"/>
              <a:t> </a:t>
            </a:r>
            <a:r>
              <a:rPr lang="cs-CZ" dirty="0" err="1"/>
              <a:t>width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Tuning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are </a:t>
            </a:r>
            <a:r>
              <a:rPr lang="cs-CZ" dirty="0" err="1"/>
              <a:t>often</a:t>
            </a:r>
            <a:r>
              <a:rPr lang="cs-CZ" dirty="0"/>
              <a:t> "</a:t>
            </a:r>
            <a:r>
              <a:rPr lang="cs-CZ" dirty="0" err="1"/>
              <a:t>tuned</a:t>
            </a:r>
            <a:r>
              <a:rPr lang="cs-CZ" dirty="0"/>
              <a:t>" to </a:t>
            </a:r>
            <a:r>
              <a:rPr lang="cs-CZ" dirty="0" err="1"/>
              <a:t>resonate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dominant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frequencies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enhanced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capture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Challenges</a:t>
            </a:r>
            <a:r>
              <a:rPr lang="cs-CZ" b="1" dirty="0"/>
              <a:t> and </a:t>
            </a:r>
            <a:r>
              <a:rPr lang="cs-CZ" b="1" dirty="0" err="1"/>
              <a:t>Considerations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Wave</a:t>
            </a:r>
            <a:r>
              <a:rPr lang="cs-CZ" b="1" dirty="0"/>
              <a:t> </a:t>
            </a:r>
            <a:r>
              <a:rPr lang="cs-CZ" b="1" dirty="0" err="1"/>
              <a:t>Irregularity</a:t>
            </a:r>
            <a:r>
              <a:rPr lang="cs-CZ" b="1" dirty="0"/>
              <a:t>:</a:t>
            </a:r>
            <a:r>
              <a:rPr lang="cs-CZ" dirty="0"/>
              <a:t> Real </a:t>
            </a:r>
            <a:r>
              <a:rPr lang="cs-CZ" dirty="0" err="1"/>
              <a:t>seas</a:t>
            </a:r>
            <a:r>
              <a:rPr lang="cs-CZ" dirty="0"/>
              <a:t> are </a:t>
            </a:r>
            <a:r>
              <a:rPr lang="cs-CZ" dirty="0" err="1"/>
              <a:t>complex</a:t>
            </a:r>
            <a:r>
              <a:rPr lang="cs-CZ" dirty="0"/>
              <a:t>, </a:t>
            </a:r>
            <a:r>
              <a:rPr lang="cs-CZ" dirty="0" err="1"/>
              <a:t>requiring</a:t>
            </a:r>
            <a:r>
              <a:rPr lang="cs-CZ" dirty="0"/>
              <a:t> robust </a:t>
            </a:r>
            <a:r>
              <a:rPr lang="cs-CZ" dirty="0" err="1"/>
              <a:t>devices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function</a:t>
            </a:r>
            <a:r>
              <a:rPr lang="cs-CZ" dirty="0"/>
              <a:t> </a:t>
            </a:r>
            <a:r>
              <a:rPr lang="cs-CZ" dirty="0" err="1"/>
              <a:t>across</a:t>
            </a:r>
            <a:r>
              <a:rPr lang="cs-CZ" dirty="0"/>
              <a:t> a </a:t>
            </a:r>
            <a:r>
              <a:rPr lang="cs-CZ" dirty="0" err="1"/>
              <a:t>spectrum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conditions</a:t>
            </a:r>
            <a:r>
              <a:rPr lang="cs-CZ" dirty="0"/>
              <a:t> (</a:t>
            </a:r>
            <a:r>
              <a:rPr lang="cs-CZ" dirty="0" err="1"/>
              <a:t>Figure</a:t>
            </a:r>
            <a:r>
              <a:rPr lang="cs-CZ" dirty="0"/>
              <a:t> 11.9, </a:t>
            </a:r>
            <a:r>
              <a:rPr lang="cs-CZ" dirty="0" err="1"/>
              <a:t>Figure</a:t>
            </a:r>
            <a:r>
              <a:rPr lang="cs-CZ" dirty="0"/>
              <a:t> 11.11).</a:t>
            </a:r>
            <a:endParaRPr lang="cs-CZ" sz="2200" dirty="0"/>
          </a:p>
          <a:p>
            <a:pPr lvl="1"/>
            <a:r>
              <a:rPr lang="cs-CZ" b="1" dirty="0" err="1"/>
              <a:t>Extreme</a:t>
            </a:r>
            <a:r>
              <a:rPr lang="cs-CZ" b="1" dirty="0"/>
              <a:t> </a:t>
            </a:r>
            <a:r>
              <a:rPr lang="cs-CZ" b="1" dirty="0" err="1"/>
              <a:t>Conditions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Devices</a:t>
            </a:r>
            <a:r>
              <a:rPr lang="cs-CZ" dirty="0"/>
              <a:t>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withstand</a:t>
            </a:r>
            <a:r>
              <a:rPr lang="cs-CZ" dirty="0"/>
              <a:t> </a:t>
            </a:r>
            <a:r>
              <a:rPr lang="cs-CZ" dirty="0" err="1"/>
              <a:t>extreme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events</a:t>
            </a:r>
            <a:r>
              <a:rPr lang="cs-CZ" dirty="0"/>
              <a:t> (</a:t>
            </a:r>
            <a:r>
              <a:rPr lang="cs-CZ" dirty="0" err="1"/>
              <a:t>storms</a:t>
            </a:r>
            <a:r>
              <a:rPr lang="cs-CZ" dirty="0"/>
              <a:t>, </a:t>
            </a:r>
            <a:r>
              <a:rPr lang="cs-CZ" dirty="0" err="1"/>
              <a:t>hurricanes</a:t>
            </a:r>
            <a:r>
              <a:rPr lang="cs-CZ" dirty="0"/>
              <a:t>) </a:t>
            </a:r>
            <a:r>
              <a:rPr lang="cs-CZ" dirty="0" err="1"/>
              <a:t>requiring</a:t>
            </a:r>
            <a:r>
              <a:rPr lang="cs-CZ" dirty="0"/>
              <a:t> </a:t>
            </a:r>
            <a:r>
              <a:rPr lang="cs-CZ" dirty="0" err="1"/>
              <a:t>over-engineering</a:t>
            </a:r>
            <a:r>
              <a:rPr lang="cs-CZ" dirty="0"/>
              <a:t> and robust design.</a:t>
            </a:r>
            <a:endParaRPr lang="cs-CZ" sz="2200" dirty="0"/>
          </a:p>
          <a:p>
            <a:pPr lvl="1"/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Conversion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Efficiently</a:t>
            </a:r>
            <a:r>
              <a:rPr lang="cs-CZ" dirty="0"/>
              <a:t> </a:t>
            </a:r>
            <a:r>
              <a:rPr lang="cs-CZ" dirty="0" err="1"/>
              <a:t>converting</a:t>
            </a:r>
            <a:r>
              <a:rPr lang="cs-CZ" dirty="0"/>
              <a:t> </a:t>
            </a:r>
            <a:r>
              <a:rPr lang="cs-CZ" dirty="0" err="1"/>
              <a:t>slow</a:t>
            </a:r>
            <a:r>
              <a:rPr lang="cs-CZ" dirty="0"/>
              <a:t>, </a:t>
            </a:r>
            <a:r>
              <a:rPr lang="cs-CZ" dirty="0" err="1"/>
              <a:t>irregular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motion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high-frequency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technological</a:t>
            </a:r>
            <a:r>
              <a:rPr lang="cs-CZ" dirty="0"/>
              <a:t> </a:t>
            </a:r>
            <a:r>
              <a:rPr lang="cs-CZ" dirty="0" err="1"/>
              <a:t>hurdle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Environmental</a:t>
            </a:r>
            <a:r>
              <a:rPr lang="cs-CZ" b="1" dirty="0"/>
              <a:t> &amp; </a:t>
            </a:r>
            <a:r>
              <a:rPr lang="cs-CZ" b="1" dirty="0" err="1"/>
              <a:t>Economic</a:t>
            </a:r>
            <a:r>
              <a:rPr lang="cs-CZ" b="1" dirty="0"/>
              <a:t> </a:t>
            </a:r>
            <a:r>
              <a:rPr lang="cs-CZ" b="1" dirty="0" err="1"/>
              <a:t>Aspects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Social</a:t>
            </a:r>
            <a:r>
              <a:rPr lang="cs-CZ" dirty="0"/>
              <a:t>, </a:t>
            </a:r>
            <a:r>
              <a:rPr lang="cs-CZ" dirty="0" err="1"/>
              <a:t>economic</a:t>
            </a:r>
            <a:r>
              <a:rPr lang="cs-CZ" dirty="0"/>
              <a:t>, and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factors</a:t>
            </a:r>
            <a:r>
              <a:rPr lang="cs-CZ" dirty="0"/>
              <a:t> are </a:t>
            </a:r>
            <a:r>
              <a:rPr lang="cs-CZ" dirty="0" err="1"/>
              <a:t>crucial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sustainable</a:t>
            </a:r>
            <a:r>
              <a:rPr lang="cs-CZ" dirty="0"/>
              <a:t> </a:t>
            </a:r>
            <a:r>
              <a:rPr lang="cs-CZ" dirty="0" err="1"/>
              <a:t>wave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development</a:t>
            </a:r>
            <a:r>
              <a:rPr lang="cs-CZ" dirty="0"/>
              <a:t> (§11.7).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b="49290"/>
          <a:stretch/>
        </p:blipFill>
        <p:spPr>
          <a:xfrm>
            <a:off x="7932953" y="901055"/>
            <a:ext cx="3623019" cy="161802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720" y="2652015"/>
            <a:ext cx="3920252" cy="153624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9870" y="4188261"/>
            <a:ext cx="3653930" cy="256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5474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Tidal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: </a:t>
            </a:r>
            <a:r>
              <a:rPr lang="cs-CZ" b="1" dirty="0" err="1"/>
              <a:t>Currents</a:t>
            </a:r>
            <a:r>
              <a:rPr lang="cs-CZ" b="1" dirty="0"/>
              <a:t> and </a:t>
            </a:r>
            <a:r>
              <a:rPr lang="cs-CZ" b="1" dirty="0" err="1"/>
              <a:t>Ranges</a:t>
            </a:r>
            <a:r>
              <a:rPr lang="cs-CZ" b="1" dirty="0"/>
              <a:t> - </a:t>
            </a:r>
            <a:r>
              <a:rPr lang="cs-CZ" b="1" dirty="0" err="1"/>
              <a:t>Harnessing</a:t>
            </a:r>
            <a:r>
              <a:rPr lang="cs-CZ" b="1" dirty="0"/>
              <a:t> Marine </a:t>
            </a:r>
            <a:r>
              <a:rPr lang="cs-CZ" b="1" dirty="0" err="1"/>
              <a:t>Motion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9989" y="1690688"/>
            <a:ext cx="8099611" cy="5167312"/>
          </a:xfrm>
        </p:spPr>
        <p:txBody>
          <a:bodyPr>
            <a:normAutofit fontScale="70000" lnSpcReduction="20000"/>
          </a:bodyPr>
          <a:lstStyle/>
          <a:p>
            <a:r>
              <a:rPr lang="cs-CZ" sz="3400" b="1" dirty="0" err="1" smtClean="0"/>
              <a:t>Tidal</a:t>
            </a:r>
            <a:r>
              <a:rPr lang="cs-CZ" sz="3400" b="1" dirty="0" smtClean="0"/>
              <a:t> </a:t>
            </a:r>
            <a:r>
              <a:rPr lang="cs-CZ" sz="3400" b="1" dirty="0" err="1"/>
              <a:t>Power</a:t>
            </a:r>
            <a:r>
              <a:rPr lang="cs-CZ" sz="3400" b="1" dirty="0"/>
              <a:t> </a:t>
            </a:r>
            <a:r>
              <a:rPr lang="cs-CZ" sz="3400" b="1" dirty="0" err="1"/>
              <a:t>Overview</a:t>
            </a:r>
            <a:r>
              <a:rPr lang="cs-CZ" sz="3400" b="1" dirty="0"/>
              <a:t>:</a:t>
            </a:r>
            <a:r>
              <a:rPr lang="cs-CZ" sz="3400" dirty="0"/>
              <a:t> </a:t>
            </a:r>
            <a:r>
              <a:rPr lang="cs-CZ" sz="3400" dirty="0" err="1"/>
              <a:t>Tides</a:t>
            </a:r>
            <a:r>
              <a:rPr lang="cs-CZ" sz="3400" dirty="0"/>
              <a:t>, </a:t>
            </a:r>
            <a:r>
              <a:rPr lang="cs-CZ" sz="3400" dirty="0" err="1"/>
              <a:t>driven</a:t>
            </a:r>
            <a:r>
              <a:rPr lang="cs-CZ" sz="3400" dirty="0"/>
              <a:t> by </a:t>
            </a:r>
            <a:r>
              <a:rPr lang="cs-CZ" sz="3400" dirty="0" err="1"/>
              <a:t>lunar</a:t>
            </a:r>
            <a:r>
              <a:rPr lang="cs-CZ" sz="3400" dirty="0"/>
              <a:t> and </a:t>
            </a:r>
            <a:r>
              <a:rPr lang="cs-CZ" sz="3400" dirty="0" err="1"/>
              <a:t>solar</a:t>
            </a:r>
            <a:r>
              <a:rPr lang="cs-CZ" sz="3400" dirty="0"/>
              <a:t> </a:t>
            </a:r>
            <a:r>
              <a:rPr lang="cs-CZ" sz="3400" dirty="0" err="1"/>
              <a:t>gravitational</a:t>
            </a:r>
            <a:r>
              <a:rPr lang="cs-CZ" sz="3400" dirty="0"/>
              <a:t> </a:t>
            </a:r>
            <a:r>
              <a:rPr lang="cs-CZ" sz="3400" dirty="0" err="1"/>
              <a:t>forces</a:t>
            </a:r>
            <a:r>
              <a:rPr lang="cs-CZ" sz="3400" dirty="0"/>
              <a:t>, </a:t>
            </a:r>
            <a:r>
              <a:rPr lang="cs-CZ" sz="3400" dirty="0" err="1"/>
              <a:t>create</a:t>
            </a:r>
            <a:r>
              <a:rPr lang="cs-CZ" sz="3400" dirty="0"/>
              <a:t> </a:t>
            </a:r>
            <a:r>
              <a:rPr lang="cs-CZ" sz="3400" dirty="0" err="1"/>
              <a:t>predictable</a:t>
            </a:r>
            <a:r>
              <a:rPr lang="cs-CZ" sz="3400" dirty="0"/>
              <a:t> </a:t>
            </a:r>
            <a:r>
              <a:rPr lang="cs-CZ" sz="3400" dirty="0" err="1"/>
              <a:t>water</a:t>
            </a:r>
            <a:r>
              <a:rPr lang="cs-CZ" sz="3400" dirty="0"/>
              <a:t> </a:t>
            </a:r>
            <a:r>
              <a:rPr lang="cs-CZ" sz="3400" dirty="0" err="1"/>
              <a:t>movements</a:t>
            </a:r>
            <a:r>
              <a:rPr lang="cs-CZ" sz="3400" dirty="0"/>
              <a:t> </a:t>
            </a:r>
            <a:r>
              <a:rPr lang="cs-CZ" sz="3400" dirty="0" err="1"/>
              <a:t>that</a:t>
            </a:r>
            <a:r>
              <a:rPr lang="cs-CZ" sz="3400" dirty="0"/>
              <a:t> </a:t>
            </a:r>
            <a:r>
              <a:rPr lang="cs-CZ" sz="3400" dirty="0" err="1"/>
              <a:t>can</a:t>
            </a:r>
            <a:r>
              <a:rPr lang="cs-CZ" sz="3400" dirty="0"/>
              <a:t> </a:t>
            </a:r>
            <a:r>
              <a:rPr lang="cs-CZ" sz="3400" dirty="0" err="1"/>
              <a:t>be</a:t>
            </a:r>
            <a:r>
              <a:rPr lang="cs-CZ" sz="3400" dirty="0"/>
              <a:t> </a:t>
            </a:r>
            <a:r>
              <a:rPr lang="cs-CZ" sz="3400" dirty="0" err="1"/>
              <a:t>harnessed</a:t>
            </a:r>
            <a:r>
              <a:rPr lang="cs-CZ" sz="3400" dirty="0"/>
              <a:t> </a:t>
            </a:r>
            <a:r>
              <a:rPr lang="cs-CZ" sz="3400" dirty="0" err="1"/>
              <a:t>for</a:t>
            </a:r>
            <a:r>
              <a:rPr lang="cs-CZ" sz="3400" dirty="0"/>
              <a:t> </a:t>
            </a:r>
            <a:r>
              <a:rPr lang="cs-CZ" sz="3400" dirty="0" err="1"/>
              <a:t>power</a:t>
            </a:r>
            <a:r>
              <a:rPr lang="cs-CZ" sz="3400" dirty="0"/>
              <a:t>. </a:t>
            </a:r>
            <a:r>
              <a:rPr lang="cs-CZ" sz="3400" dirty="0" err="1"/>
              <a:t>Two</a:t>
            </a:r>
            <a:r>
              <a:rPr lang="cs-CZ" sz="3400" dirty="0"/>
              <a:t> </a:t>
            </a:r>
            <a:r>
              <a:rPr lang="cs-CZ" sz="3400" dirty="0" err="1"/>
              <a:t>main</a:t>
            </a:r>
            <a:r>
              <a:rPr lang="cs-CZ" sz="3400" dirty="0"/>
              <a:t> </a:t>
            </a:r>
            <a:r>
              <a:rPr lang="cs-CZ" sz="3400" dirty="0" err="1"/>
              <a:t>approaches</a:t>
            </a:r>
            <a:r>
              <a:rPr lang="cs-CZ" sz="3400" dirty="0"/>
              <a:t> </a:t>
            </a:r>
            <a:r>
              <a:rPr lang="cs-CZ" sz="3400" dirty="0" err="1"/>
              <a:t>exist</a:t>
            </a:r>
            <a:r>
              <a:rPr lang="cs-CZ" sz="3400" dirty="0"/>
              <a:t>: </a:t>
            </a:r>
            <a:endParaRPr lang="cs-CZ" sz="2600" dirty="0"/>
          </a:p>
          <a:p>
            <a:pPr lvl="1"/>
            <a:r>
              <a:rPr lang="cs-CZ" sz="2600" b="1" dirty="0" err="1"/>
              <a:t>Tidal</a:t>
            </a:r>
            <a:r>
              <a:rPr lang="cs-CZ" sz="2600" b="1" dirty="0"/>
              <a:t> </a:t>
            </a:r>
            <a:r>
              <a:rPr lang="cs-CZ" sz="2600" b="1" dirty="0" err="1"/>
              <a:t>Currents</a:t>
            </a:r>
            <a:r>
              <a:rPr lang="cs-CZ" sz="2600" b="1" dirty="0"/>
              <a:t> (</a:t>
            </a:r>
            <a:r>
              <a:rPr lang="cs-CZ" sz="2600" b="1" dirty="0" err="1"/>
              <a:t>Tidal-Stream</a:t>
            </a:r>
            <a:r>
              <a:rPr lang="cs-CZ" sz="2600" b="1" dirty="0"/>
              <a:t> </a:t>
            </a:r>
            <a:r>
              <a:rPr lang="cs-CZ" sz="2600" b="1" dirty="0" err="1"/>
              <a:t>Power</a:t>
            </a:r>
            <a:r>
              <a:rPr lang="cs-CZ" sz="2600" b="1" dirty="0"/>
              <a:t>):</a:t>
            </a:r>
            <a:r>
              <a:rPr lang="cs-CZ" sz="2600" dirty="0"/>
              <a:t> </a:t>
            </a:r>
            <a:r>
              <a:rPr lang="cs-CZ" sz="2600" dirty="0" err="1"/>
              <a:t>Kinetic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horizontal</a:t>
            </a:r>
            <a:r>
              <a:rPr lang="cs-CZ" sz="2600" dirty="0"/>
              <a:t> </a:t>
            </a:r>
            <a:r>
              <a:rPr lang="cs-CZ" sz="2600" dirty="0" err="1"/>
              <a:t>water</a:t>
            </a:r>
            <a:r>
              <a:rPr lang="cs-CZ" sz="2600" dirty="0"/>
              <a:t> </a:t>
            </a:r>
            <a:r>
              <a:rPr lang="cs-CZ" sz="2600" dirty="0" err="1"/>
              <a:t>flow</a:t>
            </a:r>
            <a:r>
              <a:rPr lang="cs-CZ" sz="2600" dirty="0"/>
              <a:t>, </a:t>
            </a:r>
            <a:r>
              <a:rPr lang="cs-CZ" sz="2600" dirty="0" err="1"/>
              <a:t>similar</a:t>
            </a:r>
            <a:r>
              <a:rPr lang="cs-CZ" sz="2600" dirty="0"/>
              <a:t> to </a:t>
            </a:r>
            <a:r>
              <a:rPr lang="cs-CZ" sz="2600" dirty="0" err="1"/>
              <a:t>wind</a:t>
            </a:r>
            <a:r>
              <a:rPr lang="cs-CZ" sz="2600" dirty="0"/>
              <a:t> </a:t>
            </a:r>
            <a:r>
              <a:rPr lang="cs-CZ" sz="2600" dirty="0" err="1"/>
              <a:t>power</a:t>
            </a:r>
            <a:r>
              <a:rPr lang="cs-CZ" sz="2600" dirty="0"/>
              <a:t> but more </a:t>
            </a:r>
            <a:r>
              <a:rPr lang="cs-CZ" sz="2600" dirty="0" err="1"/>
              <a:t>predictable</a:t>
            </a:r>
            <a:r>
              <a:rPr lang="cs-CZ" sz="2600" dirty="0"/>
              <a:t> and </a:t>
            </a:r>
            <a:r>
              <a:rPr lang="cs-CZ" sz="2600" dirty="0" err="1"/>
              <a:t>denser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b="1" dirty="0" err="1"/>
              <a:t>Tidal</a:t>
            </a:r>
            <a:r>
              <a:rPr lang="cs-CZ" sz="2600" b="1" dirty="0"/>
              <a:t> </a:t>
            </a:r>
            <a:r>
              <a:rPr lang="cs-CZ" sz="2600" b="1" dirty="0" err="1"/>
              <a:t>Range</a:t>
            </a:r>
            <a:r>
              <a:rPr lang="cs-CZ" sz="2600" b="1" dirty="0"/>
              <a:t> </a:t>
            </a:r>
            <a:r>
              <a:rPr lang="cs-CZ" sz="2600" b="1" dirty="0" err="1"/>
              <a:t>Power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Potential</a:t>
            </a:r>
            <a:r>
              <a:rPr lang="cs-CZ" sz="2600" dirty="0"/>
              <a:t> </a:t>
            </a:r>
            <a:r>
              <a:rPr lang="cs-CZ" sz="2600" dirty="0" err="1"/>
              <a:t>energy</a:t>
            </a:r>
            <a:r>
              <a:rPr lang="cs-CZ" sz="2600" dirty="0"/>
              <a:t> </a:t>
            </a:r>
            <a:r>
              <a:rPr lang="cs-CZ" sz="2600" dirty="0" err="1"/>
              <a:t>from</a:t>
            </a:r>
            <a:r>
              <a:rPr lang="cs-CZ" sz="2600" dirty="0"/>
              <a:t> </a:t>
            </a:r>
            <a:r>
              <a:rPr lang="cs-CZ" sz="2600" dirty="0" err="1"/>
              <a:t>the</a:t>
            </a:r>
            <a:r>
              <a:rPr lang="cs-CZ" sz="2600" dirty="0"/>
              <a:t> </a:t>
            </a:r>
            <a:r>
              <a:rPr lang="cs-CZ" sz="2600" dirty="0" err="1"/>
              <a:t>difference</a:t>
            </a:r>
            <a:r>
              <a:rPr lang="cs-CZ" sz="2600" dirty="0"/>
              <a:t> in </a:t>
            </a:r>
            <a:r>
              <a:rPr lang="cs-CZ" sz="2600" dirty="0" err="1"/>
              <a:t>water</a:t>
            </a:r>
            <a:r>
              <a:rPr lang="cs-CZ" sz="2600" dirty="0"/>
              <a:t> </a:t>
            </a:r>
            <a:r>
              <a:rPr lang="cs-CZ" sz="2600" dirty="0" err="1"/>
              <a:t>level</a:t>
            </a:r>
            <a:r>
              <a:rPr lang="cs-CZ" sz="2600" dirty="0"/>
              <a:t> </a:t>
            </a:r>
            <a:r>
              <a:rPr lang="cs-CZ" sz="2600" dirty="0" err="1"/>
              <a:t>between</a:t>
            </a:r>
            <a:r>
              <a:rPr lang="cs-CZ" sz="2600" dirty="0"/>
              <a:t> </a:t>
            </a:r>
            <a:r>
              <a:rPr lang="cs-CZ" sz="2600" dirty="0" err="1"/>
              <a:t>high</a:t>
            </a:r>
            <a:r>
              <a:rPr lang="cs-CZ" sz="2600" dirty="0"/>
              <a:t> and </a:t>
            </a:r>
            <a:r>
              <a:rPr lang="cs-CZ" sz="2600" dirty="0" err="1"/>
              <a:t>low</a:t>
            </a:r>
            <a:r>
              <a:rPr lang="cs-CZ" sz="2600" dirty="0"/>
              <a:t> </a:t>
            </a:r>
            <a:r>
              <a:rPr lang="cs-CZ" sz="2600" dirty="0" err="1"/>
              <a:t>tides</a:t>
            </a:r>
            <a:r>
              <a:rPr lang="cs-CZ" sz="2600" dirty="0"/>
              <a:t>, </a:t>
            </a:r>
            <a:r>
              <a:rPr lang="cs-CZ" sz="2600" dirty="0" err="1"/>
              <a:t>captured</a:t>
            </a:r>
            <a:r>
              <a:rPr lang="cs-CZ" sz="2600" dirty="0"/>
              <a:t> </a:t>
            </a:r>
            <a:r>
              <a:rPr lang="cs-CZ" sz="2600" dirty="0" err="1"/>
              <a:t>using</a:t>
            </a:r>
            <a:r>
              <a:rPr lang="cs-CZ" sz="2600" dirty="0"/>
              <a:t> </a:t>
            </a:r>
            <a:r>
              <a:rPr lang="cs-CZ" sz="2600" dirty="0" err="1"/>
              <a:t>barrages</a:t>
            </a:r>
            <a:r>
              <a:rPr lang="cs-CZ" sz="2600" dirty="0"/>
              <a:t>.</a:t>
            </a:r>
            <a:endParaRPr lang="cs-CZ" sz="2300" dirty="0"/>
          </a:p>
          <a:p>
            <a:r>
              <a:rPr lang="cs-CZ" sz="3400" b="1" dirty="0" err="1"/>
              <a:t>Tidal</a:t>
            </a:r>
            <a:r>
              <a:rPr lang="cs-CZ" sz="3400" b="1" dirty="0"/>
              <a:t> </a:t>
            </a:r>
            <a:r>
              <a:rPr lang="cs-CZ" sz="3400" b="1" dirty="0" err="1"/>
              <a:t>Current</a:t>
            </a:r>
            <a:r>
              <a:rPr lang="cs-CZ" sz="3400" b="1" dirty="0"/>
              <a:t> </a:t>
            </a:r>
            <a:r>
              <a:rPr lang="cs-CZ" sz="3400" b="1" dirty="0" err="1"/>
              <a:t>Power</a:t>
            </a:r>
            <a:r>
              <a:rPr lang="cs-CZ" sz="3400" b="1" dirty="0"/>
              <a:t>:</a:t>
            </a:r>
            <a:r>
              <a:rPr lang="cs-CZ" sz="3400" dirty="0"/>
              <a:t> </a:t>
            </a:r>
            <a:endParaRPr lang="cs-CZ" sz="2600" dirty="0"/>
          </a:p>
          <a:p>
            <a:pPr lvl="1"/>
            <a:r>
              <a:rPr lang="cs-CZ" sz="2600" b="1" dirty="0" err="1"/>
              <a:t>Principle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Utilizes</a:t>
            </a:r>
            <a:r>
              <a:rPr lang="cs-CZ" sz="2600" dirty="0"/>
              <a:t> </a:t>
            </a:r>
            <a:r>
              <a:rPr lang="cs-CZ" sz="2600" dirty="0" err="1"/>
              <a:t>underwater</a:t>
            </a:r>
            <a:r>
              <a:rPr lang="cs-CZ" sz="2600" dirty="0"/>
              <a:t> </a:t>
            </a:r>
            <a:r>
              <a:rPr lang="cs-CZ" sz="2600" dirty="0" err="1"/>
              <a:t>turbines</a:t>
            </a:r>
            <a:r>
              <a:rPr lang="cs-CZ" sz="2600" dirty="0"/>
              <a:t> in </a:t>
            </a:r>
            <a:r>
              <a:rPr lang="cs-CZ" sz="2600" dirty="0" err="1"/>
              <a:t>strong</a:t>
            </a:r>
            <a:r>
              <a:rPr lang="cs-CZ" sz="2600" dirty="0"/>
              <a:t> </a:t>
            </a:r>
            <a:r>
              <a:rPr lang="cs-CZ" sz="2600" dirty="0" err="1"/>
              <a:t>tidal</a:t>
            </a:r>
            <a:r>
              <a:rPr lang="cs-CZ" sz="2600" dirty="0"/>
              <a:t> </a:t>
            </a:r>
            <a:r>
              <a:rPr lang="cs-CZ" sz="2600" dirty="0" err="1"/>
              <a:t>currents</a:t>
            </a:r>
            <a:r>
              <a:rPr lang="cs-CZ" sz="2600" dirty="0"/>
              <a:t> (</a:t>
            </a:r>
            <a:r>
              <a:rPr lang="cs-CZ" sz="2600" dirty="0" err="1"/>
              <a:t>Figure</a:t>
            </a:r>
            <a:r>
              <a:rPr lang="cs-CZ" sz="2600" dirty="0"/>
              <a:t> 12.8a). </a:t>
            </a:r>
            <a:r>
              <a:rPr lang="cs-CZ" sz="2600" dirty="0" err="1"/>
              <a:t>Power</a:t>
            </a:r>
            <a:r>
              <a:rPr lang="cs-CZ" sz="2600" dirty="0"/>
              <a:t> </a:t>
            </a:r>
            <a:r>
              <a:rPr lang="cs-CZ" sz="2600" dirty="0" err="1"/>
              <a:t>density</a:t>
            </a:r>
            <a:r>
              <a:rPr lang="cs-CZ" sz="2600" dirty="0"/>
              <a:t> (q≈0.1ρumax3​) </a:t>
            </a:r>
            <a:r>
              <a:rPr lang="cs-CZ" sz="2600" dirty="0" err="1"/>
              <a:t>depends</a:t>
            </a:r>
            <a:r>
              <a:rPr lang="cs-CZ" sz="2600" dirty="0"/>
              <a:t> </a:t>
            </a:r>
            <a:r>
              <a:rPr lang="cs-CZ" sz="2600" dirty="0" err="1"/>
              <a:t>strongly</a:t>
            </a:r>
            <a:r>
              <a:rPr lang="cs-CZ" sz="2600" dirty="0"/>
              <a:t> on </a:t>
            </a:r>
            <a:r>
              <a:rPr lang="cs-CZ" sz="2600" dirty="0" err="1"/>
              <a:t>current</a:t>
            </a:r>
            <a:r>
              <a:rPr lang="cs-CZ" sz="2600" dirty="0"/>
              <a:t> speed (</a:t>
            </a:r>
            <a:r>
              <a:rPr lang="cs-CZ" sz="2600" dirty="0" err="1"/>
              <a:t>umax</a:t>
            </a:r>
            <a:r>
              <a:rPr lang="cs-CZ" sz="2600" dirty="0"/>
              <a:t>​).</a:t>
            </a:r>
            <a:endParaRPr lang="cs-CZ" sz="2300" dirty="0"/>
          </a:p>
          <a:p>
            <a:pPr lvl="1"/>
            <a:r>
              <a:rPr lang="cs-CZ" sz="2600" b="1" dirty="0" err="1"/>
              <a:t>Devices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Horizontal</a:t>
            </a:r>
            <a:r>
              <a:rPr lang="cs-CZ" sz="2600" dirty="0"/>
              <a:t> axis </a:t>
            </a:r>
            <a:r>
              <a:rPr lang="cs-CZ" sz="2600" dirty="0" err="1"/>
              <a:t>turbines</a:t>
            </a:r>
            <a:r>
              <a:rPr lang="cs-CZ" sz="2600" dirty="0"/>
              <a:t> are </a:t>
            </a:r>
            <a:r>
              <a:rPr lang="cs-CZ" sz="2600" dirty="0" err="1"/>
              <a:t>common</a:t>
            </a:r>
            <a:r>
              <a:rPr lang="cs-CZ" sz="2600" dirty="0"/>
              <a:t>, </a:t>
            </a:r>
            <a:r>
              <a:rPr lang="cs-CZ" sz="2600" dirty="0" err="1"/>
              <a:t>designed</a:t>
            </a:r>
            <a:r>
              <a:rPr lang="cs-CZ" sz="2600" dirty="0"/>
              <a:t> </a:t>
            </a:r>
            <a:r>
              <a:rPr lang="cs-CZ" sz="2600" dirty="0" err="1"/>
              <a:t>for</a:t>
            </a:r>
            <a:r>
              <a:rPr lang="cs-CZ" sz="2600" dirty="0"/>
              <a:t> </a:t>
            </a:r>
            <a:r>
              <a:rPr lang="cs-CZ" sz="2600" dirty="0" err="1"/>
              <a:t>reversing</a:t>
            </a:r>
            <a:r>
              <a:rPr lang="cs-CZ" sz="2600" dirty="0"/>
              <a:t> </a:t>
            </a:r>
            <a:r>
              <a:rPr lang="cs-CZ" sz="2600" dirty="0" err="1"/>
              <a:t>flows</a:t>
            </a:r>
            <a:r>
              <a:rPr lang="cs-CZ" sz="2600" dirty="0"/>
              <a:t>. </a:t>
            </a:r>
            <a:r>
              <a:rPr lang="cs-CZ" sz="2600" dirty="0" err="1"/>
              <a:t>Capture</a:t>
            </a:r>
            <a:r>
              <a:rPr lang="cs-CZ" sz="2600" dirty="0"/>
              <a:t> </a:t>
            </a:r>
            <a:r>
              <a:rPr lang="cs-CZ" sz="2600" dirty="0" err="1"/>
              <a:t>width</a:t>
            </a:r>
            <a:r>
              <a:rPr lang="cs-CZ" sz="2600" dirty="0"/>
              <a:t> and </a:t>
            </a:r>
            <a:r>
              <a:rPr lang="cs-CZ" sz="2600" dirty="0" err="1"/>
              <a:t>blockage</a:t>
            </a:r>
            <a:r>
              <a:rPr lang="cs-CZ" sz="2600" dirty="0"/>
              <a:t> </a:t>
            </a:r>
            <a:r>
              <a:rPr lang="cs-CZ" sz="2600" dirty="0" err="1" smtClean="0"/>
              <a:t>effects</a:t>
            </a:r>
            <a:r>
              <a:rPr lang="cs-CZ" sz="2600" dirty="0" smtClean="0"/>
              <a:t> </a:t>
            </a:r>
            <a:r>
              <a:rPr lang="cs-CZ" sz="2600" dirty="0"/>
              <a:t>are </a:t>
            </a:r>
            <a:r>
              <a:rPr lang="cs-CZ" sz="2600" dirty="0" err="1"/>
              <a:t>important</a:t>
            </a:r>
            <a:r>
              <a:rPr lang="cs-CZ" sz="2600" dirty="0"/>
              <a:t> </a:t>
            </a:r>
            <a:r>
              <a:rPr lang="cs-CZ" sz="2600" dirty="0" err="1"/>
              <a:t>considerations</a:t>
            </a:r>
            <a:r>
              <a:rPr lang="cs-CZ" sz="2600" dirty="0"/>
              <a:t>.</a:t>
            </a:r>
            <a:endParaRPr lang="cs-CZ" sz="2300" dirty="0"/>
          </a:p>
          <a:p>
            <a:pPr lvl="1"/>
            <a:r>
              <a:rPr lang="cs-CZ" sz="2600" b="1" dirty="0" err="1"/>
              <a:t>Advantages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Predictable</a:t>
            </a:r>
            <a:r>
              <a:rPr lang="cs-CZ" sz="2600" dirty="0"/>
              <a:t> </a:t>
            </a:r>
            <a:r>
              <a:rPr lang="cs-CZ" sz="2600" dirty="0" err="1"/>
              <a:t>resource</a:t>
            </a:r>
            <a:r>
              <a:rPr lang="cs-CZ" sz="2600" dirty="0"/>
              <a:t>, </a:t>
            </a:r>
            <a:r>
              <a:rPr lang="cs-CZ" sz="2600" dirty="0" err="1"/>
              <a:t>higher</a:t>
            </a:r>
            <a:r>
              <a:rPr lang="cs-CZ" sz="2600" dirty="0"/>
              <a:t> </a:t>
            </a:r>
            <a:r>
              <a:rPr lang="cs-CZ" sz="2600" dirty="0" err="1"/>
              <a:t>density</a:t>
            </a:r>
            <a:r>
              <a:rPr lang="cs-CZ" sz="2600" dirty="0"/>
              <a:t> </a:t>
            </a:r>
            <a:r>
              <a:rPr lang="cs-CZ" sz="2600" dirty="0" err="1"/>
              <a:t>than</a:t>
            </a:r>
            <a:r>
              <a:rPr lang="cs-CZ" sz="2600" dirty="0"/>
              <a:t> </a:t>
            </a:r>
            <a:r>
              <a:rPr lang="cs-CZ" sz="2600" dirty="0" err="1"/>
              <a:t>wind</a:t>
            </a:r>
            <a:r>
              <a:rPr lang="cs-CZ" sz="2600" dirty="0"/>
              <a:t>.</a:t>
            </a:r>
            <a:endParaRPr lang="cs-CZ" sz="2300" dirty="0"/>
          </a:p>
          <a:p>
            <a:r>
              <a:rPr lang="cs-CZ" sz="3400" b="1" dirty="0" err="1"/>
              <a:t>Tidal</a:t>
            </a:r>
            <a:r>
              <a:rPr lang="cs-CZ" sz="3400" b="1" dirty="0"/>
              <a:t> </a:t>
            </a:r>
            <a:r>
              <a:rPr lang="cs-CZ" sz="3400" b="1" dirty="0" err="1"/>
              <a:t>Range</a:t>
            </a:r>
            <a:r>
              <a:rPr lang="cs-CZ" sz="3400" b="1" dirty="0"/>
              <a:t> </a:t>
            </a:r>
            <a:r>
              <a:rPr lang="cs-CZ" sz="3400" b="1" dirty="0" err="1"/>
              <a:t>Power</a:t>
            </a:r>
            <a:r>
              <a:rPr lang="cs-CZ" sz="3400" b="1" dirty="0"/>
              <a:t>:</a:t>
            </a:r>
            <a:r>
              <a:rPr lang="cs-CZ" sz="3400" dirty="0"/>
              <a:t> </a:t>
            </a:r>
            <a:endParaRPr lang="cs-CZ" sz="2600" dirty="0"/>
          </a:p>
          <a:p>
            <a:pPr lvl="1"/>
            <a:r>
              <a:rPr lang="cs-CZ" sz="2600" b="1" dirty="0" err="1"/>
              <a:t>Principle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Barrages</a:t>
            </a:r>
            <a:r>
              <a:rPr lang="cs-CZ" sz="2600" dirty="0"/>
              <a:t> trap </a:t>
            </a:r>
            <a:r>
              <a:rPr lang="cs-CZ" sz="2600" dirty="0" err="1"/>
              <a:t>water</a:t>
            </a:r>
            <a:r>
              <a:rPr lang="cs-CZ" sz="2600" dirty="0"/>
              <a:t> in </a:t>
            </a:r>
            <a:r>
              <a:rPr lang="cs-CZ" sz="2600" dirty="0" err="1"/>
              <a:t>basins</a:t>
            </a:r>
            <a:r>
              <a:rPr lang="cs-CZ" sz="2600" dirty="0"/>
              <a:t> </a:t>
            </a:r>
            <a:r>
              <a:rPr lang="cs-CZ" sz="2600" dirty="0" err="1"/>
              <a:t>at</a:t>
            </a:r>
            <a:r>
              <a:rPr lang="cs-CZ" sz="2600" dirty="0"/>
              <a:t> </a:t>
            </a:r>
            <a:r>
              <a:rPr lang="cs-CZ" sz="2600" dirty="0" err="1"/>
              <a:t>high</a:t>
            </a:r>
            <a:r>
              <a:rPr lang="cs-CZ" sz="2600" dirty="0"/>
              <a:t> </a:t>
            </a:r>
            <a:r>
              <a:rPr lang="cs-CZ" sz="2600" dirty="0" err="1"/>
              <a:t>tide</a:t>
            </a:r>
            <a:r>
              <a:rPr lang="cs-CZ" sz="2600" dirty="0"/>
              <a:t>, </a:t>
            </a:r>
            <a:r>
              <a:rPr lang="cs-CZ" sz="2600" dirty="0" err="1"/>
              <a:t>releasing</a:t>
            </a:r>
            <a:r>
              <a:rPr lang="cs-CZ" sz="2600" dirty="0"/>
              <a:t> </a:t>
            </a:r>
            <a:r>
              <a:rPr lang="cs-CZ" sz="2600" dirty="0" err="1"/>
              <a:t>it</a:t>
            </a:r>
            <a:r>
              <a:rPr lang="cs-CZ" sz="2600" dirty="0"/>
              <a:t> </a:t>
            </a:r>
            <a:r>
              <a:rPr lang="cs-CZ" sz="2600" dirty="0" err="1"/>
              <a:t>through</a:t>
            </a:r>
            <a:r>
              <a:rPr lang="cs-CZ" sz="2600" dirty="0"/>
              <a:t> </a:t>
            </a:r>
            <a:r>
              <a:rPr lang="cs-CZ" sz="2600" dirty="0" err="1"/>
              <a:t>turbines</a:t>
            </a:r>
            <a:r>
              <a:rPr lang="cs-CZ" sz="2600" dirty="0"/>
              <a:t> </a:t>
            </a:r>
            <a:r>
              <a:rPr lang="cs-CZ" sz="2600" dirty="0" err="1"/>
              <a:t>at</a:t>
            </a:r>
            <a:r>
              <a:rPr lang="cs-CZ" sz="2600" dirty="0"/>
              <a:t> </a:t>
            </a:r>
            <a:r>
              <a:rPr lang="cs-CZ" sz="2600" dirty="0" err="1"/>
              <a:t>low</a:t>
            </a:r>
            <a:r>
              <a:rPr lang="cs-CZ" sz="2600" dirty="0"/>
              <a:t> </a:t>
            </a:r>
            <a:r>
              <a:rPr lang="cs-CZ" sz="2600" dirty="0" err="1"/>
              <a:t>tide</a:t>
            </a:r>
            <a:r>
              <a:rPr lang="cs-CZ" sz="2600" dirty="0"/>
              <a:t> to </a:t>
            </a:r>
            <a:r>
              <a:rPr lang="cs-CZ" sz="2600" dirty="0" err="1"/>
              <a:t>generate</a:t>
            </a:r>
            <a:r>
              <a:rPr lang="cs-CZ" sz="2600" dirty="0"/>
              <a:t> </a:t>
            </a:r>
            <a:r>
              <a:rPr lang="cs-CZ" sz="2600" dirty="0" err="1"/>
              <a:t>power</a:t>
            </a:r>
            <a:r>
              <a:rPr lang="cs-CZ" sz="2600" dirty="0"/>
              <a:t> (</a:t>
            </a:r>
            <a:r>
              <a:rPr lang="cs-CZ" sz="2600" dirty="0" err="1"/>
              <a:t>Figure</a:t>
            </a:r>
            <a:r>
              <a:rPr lang="cs-CZ" sz="2600" dirty="0"/>
              <a:t> 12.10 in </a:t>
            </a:r>
            <a:r>
              <a:rPr lang="cs-CZ" sz="2600" dirty="0" err="1"/>
              <a:t>chapter</a:t>
            </a:r>
            <a:r>
              <a:rPr lang="cs-CZ" sz="2600" dirty="0"/>
              <a:t>). </a:t>
            </a:r>
            <a:r>
              <a:rPr lang="cs-CZ" sz="2600" dirty="0" err="1"/>
              <a:t>Power</a:t>
            </a:r>
            <a:r>
              <a:rPr lang="cs-CZ" sz="2600" dirty="0"/>
              <a:t> (P=2tρAR2g​) </a:t>
            </a:r>
            <a:r>
              <a:rPr lang="cs-CZ" sz="2600" dirty="0" err="1"/>
              <a:t>scales</a:t>
            </a:r>
            <a:r>
              <a:rPr lang="cs-CZ" sz="2600" dirty="0"/>
              <a:t> </a:t>
            </a:r>
            <a:r>
              <a:rPr lang="cs-CZ" sz="2600" dirty="0" err="1"/>
              <a:t>with</a:t>
            </a:r>
            <a:r>
              <a:rPr lang="cs-CZ" sz="2600" dirty="0"/>
              <a:t> </a:t>
            </a:r>
            <a:r>
              <a:rPr lang="cs-CZ" sz="2600" dirty="0" err="1"/>
              <a:t>basin</a:t>
            </a:r>
            <a:r>
              <a:rPr lang="cs-CZ" sz="2600" dirty="0"/>
              <a:t> area (A) and </a:t>
            </a:r>
            <a:r>
              <a:rPr lang="cs-CZ" sz="2600" dirty="0" err="1"/>
              <a:t>tidal</a:t>
            </a:r>
            <a:r>
              <a:rPr lang="cs-CZ" sz="2600" dirty="0"/>
              <a:t> </a:t>
            </a:r>
            <a:r>
              <a:rPr lang="cs-CZ" sz="2600" dirty="0" err="1"/>
              <a:t>range</a:t>
            </a:r>
            <a:r>
              <a:rPr lang="cs-CZ" sz="2600" dirty="0"/>
              <a:t> (R).</a:t>
            </a:r>
            <a:endParaRPr lang="cs-CZ" sz="2300" dirty="0"/>
          </a:p>
          <a:p>
            <a:pPr lvl="1"/>
            <a:r>
              <a:rPr lang="cs-CZ" sz="2600" b="1" dirty="0" err="1"/>
              <a:t>Example</a:t>
            </a:r>
            <a:r>
              <a:rPr lang="cs-CZ" sz="2600" b="1" dirty="0"/>
              <a:t>:</a:t>
            </a:r>
            <a:r>
              <a:rPr lang="cs-CZ" sz="2600" dirty="0"/>
              <a:t> La Rance (France) - a </a:t>
            </a:r>
            <a:r>
              <a:rPr lang="cs-CZ" sz="2600" dirty="0" err="1"/>
              <a:t>successful</a:t>
            </a:r>
            <a:r>
              <a:rPr lang="cs-CZ" sz="2600" dirty="0"/>
              <a:t> </a:t>
            </a:r>
            <a:r>
              <a:rPr lang="cs-CZ" sz="2600" dirty="0" err="1"/>
              <a:t>operational</a:t>
            </a:r>
            <a:r>
              <a:rPr lang="cs-CZ" sz="2600" dirty="0"/>
              <a:t> </a:t>
            </a:r>
            <a:r>
              <a:rPr lang="cs-CZ" sz="2600" dirty="0" err="1"/>
              <a:t>tidal</a:t>
            </a:r>
            <a:r>
              <a:rPr lang="cs-CZ" sz="2600" dirty="0"/>
              <a:t> </a:t>
            </a:r>
            <a:r>
              <a:rPr lang="cs-CZ" sz="2600" dirty="0" err="1"/>
              <a:t>barrage</a:t>
            </a:r>
            <a:r>
              <a:rPr lang="cs-CZ" sz="2600" dirty="0"/>
              <a:t> </a:t>
            </a:r>
            <a:r>
              <a:rPr lang="cs-CZ" sz="2600" dirty="0" err="1"/>
              <a:t>since</a:t>
            </a:r>
            <a:r>
              <a:rPr lang="cs-CZ" sz="2600" dirty="0"/>
              <a:t> 1967.</a:t>
            </a:r>
            <a:endParaRPr lang="cs-CZ" sz="2300" dirty="0"/>
          </a:p>
          <a:p>
            <a:pPr lvl="1"/>
            <a:r>
              <a:rPr lang="cs-CZ" sz="2600" b="1" dirty="0" err="1"/>
              <a:t>Challenges</a:t>
            </a:r>
            <a:r>
              <a:rPr lang="cs-CZ" sz="2600" b="1" dirty="0"/>
              <a:t>:</a:t>
            </a:r>
            <a:r>
              <a:rPr lang="cs-CZ" sz="2600" dirty="0"/>
              <a:t> </a:t>
            </a:r>
            <a:r>
              <a:rPr lang="cs-CZ" sz="2600" dirty="0" err="1"/>
              <a:t>High</a:t>
            </a:r>
            <a:r>
              <a:rPr lang="cs-CZ" sz="2600" dirty="0"/>
              <a:t> </a:t>
            </a:r>
            <a:r>
              <a:rPr lang="cs-CZ" sz="2600" dirty="0" err="1"/>
              <a:t>capital</a:t>
            </a:r>
            <a:r>
              <a:rPr lang="cs-CZ" sz="2600" dirty="0"/>
              <a:t> </a:t>
            </a:r>
            <a:r>
              <a:rPr lang="cs-CZ" sz="2600" dirty="0" err="1"/>
              <a:t>costs</a:t>
            </a:r>
            <a:r>
              <a:rPr lang="cs-CZ" sz="2600" dirty="0"/>
              <a:t>, </a:t>
            </a:r>
            <a:r>
              <a:rPr lang="cs-CZ" sz="2600" dirty="0" err="1"/>
              <a:t>significant</a:t>
            </a:r>
            <a:r>
              <a:rPr lang="cs-CZ" sz="2600" dirty="0"/>
              <a:t> </a:t>
            </a:r>
            <a:r>
              <a:rPr lang="cs-CZ" sz="2600" dirty="0" err="1"/>
              <a:t>environmental</a:t>
            </a:r>
            <a:r>
              <a:rPr lang="cs-CZ" sz="2600" dirty="0"/>
              <a:t> </a:t>
            </a:r>
            <a:r>
              <a:rPr lang="cs-CZ" sz="2600" dirty="0" err="1"/>
              <a:t>impact</a:t>
            </a:r>
            <a:r>
              <a:rPr lang="cs-CZ" sz="2600" dirty="0"/>
              <a:t>, </a:t>
            </a:r>
            <a:r>
              <a:rPr lang="cs-CZ" sz="2600" dirty="0" err="1" smtClean="0"/>
              <a:t>site-specific</a:t>
            </a:r>
            <a:r>
              <a:rPr lang="cs-CZ" dirty="0" smtClean="0"/>
              <a:t>.</a:t>
            </a:r>
            <a:endParaRPr lang="cs-CZ" sz="22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3890" y="1497106"/>
            <a:ext cx="3644198" cy="471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8175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25563"/>
          </a:xfrm>
        </p:spPr>
        <p:txBody>
          <a:bodyPr/>
          <a:lstStyle/>
          <a:p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: </a:t>
            </a:r>
            <a:r>
              <a:rPr lang="cs-CZ" dirty="0" err="1"/>
              <a:t>Tapping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Earth's</a:t>
            </a:r>
            <a:r>
              <a:rPr lang="cs-CZ" dirty="0"/>
              <a:t> </a:t>
            </a:r>
            <a:r>
              <a:rPr lang="cs-CZ" dirty="0" err="1"/>
              <a:t>Internal</a:t>
            </a:r>
            <a:r>
              <a:rPr lang="cs-CZ" dirty="0"/>
              <a:t> Heat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200" y="1325562"/>
            <a:ext cx="11604812" cy="5613119"/>
          </a:xfrm>
        </p:spPr>
        <p:txBody>
          <a:bodyPr>
            <a:normAutofit/>
          </a:bodyPr>
          <a:lstStyle/>
          <a:p>
            <a:pPr lvl="1"/>
            <a:r>
              <a:rPr lang="cs-CZ" b="1" dirty="0" err="1" smtClean="0"/>
              <a:t>Origin</a:t>
            </a:r>
            <a:r>
              <a:rPr lang="cs-CZ" b="1" dirty="0" smtClean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Geothermal</a:t>
            </a:r>
            <a:r>
              <a:rPr lang="cs-CZ" b="1" dirty="0"/>
              <a:t> Heat (</a:t>
            </a:r>
            <a:r>
              <a:rPr lang="cs-CZ" b="1" dirty="0" err="1"/>
              <a:t>Figure</a:t>
            </a:r>
            <a:r>
              <a:rPr lang="cs-CZ" b="1" dirty="0"/>
              <a:t> 14.3):</a:t>
            </a:r>
            <a:r>
              <a:rPr lang="cs-CZ" dirty="0"/>
              <a:t> </a:t>
            </a:r>
            <a:r>
              <a:rPr lang="cs-CZ" dirty="0" err="1"/>
              <a:t>Primarily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radioactive</a:t>
            </a:r>
            <a:r>
              <a:rPr lang="cs-CZ" dirty="0"/>
              <a:t> </a:t>
            </a:r>
            <a:r>
              <a:rPr lang="cs-CZ" dirty="0" err="1"/>
              <a:t>decay</a:t>
            </a:r>
            <a:r>
              <a:rPr lang="cs-CZ" dirty="0"/>
              <a:t> </a:t>
            </a:r>
            <a:r>
              <a:rPr lang="cs-CZ" dirty="0" err="1"/>
              <a:t>within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Earth's</a:t>
            </a:r>
            <a:r>
              <a:rPr lang="cs-CZ" dirty="0"/>
              <a:t> </a:t>
            </a:r>
            <a:r>
              <a:rPr lang="cs-CZ" dirty="0" err="1"/>
              <a:t>core</a:t>
            </a:r>
            <a:r>
              <a:rPr lang="cs-CZ" dirty="0"/>
              <a:t> and mantle, </a:t>
            </a:r>
            <a:r>
              <a:rPr lang="cs-CZ" dirty="0" err="1"/>
              <a:t>resulting</a:t>
            </a:r>
            <a:r>
              <a:rPr lang="cs-CZ" dirty="0"/>
              <a:t> in a </a:t>
            </a:r>
            <a:r>
              <a:rPr lang="cs-CZ" dirty="0" err="1"/>
              <a:t>temperature</a:t>
            </a:r>
            <a:r>
              <a:rPr lang="cs-CZ" dirty="0"/>
              <a:t> gradient </a:t>
            </a:r>
            <a:r>
              <a:rPr lang="cs-CZ" dirty="0" err="1"/>
              <a:t>across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crust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Geothermal</a:t>
            </a:r>
            <a:r>
              <a:rPr lang="cs-CZ" b="1" dirty="0"/>
              <a:t> Heat Flux:</a:t>
            </a:r>
            <a:r>
              <a:rPr lang="cs-CZ" dirty="0"/>
              <a:t> </a:t>
            </a:r>
            <a:r>
              <a:rPr lang="cs-CZ" dirty="0" err="1"/>
              <a:t>Average</a:t>
            </a:r>
            <a:r>
              <a:rPr lang="cs-CZ" dirty="0"/>
              <a:t>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flow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 (0.06W/m2), but </a:t>
            </a:r>
            <a:r>
              <a:rPr lang="cs-CZ" dirty="0" err="1"/>
              <a:t>significantly</a:t>
            </a:r>
            <a:r>
              <a:rPr lang="cs-CZ" dirty="0"/>
              <a:t> </a:t>
            </a:r>
            <a:r>
              <a:rPr lang="cs-CZ" dirty="0" err="1"/>
              <a:t>higher</a:t>
            </a:r>
            <a:r>
              <a:rPr lang="cs-CZ" dirty="0"/>
              <a:t> in </a:t>
            </a:r>
            <a:r>
              <a:rPr lang="cs-CZ" dirty="0" err="1"/>
              <a:t>specific</a:t>
            </a:r>
            <a:r>
              <a:rPr lang="cs-CZ" dirty="0"/>
              <a:t> </a:t>
            </a:r>
            <a:r>
              <a:rPr lang="cs-CZ" dirty="0" err="1"/>
              <a:t>geological</a:t>
            </a:r>
            <a:r>
              <a:rPr lang="cs-CZ" dirty="0"/>
              <a:t> </a:t>
            </a:r>
            <a:r>
              <a:rPr lang="cs-CZ" dirty="0" err="1"/>
              <a:t>regions</a:t>
            </a:r>
            <a:r>
              <a:rPr lang="cs-CZ" dirty="0"/>
              <a:t>.</a:t>
            </a:r>
            <a:endParaRPr lang="cs-CZ" sz="2000" dirty="0"/>
          </a:p>
          <a:p>
            <a:pPr lvl="1"/>
            <a:r>
              <a:rPr lang="cs-CZ" b="1" dirty="0" err="1"/>
              <a:t>Geothermal</a:t>
            </a:r>
            <a:r>
              <a:rPr lang="cs-CZ" b="1" dirty="0"/>
              <a:t> </a:t>
            </a:r>
            <a:r>
              <a:rPr lang="cs-CZ" b="1" dirty="0" err="1"/>
              <a:t>Resources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Classified</a:t>
            </a:r>
            <a:r>
              <a:rPr lang="cs-CZ" dirty="0"/>
              <a:t> by </a:t>
            </a:r>
            <a:r>
              <a:rPr lang="cs-CZ" dirty="0" err="1"/>
              <a:t>temperature</a:t>
            </a:r>
            <a:r>
              <a:rPr lang="cs-CZ" dirty="0"/>
              <a:t> gradient and </a:t>
            </a:r>
            <a:r>
              <a:rPr lang="cs-CZ" dirty="0" err="1"/>
              <a:t>geological</a:t>
            </a:r>
            <a:r>
              <a:rPr lang="cs-CZ" dirty="0"/>
              <a:t> </a:t>
            </a:r>
            <a:r>
              <a:rPr lang="cs-CZ" dirty="0" err="1"/>
              <a:t>formation</a:t>
            </a:r>
            <a:r>
              <a:rPr lang="cs-CZ" dirty="0"/>
              <a:t>: </a:t>
            </a:r>
            <a:endParaRPr lang="cs-CZ" sz="2000" dirty="0"/>
          </a:p>
          <a:p>
            <a:pPr lvl="2"/>
            <a:r>
              <a:rPr lang="cs-CZ" b="1" dirty="0" err="1"/>
              <a:t>Hyperthermal</a:t>
            </a:r>
            <a:r>
              <a:rPr lang="cs-CZ" b="1" dirty="0"/>
              <a:t> </a:t>
            </a:r>
            <a:r>
              <a:rPr lang="cs-CZ" b="1" dirty="0" err="1"/>
              <a:t>Regions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</a:t>
            </a:r>
            <a:r>
              <a:rPr lang="cs-CZ" dirty="0" err="1"/>
              <a:t>gradients</a:t>
            </a:r>
            <a:r>
              <a:rPr lang="cs-CZ" dirty="0"/>
              <a:t> (≥80∘C/km), </a:t>
            </a:r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associated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tectonic</a:t>
            </a:r>
            <a:r>
              <a:rPr lang="cs-CZ" dirty="0"/>
              <a:t> plate </a:t>
            </a:r>
            <a:r>
              <a:rPr lang="cs-CZ" dirty="0" err="1"/>
              <a:t>boundaries</a:t>
            </a:r>
            <a:r>
              <a:rPr lang="cs-CZ" dirty="0"/>
              <a:t>. </a:t>
            </a:r>
            <a:r>
              <a:rPr lang="cs-CZ" dirty="0" err="1"/>
              <a:t>Ideal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.</a:t>
            </a:r>
            <a:endParaRPr lang="cs-CZ" sz="1800" dirty="0"/>
          </a:p>
          <a:p>
            <a:pPr lvl="2"/>
            <a:r>
              <a:rPr lang="cs-CZ" b="1" dirty="0" err="1"/>
              <a:t>Semithermal</a:t>
            </a:r>
            <a:r>
              <a:rPr lang="cs-CZ" b="1" dirty="0"/>
              <a:t> </a:t>
            </a:r>
            <a:r>
              <a:rPr lang="cs-CZ" b="1" dirty="0" err="1"/>
              <a:t>Regions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Moderate</a:t>
            </a:r>
            <a:r>
              <a:rPr lang="cs-CZ" dirty="0"/>
              <a:t> </a:t>
            </a:r>
            <a:r>
              <a:rPr lang="cs-CZ" dirty="0" err="1"/>
              <a:t>gradients</a:t>
            </a:r>
            <a:r>
              <a:rPr lang="cs-CZ" dirty="0"/>
              <a:t> (40−80∘C/km), </a:t>
            </a:r>
            <a:r>
              <a:rPr lang="cs-CZ" dirty="0" err="1"/>
              <a:t>suitable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direct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uses</a:t>
            </a:r>
            <a:r>
              <a:rPr lang="cs-CZ" dirty="0"/>
              <a:t> and </a:t>
            </a:r>
            <a:r>
              <a:rPr lang="cs-CZ" dirty="0" err="1"/>
              <a:t>potentially</a:t>
            </a:r>
            <a:r>
              <a:rPr lang="cs-CZ" dirty="0"/>
              <a:t> </a:t>
            </a:r>
            <a:r>
              <a:rPr lang="cs-CZ" dirty="0" err="1"/>
              <a:t>enhanced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(EGS).</a:t>
            </a:r>
            <a:endParaRPr lang="cs-CZ" sz="1800" dirty="0"/>
          </a:p>
          <a:p>
            <a:pPr lvl="2"/>
            <a:r>
              <a:rPr lang="cs-CZ" b="1" dirty="0" err="1"/>
              <a:t>Normal</a:t>
            </a:r>
            <a:r>
              <a:rPr lang="cs-CZ" b="1" dirty="0"/>
              <a:t> </a:t>
            </a:r>
            <a:r>
              <a:rPr lang="cs-CZ" b="1" dirty="0" err="1"/>
              <a:t>Regions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gradients</a:t>
            </a:r>
            <a:r>
              <a:rPr lang="cs-CZ" dirty="0"/>
              <a:t> (&lt;40∘C/km), </a:t>
            </a:r>
            <a:r>
              <a:rPr lang="cs-CZ" dirty="0" err="1"/>
              <a:t>generally</a:t>
            </a:r>
            <a:r>
              <a:rPr lang="cs-CZ" dirty="0"/>
              <a:t>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viable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ground</a:t>
            </a:r>
            <a:r>
              <a:rPr lang="cs-CZ" dirty="0"/>
              <a:t>-source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pumps</a:t>
            </a:r>
            <a:r>
              <a:rPr lang="cs-CZ" dirty="0"/>
              <a:t>.</a:t>
            </a:r>
            <a:endParaRPr lang="cs-CZ" sz="1800" dirty="0"/>
          </a:p>
          <a:p>
            <a:pPr lvl="1"/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Distribution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14.2):</a:t>
            </a:r>
            <a:r>
              <a:rPr lang="cs-CZ" dirty="0"/>
              <a:t> </a:t>
            </a:r>
            <a:r>
              <a:rPr lang="cs-CZ" dirty="0" err="1"/>
              <a:t>Concentrated</a:t>
            </a:r>
            <a:r>
              <a:rPr lang="cs-CZ" dirty="0"/>
              <a:t> </a:t>
            </a:r>
            <a:r>
              <a:rPr lang="cs-CZ" dirty="0" err="1"/>
              <a:t>along</a:t>
            </a:r>
            <a:r>
              <a:rPr lang="cs-CZ" dirty="0"/>
              <a:t> </a:t>
            </a:r>
            <a:r>
              <a:rPr lang="cs-CZ" dirty="0" err="1"/>
              <a:t>tectonic</a:t>
            </a:r>
            <a:r>
              <a:rPr lang="cs-CZ" dirty="0"/>
              <a:t> plate </a:t>
            </a:r>
            <a:r>
              <a:rPr lang="cs-CZ" dirty="0" err="1"/>
              <a:t>boundaries</a:t>
            </a:r>
            <a:r>
              <a:rPr lang="cs-CZ" dirty="0"/>
              <a:t>, </a:t>
            </a:r>
            <a:r>
              <a:rPr lang="cs-CZ" dirty="0" err="1"/>
              <a:t>particularly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"Ring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Fire</a:t>
            </a:r>
            <a:r>
              <a:rPr lang="cs-CZ" dirty="0"/>
              <a:t>," and </a:t>
            </a:r>
            <a:r>
              <a:rPr lang="cs-CZ" dirty="0" err="1"/>
              <a:t>regions</a:t>
            </a:r>
            <a:r>
              <a:rPr lang="cs-CZ" dirty="0"/>
              <a:t> </a:t>
            </a:r>
            <a:r>
              <a:rPr lang="cs-CZ" dirty="0" err="1"/>
              <a:t>like</a:t>
            </a:r>
            <a:r>
              <a:rPr lang="cs-CZ" dirty="0"/>
              <a:t> </a:t>
            </a:r>
            <a:r>
              <a:rPr lang="cs-CZ" dirty="0" err="1"/>
              <a:t>Iceland</a:t>
            </a:r>
            <a:r>
              <a:rPr lang="cs-CZ" dirty="0"/>
              <a:t>, Italy, New </a:t>
            </a:r>
            <a:r>
              <a:rPr lang="cs-CZ" dirty="0" err="1"/>
              <a:t>Zealand</a:t>
            </a:r>
            <a:r>
              <a:rPr lang="cs-CZ" dirty="0"/>
              <a:t>, and </a:t>
            </a:r>
            <a:r>
              <a:rPr lang="cs-CZ" dirty="0" err="1"/>
              <a:t>the</a:t>
            </a:r>
            <a:r>
              <a:rPr lang="cs-CZ" dirty="0"/>
              <a:t> western USA.</a:t>
            </a:r>
            <a:endParaRPr lang="cs-CZ" sz="2000" dirty="0"/>
          </a:p>
          <a:p>
            <a:pPr lvl="1"/>
            <a:r>
              <a:rPr lang="cs-CZ" b="1" dirty="0" err="1"/>
              <a:t>Resource</a:t>
            </a:r>
            <a:r>
              <a:rPr lang="cs-CZ" b="1" dirty="0"/>
              <a:t> </a:t>
            </a:r>
            <a:r>
              <a:rPr lang="cs-CZ" b="1" dirty="0" err="1"/>
              <a:t>Sustainability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considered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as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draws</a:t>
            </a:r>
            <a:r>
              <a:rPr lang="cs-CZ" dirty="0"/>
              <a:t> on </a:t>
            </a:r>
            <a:r>
              <a:rPr lang="cs-CZ" dirty="0" err="1"/>
              <a:t>Earth's</a:t>
            </a:r>
            <a:r>
              <a:rPr lang="cs-CZ" dirty="0"/>
              <a:t> </a:t>
            </a:r>
            <a:r>
              <a:rPr lang="cs-CZ" dirty="0" err="1"/>
              <a:t>vast</a:t>
            </a:r>
            <a:r>
              <a:rPr lang="cs-CZ" dirty="0"/>
              <a:t> </a:t>
            </a:r>
            <a:r>
              <a:rPr lang="cs-CZ" dirty="0" err="1"/>
              <a:t>internal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. </a:t>
            </a:r>
            <a:r>
              <a:rPr lang="cs-CZ" dirty="0" err="1"/>
              <a:t>However</a:t>
            </a:r>
            <a:r>
              <a:rPr lang="cs-CZ" dirty="0"/>
              <a:t>, </a:t>
            </a:r>
            <a:r>
              <a:rPr lang="cs-CZ" dirty="0" err="1"/>
              <a:t>extraction</a:t>
            </a:r>
            <a:r>
              <a:rPr lang="cs-CZ" dirty="0"/>
              <a:t> </a:t>
            </a:r>
            <a:r>
              <a:rPr lang="cs-CZ" dirty="0" err="1"/>
              <a:t>rates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sustainability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Enhanced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Systems (EGS) </a:t>
            </a:r>
            <a:r>
              <a:rPr lang="cs-CZ" dirty="0" err="1"/>
              <a:t>require</a:t>
            </a:r>
            <a:r>
              <a:rPr lang="cs-CZ" dirty="0"/>
              <a:t> </a:t>
            </a:r>
            <a:r>
              <a:rPr lang="cs-CZ" dirty="0" err="1"/>
              <a:t>careful</a:t>
            </a:r>
            <a:r>
              <a:rPr lang="cs-CZ" dirty="0"/>
              <a:t> management (§14.1).</a:t>
            </a: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365384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3294"/>
            <a:ext cx="6868484" cy="450595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835" y="1468282"/>
            <a:ext cx="5306165" cy="356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7911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8223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cs-CZ" b="1" dirty="0" err="1"/>
              <a:t>Geothermal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Technologies and </a:t>
            </a:r>
            <a:r>
              <a:rPr lang="cs-CZ" b="1" dirty="0" err="1"/>
              <a:t>Applications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31931"/>
            <a:ext cx="10515600" cy="6036422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err="1" smtClean="0"/>
              <a:t>Applications</a:t>
            </a:r>
            <a:r>
              <a:rPr lang="cs-CZ" b="1" dirty="0" smtClean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Geothermal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Electricity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Utilizing</a:t>
            </a:r>
            <a:r>
              <a:rPr lang="cs-CZ" dirty="0"/>
              <a:t> </a:t>
            </a:r>
            <a:r>
              <a:rPr lang="cs-CZ" dirty="0" err="1"/>
              <a:t>high-temperature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resources</a:t>
            </a:r>
            <a:r>
              <a:rPr lang="cs-CZ" dirty="0"/>
              <a:t> (&gt;150∘C) to drive </a:t>
            </a:r>
            <a:r>
              <a:rPr lang="cs-CZ" dirty="0" err="1"/>
              <a:t>turbines</a:t>
            </a:r>
            <a:r>
              <a:rPr lang="cs-CZ" dirty="0"/>
              <a:t>. </a:t>
            </a:r>
            <a:r>
              <a:rPr lang="cs-CZ" dirty="0" err="1"/>
              <a:t>Baseload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potential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Direct Heat Use:</a:t>
            </a:r>
            <a:r>
              <a:rPr lang="cs-CZ" dirty="0"/>
              <a:t> </a:t>
            </a:r>
            <a:r>
              <a:rPr lang="cs-CZ" dirty="0" err="1"/>
              <a:t>Employing</a:t>
            </a:r>
            <a:r>
              <a:rPr lang="cs-CZ" dirty="0"/>
              <a:t> </a:t>
            </a:r>
            <a:r>
              <a:rPr lang="cs-CZ" dirty="0" err="1"/>
              <a:t>lower-temperature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resources</a:t>
            </a:r>
            <a:r>
              <a:rPr lang="cs-CZ" dirty="0"/>
              <a:t> (&lt;100∘C)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district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,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processes</a:t>
            </a:r>
            <a:r>
              <a:rPr lang="cs-CZ" dirty="0"/>
              <a:t>, </a:t>
            </a:r>
            <a:r>
              <a:rPr lang="cs-CZ" dirty="0" err="1"/>
              <a:t>agriculture</a:t>
            </a:r>
            <a:r>
              <a:rPr lang="cs-CZ" dirty="0"/>
              <a:t>, and </a:t>
            </a:r>
            <a:r>
              <a:rPr lang="cs-CZ" dirty="0" err="1"/>
              <a:t>aquaculture</a:t>
            </a:r>
            <a:r>
              <a:rPr lang="cs-CZ" dirty="0"/>
              <a:t>. More </a:t>
            </a:r>
            <a:r>
              <a:rPr lang="cs-CZ" dirty="0" err="1"/>
              <a:t>geographically</a:t>
            </a:r>
            <a:r>
              <a:rPr lang="cs-CZ" dirty="0"/>
              <a:t> </a:t>
            </a:r>
            <a:r>
              <a:rPr lang="cs-CZ" dirty="0" err="1"/>
              <a:t>widespread</a:t>
            </a:r>
            <a:r>
              <a:rPr lang="cs-CZ" dirty="0"/>
              <a:t> </a:t>
            </a:r>
            <a:r>
              <a:rPr lang="cs-CZ" dirty="0" err="1"/>
              <a:t>than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Ground</a:t>
            </a:r>
            <a:r>
              <a:rPr lang="cs-CZ" b="1" dirty="0"/>
              <a:t> Source Heat </a:t>
            </a:r>
            <a:r>
              <a:rPr lang="cs-CZ" b="1" dirty="0" err="1"/>
              <a:t>Pumps</a:t>
            </a:r>
            <a:r>
              <a:rPr lang="cs-CZ" b="1" dirty="0"/>
              <a:t> (GSHP):</a:t>
            </a:r>
            <a:r>
              <a:rPr lang="cs-CZ" dirty="0"/>
              <a:t> </a:t>
            </a:r>
            <a:r>
              <a:rPr lang="cs-CZ" dirty="0" err="1"/>
              <a:t>Utilizing</a:t>
            </a:r>
            <a:r>
              <a:rPr lang="cs-CZ" dirty="0"/>
              <a:t> </a:t>
            </a:r>
            <a:r>
              <a:rPr lang="cs-CZ" dirty="0" err="1"/>
              <a:t>near-surface</a:t>
            </a:r>
            <a:r>
              <a:rPr lang="cs-CZ" dirty="0"/>
              <a:t> </a:t>
            </a:r>
            <a:r>
              <a:rPr lang="cs-CZ" dirty="0" err="1"/>
              <a:t>ground</a:t>
            </a:r>
            <a:r>
              <a:rPr lang="cs-CZ" dirty="0"/>
              <a:t> </a:t>
            </a:r>
            <a:r>
              <a:rPr lang="cs-CZ" dirty="0" err="1"/>
              <a:t>temperature</a:t>
            </a:r>
            <a:r>
              <a:rPr lang="cs-CZ" dirty="0"/>
              <a:t> as a </a:t>
            </a:r>
            <a:r>
              <a:rPr lang="cs-CZ" dirty="0" err="1"/>
              <a:t>heat</a:t>
            </a:r>
            <a:r>
              <a:rPr lang="cs-CZ" dirty="0"/>
              <a:t> source/</a:t>
            </a:r>
            <a:r>
              <a:rPr lang="cs-CZ" dirty="0" err="1"/>
              <a:t>sink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and </a:t>
            </a:r>
            <a:r>
              <a:rPr lang="cs-CZ" dirty="0" err="1"/>
              <a:t>cooling</a:t>
            </a:r>
            <a:r>
              <a:rPr lang="cs-CZ" dirty="0"/>
              <a:t> </a:t>
            </a:r>
            <a:r>
              <a:rPr lang="cs-CZ" dirty="0" err="1"/>
              <a:t>buildings</a:t>
            </a:r>
            <a:r>
              <a:rPr lang="cs-CZ" dirty="0"/>
              <a:t>. Most </a:t>
            </a:r>
            <a:r>
              <a:rPr lang="cs-CZ" dirty="0" err="1"/>
              <a:t>widely</a:t>
            </a:r>
            <a:r>
              <a:rPr lang="cs-CZ" dirty="0"/>
              <a:t> </a:t>
            </a:r>
            <a:r>
              <a:rPr lang="cs-CZ" dirty="0" err="1"/>
              <a:t>applicable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technology (§14.5).</a:t>
            </a:r>
            <a:endParaRPr lang="cs-CZ" sz="2200" dirty="0"/>
          </a:p>
          <a:p>
            <a:r>
              <a:rPr lang="cs-CZ" b="1" dirty="0" err="1"/>
              <a:t>Electricity</a:t>
            </a:r>
            <a:r>
              <a:rPr lang="cs-CZ" b="1" dirty="0"/>
              <a:t> </a:t>
            </a:r>
            <a:r>
              <a:rPr lang="cs-CZ" b="1" dirty="0" err="1"/>
              <a:t>Generation</a:t>
            </a:r>
            <a:r>
              <a:rPr lang="cs-CZ" b="1" dirty="0"/>
              <a:t> Technologies (</a:t>
            </a:r>
            <a:r>
              <a:rPr lang="cs-CZ" b="1" dirty="0" err="1"/>
              <a:t>Figures</a:t>
            </a:r>
            <a:r>
              <a:rPr lang="cs-CZ" b="1" dirty="0"/>
              <a:t> 14.6a, 14.8b):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/>
              <a:t>Dry </a:t>
            </a:r>
            <a:r>
              <a:rPr lang="cs-CZ" b="1" dirty="0" err="1"/>
              <a:t>Steam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Plants</a:t>
            </a:r>
            <a:r>
              <a:rPr lang="cs-CZ" b="1" dirty="0"/>
              <a:t>:</a:t>
            </a:r>
            <a:r>
              <a:rPr lang="cs-CZ" dirty="0"/>
              <a:t> Direct use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steam</a:t>
            </a:r>
            <a:r>
              <a:rPr lang="cs-CZ" dirty="0"/>
              <a:t> to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 (</a:t>
            </a:r>
            <a:r>
              <a:rPr lang="cs-CZ" dirty="0" err="1"/>
              <a:t>simplest</a:t>
            </a:r>
            <a:r>
              <a:rPr lang="cs-CZ" dirty="0"/>
              <a:t>,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high-quality</a:t>
            </a:r>
            <a:r>
              <a:rPr lang="cs-CZ" dirty="0"/>
              <a:t> </a:t>
            </a:r>
            <a:r>
              <a:rPr lang="cs-CZ" dirty="0" err="1"/>
              <a:t>steam</a:t>
            </a:r>
            <a:r>
              <a:rPr lang="cs-CZ" dirty="0"/>
              <a:t> </a:t>
            </a:r>
            <a:r>
              <a:rPr lang="cs-CZ" dirty="0" err="1"/>
              <a:t>resources</a:t>
            </a:r>
            <a:r>
              <a:rPr lang="cs-CZ" dirty="0"/>
              <a:t>).</a:t>
            </a:r>
            <a:endParaRPr lang="cs-CZ" sz="2200" dirty="0"/>
          </a:p>
          <a:p>
            <a:pPr lvl="1"/>
            <a:r>
              <a:rPr lang="cs-CZ" b="1" dirty="0" err="1"/>
              <a:t>Flash</a:t>
            </a:r>
            <a:r>
              <a:rPr lang="cs-CZ" b="1" dirty="0"/>
              <a:t> </a:t>
            </a:r>
            <a:r>
              <a:rPr lang="cs-CZ" b="1" dirty="0" err="1"/>
              <a:t>Steam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Plants</a:t>
            </a:r>
            <a:r>
              <a:rPr lang="cs-CZ" b="1" dirty="0"/>
              <a:t>:</a:t>
            </a:r>
            <a:r>
              <a:rPr lang="cs-CZ" dirty="0"/>
              <a:t> Most </a:t>
            </a:r>
            <a:r>
              <a:rPr lang="cs-CZ" dirty="0" err="1"/>
              <a:t>common</a:t>
            </a:r>
            <a:r>
              <a:rPr lang="cs-CZ" dirty="0"/>
              <a:t> type; hot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"</a:t>
            </a:r>
            <a:r>
              <a:rPr lang="cs-CZ" dirty="0" err="1"/>
              <a:t>flashed</a:t>
            </a:r>
            <a:r>
              <a:rPr lang="cs-CZ" dirty="0"/>
              <a:t>"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steam</a:t>
            </a:r>
            <a:r>
              <a:rPr lang="cs-CZ" dirty="0"/>
              <a:t> in a </a:t>
            </a:r>
            <a:r>
              <a:rPr lang="cs-CZ" dirty="0" err="1"/>
              <a:t>low-pressure</a:t>
            </a:r>
            <a:r>
              <a:rPr lang="cs-CZ" dirty="0"/>
              <a:t> tank to drive </a:t>
            </a:r>
            <a:r>
              <a:rPr lang="cs-CZ" dirty="0" err="1"/>
              <a:t>turbines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/>
              <a:t>Binary </a:t>
            </a:r>
            <a:r>
              <a:rPr lang="cs-CZ" b="1" dirty="0" err="1"/>
              <a:t>Cycle</a:t>
            </a:r>
            <a:r>
              <a:rPr lang="cs-CZ" b="1" dirty="0"/>
              <a:t> </a:t>
            </a:r>
            <a:r>
              <a:rPr lang="cs-CZ" b="1" dirty="0" err="1"/>
              <a:t>Power</a:t>
            </a:r>
            <a:r>
              <a:rPr lang="cs-CZ" b="1" dirty="0"/>
              <a:t> </a:t>
            </a:r>
            <a:r>
              <a:rPr lang="cs-CZ" b="1" dirty="0" err="1"/>
              <a:t>Plants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moderate-temperature</a:t>
            </a:r>
            <a:r>
              <a:rPr lang="cs-CZ" dirty="0"/>
              <a:t> </a:t>
            </a:r>
            <a:r>
              <a:rPr lang="cs-CZ" dirty="0" err="1"/>
              <a:t>resources</a:t>
            </a:r>
            <a:r>
              <a:rPr lang="cs-CZ" dirty="0"/>
              <a:t>;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heats</a:t>
            </a:r>
            <a:r>
              <a:rPr lang="cs-CZ" dirty="0"/>
              <a:t> a </a:t>
            </a:r>
            <a:r>
              <a:rPr lang="cs-CZ" dirty="0" err="1"/>
              <a:t>secondary</a:t>
            </a:r>
            <a:r>
              <a:rPr lang="cs-CZ" dirty="0"/>
              <a:t> </a:t>
            </a:r>
            <a:r>
              <a:rPr lang="cs-CZ" dirty="0" err="1"/>
              <a:t>working</a:t>
            </a:r>
            <a:r>
              <a:rPr lang="cs-CZ" dirty="0"/>
              <a:t> fluid (</a:t>
            </a:r>
            <a:r>
              <a:rPr lang="cs-CZ" dirty="0" err="1"/>
              <a:t>organic</a:t>
            </a:r>
            <a:r>
              <a:rPr lang="cs-CZ" dirty="0"/>
              <a:t> </a:t>
            </a:r>
            <a:r>
              <a:rPr lang="cs-CZ" dirty="0" err="1"/>
              <a:t>compound</a:t>
            </a:r>
            <a:r>
              <a:rPr lang="cs-CZ" dirty="0"/>
              <a:t>) </a:t>
            </a:r>
            <a:r>
              <a:rPr lang="cs-CZ" dirty="0" err="1"/>
              <a:t>with</a:t>
            </a:r>
            <a:r>
              <a:rPr lang="cs-CZ" dirty="0"/>
              <a:t> a </a:t>
            </a:r>
            <a:r>
              <a:rPr lang="cs-CZ" dirty="0" err="1"/>
              <a:t>lower</a:t>
            </a:r>
            <a:r>
              <a:rPr lang="cs-CZ" dirty="0"/>
              <a:t> </a:t>
            </a:r>
            <a:r>
              <a:rPr lang="cs-CZ" dirty="0" err="1"/>
              <a:t>boiling</a:t>
            </a:r>
            <a:r>
              <a:rPr lang="cs-CZ" dirty="0"/>
              <a:t> point,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then</a:t>
            </a:r>
            <a:r>
              <a:rPr lang="cs-CZ" dirty="0"/>
              <a:t> </a:t>
            </a:r>
            <a:r>
              <a:rPr lang="cs-CZ" dirty="0" err="1"/>
              <a:t>drives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turbine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/>
              <a:t>Direct Heat </a:t>
            </a:r>
            <a:r>
              <a:rPr lang="cs-CZ" b="1" dirty="0" err="1"/>
              <a:t>Applications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14.8d):</a:t>
            </a:r>
            <a:r>
              <a:rPr lang="cs-CZ" dirty="0"/>
              <a:t> </a:t>
            </a:r>
            <a:r>
              <a:rPr lang="cs-CZ" dirty="0" err="1"/>
              <a:t>District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residential</a:t>
            </a:r>
            <a:r>
              <a:rPr lang="cs-CZ" dirty="0"/>
              <a:t> and </a:t>
            </a:r>
            <a:r>
              <a:rPr lang="cs-CZ" dirty="0" err="1"/>
              <a:t>commercial</a:t>
            </a:r>
            <a:r>
              <a:rPr lang="cs-CZ" dirty="0"/>
              <a:t> </a:t>
            </a:r>
            <a:r>
              <a:rPr lang="cs-CZ" dirty="0" err="1"/>
              <a:t>buildings</a:t>
            </a:r>
            <a:r>
              <a:rPr lang="cs-CZ" dirty="0"/>
              <a:t>, </a:t>
            </a:r>
            <a:r>
              <a:rPr lang="cs-CZ" dirty="0" err="1"/>
              <a:t>greenhouse</a:t>
            </a:r>
            <a:r>
              <a:rPr lang="cs-CZ" dirty="0"/>
              <a:t> </a:t>
            </a:r>
            <a:r>
              <a:rPr lang="cs-CZ" dirty="0" err="1"/>
              <a:t>heating</a:t>
            </a:r>
            <a:r>
              <a:rPr lang="cs-CZ" dirty="0"/>
              <a:t>, </a:t>
            </a:r>
            <a:r>
              <a:rPr lang="cs-CZ" dirty="0" err="1"/>
              <a:t>industrial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, and </a:t>
            </a:r>
            <a:r>
              <a:rPr lang="cs-CZ" dirty="0" err="1"/>
              <a:t>aquaculture</a:t>
            </a:r>
            <a:r>
              <a:rPr lang="cs-CZ" dirty="0"/>
              <a:t> (§14.4.5).</a:t>
            </a:r>
            <a:endParaRPr lang="cs-CZ" sz="2400" dirty="0"/>
          </a:p>
          <a:p>
            <a:r>
              <a:rPr lang="cs-CZ" b="1" dirty="0" err="1"/>
              <a:t>Enhanced</a:t>
            </a:r>
            <a:r>
              <a:rPr lang="cs-CZ" b="1" dirty="0"/>
              <a:t> </a:t>
            </a:r>
            <a:r>
              <a:rPr lang="cs-CZ" b="1" dirty="0" err="1"/>
              <a:t>Geothermal</a:t>
            </a:r>
            <a:r>
              <a:rPr lang="cs-CZ" b="1" dirty="0"/>
              <a:t> Systems (EGS):</a:t>
            </a:r>
            <a:r>
              <a:rPr lang="cs-CZ" dirty="0"/>
              <a:t> Technology to </a:t>
            </a:r>
            <a:r>
              <a:rPr lang="cs-CZ" dirty="0" err="1"/>
              <a:t>extract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"hot dry </a:t>
            </a:r>
            <a:r>
              <a:rPr lang="cs-CZ" dirty="0" err="1"/>
              <a:t>rocks</a:t>
            </a:r>
            <a:r>
              <a:rPr lang="cs-CZ" dirty="0"/>
              <a:t>" by </a:t>
            </a:r>
            <a:r>
              <a:rPr lang="cs-CZ" dirty="0" err="1"/>
              <a:t>fracturing</a:t>
            </a:r>
            <a:r>
              <a:rPr lang="cs-CZ" dirty="0"/>
              <a:t> rock and </a:t>
            </a:r>
            <a:r>
              <a:rPr lang="cs-CZ" dirty="0" err="1"/>
              <a:t>circulating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. </a:t>
            </a:r>
            <a:r>
              <a:rPr lang="cs-CZ" dirty="0" err="1"/>
              <a:t>Still</a:t>
            </a:r>
            <a:r>
              <a:rPr lang="cs-CZ" dirty="0"/>
              <a:t> </a:t>
            </a:r>
            <a:r>
              <a:rPr lang="cs-CZ" dirty="0" err="1"/>
              <a:t>under</a:t>
            </a:r>
            <a:r>
              <a:rPr lang="cs-CZ" dirty="0"/>
              <a:t> </a:t>
            </a:r>
            <a:r>
              <a:rPr lang="cs-CZ" dirty="0" err="1"/>
              <a:t>development</a:t>
            </a:r>
            <a:r>
              <a:rPr lang="cs-CZ" dirty="0"/>
              <a:t>, </a:t>
            </a:r>
            <a:r>
              <a:rPr lang="cs-CZ" dirty="0" err="1"/>
              <a:t>facing</a:t>
            </a:r>
            <a:r>
              <a:rPr lang="cs-CZ" dirty="0"/>
              <a:t> </a:t>
            </a:r>
            <a:r>
              <a:rPr lang="cs-CZ" dirty="0" err="1"/>
              <a:t>technical</a:t>
            </a:r>
            <a:r>
              <a:rPr lang="cs-CZ" dirty="0"/>
              <a:t> and </a:t>
            </a:r>
            <a:r>
              <a:rPr lang="cs-CZ" dirty="0" err="1"/>
              <a:t>economic</a:t>
            </a:r>
            <a:r>
              <a:rPr lang="cs-CZ" dirty="0"/>
              <a:t> </a:t>
            </a:r>
            <a:r>
              <a:rPr lang="cs-CZ" dirty="0" err="1"/>
              <a:t>challenges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1967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7" y="295836"/>
            <a:ext cx="5966866" cy="641262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553" y="365126"/>
            <a:ext cx="5895525" cy="604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44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Renewable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Technologies and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Current</a:t>
            </a:r>
            <a:r>
              <a:rPr lang="cs-CZ" dirty="0"/>
              <a:t> Status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b="1" dirty="0" err="1"/>
              <a:t>Hydropower</a:t>
            </a:r>
            <a:r>
              <a:rPr lang="cs-CZ" b="1" dirty="0"/>
              <a:t>:</a:t>
            </a:r>
            <a:r>
              <a:rPr lang="cs-CZ" dirty="0"/>
              <a:t> A </a:t>
            </a:r>
            <a:r>
              <a:rPr lang="cs-CZ" dirty="0" err="1"/>
              <a:t>substantial</a:t>
            </a:r>
            <a:r>
              <a:rPr lang="cs-CZ" dirty="0"/>
              <a:t> source, but </a:t>
            </a:r>
            <a:r>
              <a:rPr lang="cs-CZ" dirty="0" err="1"/>
              <a:t>its</a:t>
            </a:r>
            <a:r>
              <a:rPr lang="cs-CZ" dirty="0"/>
              <a:t> use </a:t>
            </a:r>
            <a:r>
              <a:rPr lang="cs-CZ" dirty="0" err="1"/>
              <a:t>is</a:t>
            </a:r>
            <a:r>
              <a:rPr lang="cs-CZ" dirty="0"/>
              <a:t> no </a:t>
            </a:r>
            <a:r>
              <a:rPr lang="cs-CZ" dirty="0" err="1"/>
              <a:t>longer</a:t>
            </a:r>
            <a:r>
              <a:rPr lang="cs-CZ" dirty="0"/>
              <a:t> </a:t>
            </a:r>
            <a:r>
              <a:rPr lang="cs-CZ" dirty="0" err="1"/>
              <a:t>growing</a:t>
            </a:r>
            <a:r>
              <a:rPr lang="cs-CZ" dirty="0"/>
              <a:t> very fast,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environmental</a:t>
            </a:r>
            <a:r>
              <a:rPr lang="cs-CZ" dirty="0"/>
              <a:t> </a:t>
            </a:r>
            <a:r>
              <a:rPr lang="cs-CZ" dirty="0" err="1"/>
              <a:t>limits</a:t>
            </a:r>
            <a:r>
              <a:rPr lang="cs-CZ" dirty="0"/>
              <a:t> </a:t>
            </a:r>
            <a:r>
              <a:rPr lang="cs-CZ" dirty="0" err="1"/>
              <a:t>identified</a:t>
            </a:r>
            <a:r>
              <a:rPr lang="cs-CZ" dirty="0"/>
              <a:t> in many </a:t>
            </a:r>
            <a:r>
              <a:rPr lang="cs-CZ" dirty="0" err="1"/>
              <a:t>locations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potential</a:t>
            </a:r>
            <a:r>
              <a:rPr lang="cs-CZ" dirty="0"/>
              <a:t> hydro </a:t>
            </a:r>
            <a:r>
              <a:rPr lang="cs-CZ" dirty="0" err="1"/>
              <a:t>resources</a:t>
            </a:r>
            <a:r>
              <a:rPr lang="cs-CZ" dirty="0"/>
              <a:t>.   </a:t>
            </a:r>
          </a:p>
          <a:p>
            <a:pPr lvl="0"/>
            <a:r>
              <a:rPr lang="cs-CZ" b="1" dirty="0" err="1"/>
              <a:t>Passive</a:t>
            </a:r>
            <a:r>
              <a:rPr lang="cs-CZ" b="1" dirty="0"/>
              <a:t> </a:t>
            </a:r>
            <a:r>
              <a:rPr lang="cs-CZ" b="1" dirty="0" err="1"/>
              <a:t>solar</a:t>
            </a:r>
            <a:r>
              <a:rPr lang="cs-CZ" b="1" dirty="0"/>
              <a:t> </a:t>
            </a:r>
            <a:r>
              <a:rPr lang="cs-CZ" b="1" dirty="0" err="1"/>
              <a:t>heating</a:t>
            </a:r>
            <a:r>
              <a:rPr lang="cs-CZ" b="1" dirty="0"/>
              <a:t>:</a:t>
            </a:r>
            <a:r>
              <a:rPr lang="cs-CZ" dirty="0"/>
              <a:t> a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feature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building</a:t>
            </a:r>
            <a:r>
              <a:rPr lang="cs-CZ" dirty="0"/>
              <a:t> design </a:t>
            </a:r>
            <a:r>
              <a:rPr lang="cs-CZ" dirty="0" err="1"/>
              <a:t>throughout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, but </a:t>
            </a:r>
            <a:r>
              <a:rPr lang="cs-CZ" dirty="0" err="1"/>
              <a:t>active</a:t>
            </a:r>
            <a:r>
              <a:rPr lang="cs-CZ" dirty="0"/>
              <a:t> </a:t>
            </a:r>
            <a:r>
              <a:rPr lang="cs-CZ" dirty="0" err="1"/>
              <a:t>solar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panels</a:t>
            </a:r>
            <a:r>
              <a:rPr lang="cs-CZ" dirty="0"/>
              <a:t> are </a:t>
            </a:r>
            <a:r>
              <a:rPr lang="cs-CZ" dirty="0" err="1"/>
              <a:t>still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a </a:t>
            </a:r>
            <a:r>
              <a:rPr lang="cs-CZ" dirty="0" err="1"/>
              <a:t>minute</a:t>
            </a:r>
            <a:r>
              <a:rPr lang="cs-CZ" dirty="0"/>
              <a:t> </a:t>
            </a:r>
            <a:r>
              <a:rPr lang="cs-CZ" dirty="0" err="1"/>
              <a:t>level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penetration</a:t>
            </a:r>
            <a:r>
              <a:rPr lang="cs-CZ" dirty="0"/>
              <a:t>, </a:t>
            </a:r>
            <a:r>
              <a:rPr lang="cs-CZ" dirty="0" err="1"/>
              <a:t>although</a:t>
            </a:r>
            <a:r>
              <a:rPr lang="cs-CZ" dirty="0"/>
              <a:t> </a:t>
            </a:r>
            <a:r>
              <a:rPr lang="cs-CZ" dirty="0" err="1"/>
              <a:t>growing</a:t>
            </a:r>
            <a:r>
              <a:rPr lang="cs-CZ" dirty="0"/>
              <a:t> fast.   </a:t>
            </a:r>
          </a:p>
          <a:p>
            <a:pPr lvl="0"/>
            <a:r>
              <a:rPr lang="cs-CZ" b="1" dirty="0" err="1"/>
              <a:t>Wind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smtClean="0"/>
              <a:t>Has </a:t>
            </a:r>
            <a:r>
              <a:rPr lang="cs-CZ" dirty="0" err="1"/>
              <a:t>both</a:t>
            </a:r>
            <a:r>
              <a:rPr lang="cs-CZ" dirty="0"/>
              <a:t> a </a:t>
            </a:r>
            <a:r>
              <a:rPr lang="cs-CZ" dirty="0" err="1"/>
              <a:t>passive</a:t>
            </a:r>
            <a:r>
              <a:rPr lang="cs-CZ" dirty="0"/>
              <a:t> and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active</a:t>
            </a:r>
            <a:r>
              <a:rPr lang="cs-CZ" dirty="0"/>
              <a:t> role. </a:t>
            </a:r>
            <a:r>
              <a:rPr lang="cs-CZ" dirty="0" err="1"/>
              <a:t>Active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production</a:t>
            </a:r>
            <a:r>
              <a:rPr lang="cs-CZ" dirty="0"/>
              <a:t> by </a:t>
            </a:r>
            <a:r>
              <a:rPr lang="cs-CZ" dirty="0" err="1"/>
              <a:t>wind</a:t>
            </a:r>
            <a:r>
              <a:rPr lang="cs-CZ" dirty="0"/>
              <a:t> </a:t>
            </a:r>
            <a:r>
              <a:rPr lang="cs-CZ" dirty="0" err="1"/>
              <a:t>turbines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today</a:t>
            </a:r>
            <a:r>
              <a:rPr lang="cs-CZ" dirty="0"/>
              <a:t> a very </a:t>
            </a:r>
            <a:r>
              <a:rPr lang="cs-CZ" dirty="0" err="1"/>
              <a:t>rapidly</a:t>
            </a:r>
            <a:r>
              <a:rPr lang="cs-CZ" dirty="0"/>
              <a:t> </a:t>
            </a:r>
            <a:r>
              <a:rPr lang="cs-CZ" dirty="0" err="1"/>
              <a:t>growing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technology in many </a:t>
            </a:r>
            <a:r>
              <a:rPr lang="cs-CZ" dirty="0" err="1"/>
              <a:t>parts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.   </a:t>
            </a:r>
          </a:p>
          <a:p>
            <a:pPr lvl="0"/>
            <a:r>
              <a:rPr lang="cs-CZ" b="1" dirty="0" err="1"/>
              <a:t>Additional</a:t>
            </a:r>
            <a:r>
              <a:rPr lang="cs-CZ" b="1" dirty="0"/>
              <a:t> </a:t>
            </a:r>
            <a:r>
              <a:rPr lang="cs-CZ" b="1" dirty="0" err="1"/>
              <a:t>renewable</a:t>
            </a:r>
            <a:r>
              <a:rPr lang="cs-CZ" b="1" dirty="0"/>
              <a:t> </a:t>
            </a:r>
            <a:r>
              <a:rPr lang="cs-CZ" b="1" dirty="0" err="1"/>
              <a:t>energy</a:t>
            </a:r>
            <a:r>
              <a:rPr lang="cs-CZ" b="1" dirty="0"/>
              <a:t> </a:t>
            </a:r>
            <a:r>
              <a:rPr lang="cs-CZ" b="1" dirty="0" err="1"/>
              <a:t>technologies</a:t>
            </a:r>
            <a:r>
              <a:rPr lang="cs-CZ" b="1" dirty="0"/>
              <a:t>:</a:t>
            </a:r>
            <a:r>
              <a:rPr lang="cs-CZ" dirty="0"/>
              <a:t> so far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fairly</a:t>
            </a:r>
            <a:r>
              <a:rPr lang="cs-CZ" dirty="0"/>
              <a:t> </a:t>
            </a:r>
            <a:r>
              <a:rPr lang="cs-CZ" dirty="0" err="1"/>
              <a:t>modest</a:t>
            </a:r>
            <a:r>
              <a:rPr lang="cs-CZ" dirty="0"/>
              <a:t>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penetration</a:t>
            </a:r>
            <a:r>
              <a:rPr lang="cs-CZ" dirty="0"/>
              <a:t>, </a:t>
            </a:r>
            <a:r>
              <a:rPr lang="cs-CZ" dirty="0" err="1"/>
              <a:t>include</a:t>
            </a:r>
            <a:r>
              <a:rPr lang="cs-CZ" dirty="0"/>
              <a:t> </a:t>
            </a:r>
            <a:r>
              <a:rPr lang="cs-CZ" dirty="0" err="1"/>
              <a:t>gaseous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liquid</a:t>
            </a:r>
            <a:r>
              <a:rPr lang="cs-CZ" dirty="0"/>
              <a:t> </a:t>
            </a:r>
            <a:r>
              <a:rPr lang="cs-CZ" dirty="0" err="1"/>
              <a:t>biofuels</a:t>
            </a:r>
            <a:r>
              <a:rPr lang="cs-CZ" dirty="0"/>
              <a:t> and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and </a:t>
            </a:r>
            <a:r>
              <a:rPr lang="cs-CZ" dirty="0" err="1"/>
              <a:t>heat</a:t>
            </a:r>
            <a:r>
              <a:rPr lang="cs-CZ" dirty="0"/>
              <a:t>.  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63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6859" y="0"/>
            <a:ext cx="10515600" cy="1325563"/>
          </a:xfrm>
        </p:spPr>
        <p:txBody>
          <a:bodyPr/>
          <a:lstStyle/>
          <a:p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: </a:t>
            </a:r>
            <a:r>
              <a:rPr lang="cs-CZ" dirty="0" err="1"/>
              <a:t>Challenges</a:t>
            </a:r>
            <a:r>
              <a:rPr lang="cs-CZ" dirty="0"/>
              <a:t>, </a:t>
            </a:r>
            <a:r>
              <a:rPr lang="cs-CZ" dirty="0" err="1"/>
              <a:t>Sustainability</a:t>
            </a:r>
            <a:r>
              <a:rPr lang="cs-CZ" dirty="0"/>
              <a:t>, and </a:t>
            </a:r>
            <a:r>
              <a:rPr lang="cs-CZ" dirty="0" err="1"/>
              <a:t>Future</a:t>
            </a:r>
            <a:r>
              <a:rPr lang="cs-CZ" dirty="0"/>
              <a:t> </a:t>
            </a:r>
            <a:r>
              <a:rPr lang="cs-CZ" dirty="0" err="1"/>
              <a:t>Potential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325563"/>
            <a:ext cx="12066494" cy="5415896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 err="1" smtClean="0"/>
              <a:t>Challenges</a:t>
            </a:r>
            <a:r>
              <a:rPr lang="cs-CZ" b="1" dirty="0" smtClean="0"/>
              <a:t> </a:t>
            </a:r>
            <a:r>
              <a:rPr lang="cs-CZ" b="1" dirty="0"/>
              <a:t>and </a:t>
            </a:r>
            <a:r>
              <a:rPr lang="cs-CZ" b="1" dirty="0" err="1"/>
              <a:t>Considerations</a:t>
            </a:r>
            <a:r>
              <a:rPr lang="cs-CZ" b="1" dirty="0"/>
              <a:t>:</a:t>
            </a:r>
            <a:r>
              <a:rPr lang="cs-CZ" dirty="0"/>
              <a:t> </a:t>
            </a:r>
            <a:endParaRPr lang="cs-CZ" sz="2400" dirty="0"/>
          </a:p>
          <a:p>
            <a:pPr lvl="1"/>
            <a:r>
              <a:rPr lang="cs-CZ" b="1" dirty="0" err="1"/>
              <a:t>Resource</a:t>
            </a:r>
            <a:r>
              <a:rPr lang="cs-CZ" b="1" dirty="0"/>
              <a:t> </a:t>
            </a:r>
            <a:r>
              <a:rPr lang="cs-CZ" b="1" dirty="0" err="1"/>
              <a:t>Location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resources</a:t>
            </a:r>
            <a:r>
              <a:rPr lang="cs-CZ" dirty="0"/>
              <a:t> </a:t>
            </a:r>
            <a:r>
              <a:rPr lang="cs-CZ" dirty="0" err="1"/>
              <a:t>suitable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generation</a:t>
            </a:r>
            <a:r>
              <a:rPr lang="cs-CZ" dirty="0"/>
              <a:t> are </a:t>
            </a:r>
            <a:r>
              <a:rPr lang="cs-CZ" dirty="0" err="1"/>
              <a:t>geographically</a:t>
            </a:r>
            <a:r>
              <a:rPr lang="cs-CZ" dirty="0"/>
              <a:t> limited.</a:t>
            </a:r>
            <a:endParaRPr lang="cs-CZ" sz="2200" dirty="0"/>
          </a:p>
          <a:p>
            <a:pPr lvl="1"/>
            <a:r>
              <a:rPr lang="cs-CZ" b="1" dirty="0" err="1"/>
              <a:t>Matching</a:t>
            </a:r>
            <a:r>
              <a:rPr lang="cs-CZ" b="1" dirty="0"/>
              <a:t> Supply and </a:t>
            </a:r>
            <a:r>
              <a:rPr lang="cs-CZ" b="1" dirty="0" err="1"/>
              <a:t>Demand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supply</a:t>
            </a:r>
            <a:r>
              <a:rPr lang="cs-CZ" dirty="0"/>
              <a:t> </a:t>
            </a:r>
            <a:r>
              <a:rPr lang="cs-CZ" dirty="0" err="1"/>
              <a:t>needs</a:t>
            </a:r>
            <a:r>
              <a:rPr lang="cs-CZ" dirty="0"/>
              <a:t> to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matched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local</a:t>
            </a:r>
            <a:r>
              <a:rPr lang="cs-CZ" dirty="0"/>
              <a:t>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</a:t>
            </a:r>
            <a:r>
              <a:rPr lang="cs-CZ" dirty="0" err="1"/>
              <a:t>demand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Economic</a:t>
            </a:r>
            <a:r>
              <a:rPr lang="cs-CZ" b="1" dirty="0"/>
              <a:t> </a:t>
            </a:r>
            <a:r>
              <a:rPr lang="cs-CZ" b="1" dirty="0" err="1"/>
              <a:t>Factors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 </a:t>
            </a:r>
            <a:r>
              <a:rPr lang="cs-CZ" dirty="0" err="1"/>
              <a:t>upfront</a:t>
            </a:r>
            <a:r>
              <a:rPr lang="cs-CZ" dirty="0"/>
              <a:t> </a:t>
            </a:r>
            <a:r>
              <a:rPr lang="cs-CZ" dirty="0" err="1"/>
              <a:t>capital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drilling</a:t>
            </a:r>
            <a:r>
              <a:rPr lang="cs-CZ" dirty="0"/>
              <a:t> and </a:t>
            </a:r>
            <a:r>
              <a:rPr lang="cs-CZ" dirty="0" err="1"/>
              <a:t>infrastructure</a:t>
            </a:r>
            <a:r>
              <a:rPr lang="cs-CZ" dirty="0"/>
              <a:t>. </a:t>
            </a:r>
            <a:r>
              <a:rPr lang="cs-CZ" dirty="0" err="1"/>
              <a:t>However</a:t>
            </a:r>
            <a:r>
              <a:rPr lang="cs-CZ" dirty="0"/>
              <a:t>, </a:t>
            </a:r>
            <a:r>
              <a:rPr lang="cs-CZ" dirty="0" err="1"/>
              <a:t>low</a:t>
            </a:r>
            <a:r>
              <a:rPr lang="cs-CZ" dirty="0"/>
              <a:t> and </a:t>
            </a:r>
            <a:r>
              <a:rPr lang="cs-CZ" dirty="0" err="1"/>
              <a:t>stable</a:t>
            </a:r>
            <a:r>
              <a:rPr lang="cs-CZ" dirty="0"/>
              <a:t> </a:t>
            </a:r>
            <a:r>
              <a:rPr lang="cs-CZ" dirty="0" err="1"/>
              <a:t>operational</a:t>
            </a:r>
            <a:r>
              <a:rPr lang="cs-CZ" dirty="0"/>
              <a:t> </a:t>
            </a:r>
            <a:r>
              <a:rPr lang="cs-CZ" dirty="0" err="1"/>
              <a:t>costs</a:t>
            </a:r>
            <a:r>
              <a:rPr lang="cs-CZ" dirty="0"/>
              <a:t> and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baseload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offer</a:t>
            </a:r>
            <a:r>
              <a:rPr lang="cs-CZ" dirty="0"/>
              <a:t> long-term </a:t>
            </a:r>
            <a:r>
              <a:rPr lang="cs-CZ" dirty="0" err="1"/>
              <a:t>economic</a:t>
            </a:r>
            <a:r>
              <a:rPr lang="cs-CZ" dirty="0"/>
              <a:t> </a:t>
            </a:r>
            <a:r>
              <a:rPr lang="cs-CZ" dirty="0" err="1"/>
              <a:t>benefits</a:t>
            </a:r>
            <a:r>
              <a:rPr lang="cs-CZ" dirty="0"/>
              <a:t>.</a:t>
            </a:r>
            <a:endParaRPr lang="cs-CZ" sz="2200" dirty="0"/>
          </a:p>
          <a:p>
            <a:pPr lvl="1"/>
            <a:r>
              <a:rPr lang="cs-CZ" b="1" dirty="0" err="1"/>
              <a:t>Environmental</a:t>
            </a:r>
            <a:r>
              <a:rPr lang="cs-CZ" b="1" dirty="0"/>
              <a:t> &amp; </a:t>
            </a:r>
            <a:r>
              <a:rPr lang="cs-CZ" b="1" dirty="0" err="1"/>
              <a:t>Social</a:t>
            </a:r>
            <a:r>
              <a:rPr lang="cs-CZ" b="1" dirty="0"/>
              <a:t> </a:t>
            </a:r>
            <a:r>
              <a:rPr lang="cs-CZ" b="1" dirty="0" err="1"/>
              <a:t>Aspects</a:t>
            </a:r>
            <a:r>
              <a:rPr lang="cs-CZ" b="1" dirty="0"/>
              <a:t> (§14.6):</a:t>
            </a:r>
            <a:r>
              <a:rPr lang="cs-CZ" dirty="0"/>
              <a:t> Land use,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usage</a:t>
            </a:r>
            <a:r>
              <a:rPr lang="cs-CZ" dirty="0"/>
              <a:t>,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induced</a:t>
            </a:r>
            <a:r>
              <a:rPr lang="cs-CZ" dirty="0"/>
              <a:t> seismicity (</a:t>
            </a:r>
            <a:r>
              <a:rPr lang="cs-CZ" dirty="0" err="1"/>
              <a:t>especially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EGS), and management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dissolved</a:t>
            </a:r>
            <a:r>
              <a:rPr lang="cs-CZ" dirty="0"/>
              <a:t> </a:t>
            </a:r>
            <a:r>
              <a:rPr lang="cs-CZ" dirty="0" err="1"/>
              <a:t>minerals</a:t>
            </a:r>
            <a:r>
              <a:rPr lang="cs-CZ" dirty="0"/>
              <a:t> in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fluids</a:t>
            </a:r>
            <a:r>
              <a:rPr lang="cs-CZ" dirty="0"/>
              <a:t>.</a:t>
            </a:r>
            <a:endParaRPr lang="cs-CZ" sz="2200" dirty="0"/>
          </a:p>
          <a:p>
            <a:r>
              <a:rPr lang="cs-CZ" b="1" dirty="0" err="1"/>
              <a:t>Sustainability</a:t>
            </a:r>
            <a:r>
              <a:rPr lang="cs-CZ" b="1" dirty="0"/>
              <a:t> and </a:t>
            </a:r>
            <a:r>
              <a:rPr lang="cs-CZ" b="1" dirty="0" err="1"/>
              <a:t>Environmental</a:t>
            </a:r>
            <a:r>
              <a:rPr lang="cs-CZ" b="1" dirty="0"/>
              <a:t> </a:t>
            </a:r>
            <a:r>
              <a:rPr lang="cs-CZ" b="1" dirty="0" err="1"/>
              <a:t>Impact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energy</a:t>
            </a:r>
            <a:r>
              <a:rPr lang="cs-CZ" dirty="0"/>
              <a:t> </a:t>
            </a:r>
            <a:r>
              <a:rPr lang="cs-CZ" dirty="0" err="1"/>
              <a:t>generally</a:t>
            </a:r>
            <a:r>
              <a:rPr lang="cs-CZ" dirty="0"/>
              <a:t> has a </a:t>
            </a:r>
            <a:r>
              <a:rPr lang="cs-CZ" dirty="0" err="1"/>
              <a:t>low</a:t>
            </a:r>
            <a:r>
              <a:rPr lang="cs-CZ" dirty="0"/>
              <a:t> </a:t>
            </a:r>
            <a:r>
              <a:rPr lang="cs-CZ" dirty="0" err="1"/>
              <a:t>carbon</a:t>
            </a:r>
            <a:r>
              <a:rPr lang="cs-CZ" dirty="0"/>
              <a:t> </a:t>
            </a:r>
            <a:r>
              <a:rPr lang="cs-CZ" dirty="0" err="1"/>
              <a:t>footprint</a:t>
            </a:r>
            <a:r>
              <a:rPr lang="cs-CZ" dirty="0"/>
              <a:t> </a:t>
            </a:r>
            <a:r>
              <a:rPr lang="cs-CZ" dirty="0" err="1"/>
              <a:t>compared</a:t>
            </a:r>
            <a:r>
              <a:rPr lang="cs-CZ" dirty="0"/>
              <a:t> to </a:t>
            </a:r>
            <a:r>
              <a:rPr lang="cs-CZ" dirty="0" err="1"/>
              <a:t>fossil</a:t>
            </a:r>
            <a:r>
              <a:rPr lang="cs-CZ" dirty="0"/>
              <a:t> </a:t>
            </a:r>
            <a:r>
              <a:rPr lang="cs-CZ" dirty="0" err="1"/>
              <a:t>fuels</a:t>
            </a:r>
            <a:r>
              <a:rPr lang="cs-CZ" dirty="0"/>
              <a:t>. </a:t>
            </a:r>
            <a:r>
              <a:rPr lang="cs-CZ" dirty="0" err="1"/>
              <a:t>Careful</a:t>
            </a:r>
            <a:r>
              <a:rPr lang="cs-CZ" dirty="0"/>
              <a:t> management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usage</a:t>
            </a:r>
            <a:r>
              <a:rPr lang="cs-CZ" dirty="0"/>
              <a:t> and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emissions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necessary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Growth</a:t>
            </a:r>
            <a:r>
              <a:rPr lang="cs-CZ" b="1" dirty="0"/>
              <a:t> and </a:t>
            </a:r>
            <a:r>
              <a:rPr lang="cs-CZ" b="1" dirty="0" err="1"/>
              <a:t>Future</a:t>
            </a:r>
            <a:r>
              <a:rPr lang="cs-CZ" b="1" dirty="0"/>
              <a:t> </a:t>
            </a:r>
            <a:r>
              <a:rPr lang="cs-CZ" b="1" dirty="0" err="1"/>
              <a:t>Potential</a:t>
            </a:r>
            <a:r>
              <a:rPr lang="cs-CZ" b="1" dirty="0"/>
              <a:t> (</a:t>
            </a:r>
            <a:r>
              <a:rPr lang="cs-CZ" b="1" dirty="0" err="1"/>
              <a:t>Figure</a:t>
            </a:r>
            <a:r>
              <a:rPr lang="cs-CZ" b="1" dirty="0"/>
              <a:t> 14.1a, Table 14.1):</a:t>
            </a:r>
            <a:r>
              <a:rPr lang="cs-CZ" dirty="0"/>
              <a:t> </a:t>
            </a:r>
            <a:r>
              <a:rPr lang="cs-CZ" dirty="0" err="1"/>
              <a:t>Steady</a:t>
            </a:r>
            <a:r>
              <a:rPr lang="cs-CZ" dirty="0"/>
              <a:t> </a:t>
            </a:r>
            <a:r>
              <a:rPr lang="cs-CZ" dirty="0" err="1"/>
              <a:t>growth</a:t>
            </a:r>
            <a:r>
              <a:rPr lang="cs-CZ" dirty="0"/>
              <a:t> in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electricity</a:t>
            </a:r>
            <a:r>
              <a:rPr lang="cs-CZ" dirty="0"/>
              <a:t> and direct </a:t>
            </a:r>
            <a:r>
              <a:rPr lang="cs-CZ" dirty="0" err="1"/>
              <a:t>heat</a:t>
            </a:r>
            <a:r>
              <a:rPr lang="cs-CZ" dirty="0"/>
              <a:t> use </a:t>
            </a:r>
            <a:r>
              <a:rPr lang="cs-CZ" dirty="0" err="1"/>
              <a:t>worldwide</a:t>
            </a:r>
            <a:r>
              <a:rPr lang="cs-CZ" dirty="0"/>
              <a:t>. </a:t>
            </a:r>
            <a:r>
              <a:rPr lang="cs-CZ" dirty="0" err="1"/>
              <a:t>Leading</a:t>
            </a:r>
            <a:r>
              <a:rPr lang="cs-CZ" dirty="0"/>
              <a:t> </a:t>
            </a:r>
            <a:r>
              <a:rPr lang="cs-CZ" dirty="0" err="1"/>
              <a:t>countries</a:t>
            </a:r>
            <a:r>
              <a:rPr lang="cs-CZ" dirty="0"/>
              <a:t> </a:t>
            </a:r>
            <a:r>
              <a:rPr lang="cs-CZ" dirty="0" err="1"/>
              <a:t>include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USA, </a:t>
            </a:r>
            <a:r>
              <a:rPr lang="cs-CZ" dirty="0" err="1"/>
              <a:t>Philippines</a:t>
            </a:r>
            <a:r>
              <a:rPr lang="cs-CZ" dirty="0"/>
              <a:t>, </a:t>
            </a:r>
            <a:r>
              <a:rPr lang="cs-CZ" dirty="0" err="1"/>
              <a:t>Indonesia</a:t>
            </a:r>
            <a:r>
              <a:rPr lang="cs-CZ" dirty="0"/>
              <a:t>, </a:t>
            </a:r>
            <a:r>
              <a:rPr lang="cs-CZ" dirty="0" err="1"/>
              <a:t>Iceland</a:t>
            </a:r>
            <a:r>
              <a:rPr lang="cs-CZ" dirty="0"/>
              <a:t> and </a:t>
            </a:r>
            <a:r>
              <a:rPr lang="cs-CZ" dirty="0" err="1"/>
              <a:t>others</a:t>
            </a:r>
            <a:r>
              <a:rPr lang="cs-CZ" dirty="0"/>
              <a:t> (Table 14.1). </a:t>
            </a:r>
            <a:r>
              <a:rPr lang="cs-CZ" dirty="0" err="1"/>
              <a:t>Significant</a:t>
            </a:r>
            <a:r>
              <a:rPr lang="cs-CZ" dirty="0"/>
              <a:t> </a:t>
            </a:r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expansion</a:t>
            </a:r>
            <a:r>
              <a:rPr lang="cs-CZ" dirty="0"/>
              <a:t>, </a:t>
            </a:r>
            <a:r>
              <a:rPr lang="cs-CZ" dirty="0" err="1"/>
              <a:t>particularly</a:t>
            </a:r>
            <a:r>
              <a:rPr lang="cs-CZ" dirty="0"/>
              <a:t> in direct </a:t>
            </a:r>
            <a:r>
              <a:rPr lang="cs-CZ" dirty="0" err="1"/>
              <a:t>heat</a:t>
            </a:r>
            <a:r>
              <a:rPr lang="cs-CZ" dirty="0"/>
              <a:t> </a:t>
            </a:r>
            <a:r>
              <a:rPr lang="cs-CZ" dirty="0" err="1"/>
              <a:t>applications</a:t>
            </a:r>
            <a:r>
              <a:rPr lang="cs-CZ" dirty="0"/>
              <a:t> and </a:t>
            </a:r>
            <a:r>
              <a:rPr lang="cs-CZ" dirty="0" err="1"/>
              <a:t>advancements</a:t>
            </a:r>
            <a:r>
              <a:rPr lang="cs-CZ" dirty="0"/>
              <a:t> in EGS </a:t>
            </a:r>
            <a:r>
              <a:rPr lang="cs-CZ" dirty="0" err="1"/>
              <a:t>technologies</a:t>
            </a:r>
            <a:r>
              <a:rPr lang="cs-CZ" dirty="0"/>
              <a:t>.</a:t>
            </a:r>
            <a:endParaRPr lang="cs-CZ" sz="2400" dirty="0"/>
          </a:p>
          <a:p>
            <a:r>
              <a:rPr lang="cs-CZ" b="1" dirty="0" err="1"/>
              <a:t>Ground</a:t>
            </a:r>
            <a:r>
              <a:rPr lang="cs-CZ" b="1" dirty="0"/>
              <a:t> Source Heat </a:t>
            </a:r>
            <a:r>
              <a:rPr lang="cs-CZ" b="1" dirty="0" err="1"/>
              <a:t>Pumps</a:t>
            </a:r>
            <a:r>
              <a:rPr lang="cs-CZ" b="1" dirty="0"/>
              <a:t> (GSHP) </a:t>
            </a:r>
            <a:r>
              <a:rPr lang="cs-CZ" b="1" dirty="0" err="1"/>
              <a:t>Growth</a:t>
            </a:r>
            <a:r>
              <a:rPr lang="cs-CZ" b="1" dirty="0"/>
              <a:t>:</a:t>
            </a:r>
            <a:r>
              <a:rPr lang="cs-CZ" dirty="0"/>
              <a:t> </a:t>
            </a:r>
            <a:r>
              <a:rPr lang="cs-CZ" dirty="0" err="1"/>
              <a:t>GSHPs</a:t>
            </a:r>
            <a:r>
              <a:rPr lang="cs-CZ" dirty="0"/>
              <a:t> </a:t>
            </a:r>
            <a:r>
              <a:rPr lang="cs-CZ" dirty="0" err="1"/>
              <a:t>represent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fastest-growing</a:t>
            </a:r>
            <a:r>
              <a:rPr lang="cs-CZ" dirty="0"/>
              <a:t> </a:t>
            </a:r>
            <a:r>
              <a:rPr lang="cs-CZ" dirty="0" err="1"/>
              <a:t>geothermal</a:t>
            </a:r>
            <a:r>
              <a:rPr lang="cs-CZ" dirty="0"/>
              <a:t> </a:t>
            </a:r>
            <a:r>
              <a:rPr lang="cs-CZ" dirty="0" err="1"/>
              <a:t>application</a:t>
            </a:r>
            <a:r>
              <a:rPr lang="cs-CZ" dirty="0"/>
              <a:t> </a:t>
            </a:r>
            <a:r>
              <a:rPr lang="cs-CZ" dirty="0" err="1"/>
              <a:t>due</a:t>
            </a:r>
            <a:r>
              <a:rPr lang="cs-CZ" dirty="0"/>
              <a:t> to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versatility</a:t>
            </a:r>
            <a:r>
              <a:rPr lang="cs-CZ" dirty="0"/>
              <a:t> and </a:t>
            </a:r>
            <a:r>
              <a:rPr lang="cs-CZ" dirty="0" err="1"/>
              <a:t>wider</a:t>
            </a:r>
            <a:r>
              <a:rPr lang="cs-CZ" dirty="0"/>
              <a:t> </a:t>
            </a:r>
            <a:r>
              <a:rPr lang="cs-CZ" dirty="0" err="1"/>
              <a:t>geographical</a:t>
            </a:r>
            <a:r>
              <a:rPr lang="cs-CZ" dirty="0"/>
              <a:t> </a:t>
            </a:r>
            <a:r>
              <a:rPr lang="cs-CZ" dirty="0" err="1"/>
              <a:t>applicability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40551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92" y="918812"/>
            <a:ext cx="11041016" cy="502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5851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127" y="1798647"/>
            <a:ext cx="11026181" cy="3175135"/>
          </a:xfrm>
        </p:spPr>
        <p:txBody>
          <a:bodyPr>
            <a:normAutofit fontScale="90000"/>
          </a:bodyPr>
          <a:lstStyle/>
          <a:p>
            <a:r>
              <a:rPr lang="cs-CZ" sz="4000" dirty="0" err="1"/>
              <a:t>This</a:t>
            </a:r>
            <a:r>
              <a:rPr lang="cs-CZ" sz="4000" dirty="0"/>
              <a:t> output </a:t>
            </a:r>
            <a:r>
              <a:rPr lang="cs-CZ" sz="4000" dirty="0" err="1"/>
              <a:t>was</a:t>
            </a:r>
            <a:r>
              <a:rPr lang="cs-CZ" sz="4000" dirty="0"/>
              <a:t> </a:t>
            </a:r>
            <a:r>
              <a:rPr lang="cs-CZ" sz="4000" dirty="0" err="1"/>
              <a:t>supported</a:t>
            </a:r>
            <a:r>
              <a:rPr lang="cs-CZ" sz="4000" dirty="0"/>
              <a:t> by </a:t>
            </a:r>
            <a:r>
              <a:rPr lang="cs-CZ" sz="4000" dirty="0" err="1"/>
              <a:t>the</a:t>
            </a:r>
            <a:r>
              <a:rPr lang="cs-CZ" sz="4000" dirty="0"/>
              <a:t> </a:t>
            </a:r>
            <a:r>
              <a:rPr lang="cs-CZ" sz="4000" dirty="0" err="1"/>
              <a:t>National</a:t>
            </a:r>
            <a:r>
              <a:rPr lang="cs-CZ" sz="4000" dirty="0"/>
              <a:t> </a:t>
            </a:r>
            <a:r>
              <a:rPr lang="cs-CZ" sz="4000" dirty="0" err="1"/>
              <a:t>Recovery</a:t>
            </a:r>
            <a:r>
              <a:rPr lang="cs-CZ" sz="4000" dirty="0"/>
              <a:t> </a:t>
            </a:r>
            <a:r>
              <a:rPr lang="cs-CZ" sz="4000" dirty="0" err="1"/>
              <a:t>Plan</a:t>
            </a:r>
            <a:r>
              <a:rPr lang="cs-CZ" sz="4000" dirty="0"/>
              <a:t>, </a:t>
            </a:r>
            <a:r>
              <a:rPr lang="cs-CZ" sz="4000" dirty="0" err="1"/>
              <a:t>project</a:t>
            </a:r>
            <a:r>
              <a:rPr lang="cs-CZ" sz="4000" dirty="0"/>
              <a:t> "</a:t>
            </a:r>
            <a:r>
              <a:rPr lang="cs-CZ" sz="4000" dirty="0" err="1"/>
              <a:t>Acceleration</a:t>
            </a:r>
            <a:r>
              <a:rPr lang="cs-CZ" sz="4000" dirty="0"/>
              <a:t> </a:t>
            </a:r>
            <a:r>
              <a:rPr lang="cs-CZ" sz="4000" dirty="0" err="1"/>
              <a:t>of</a:t>
            </a:r>
            <a:r>
              <a:rPr lang="cs-CZ" sz="4000" dirty="0"/>
              <a:t> Green </a:t>
            </a:r>
            <a:r>
              <a:rPr lang="cs-CZ" sz="4000" dirty="0" err="1"/>
              <a:t>Skills</a:t>
            </a:r>
            <a:r>
              <a:rPr lang="cs-CZ" sz="4000" dirty="0"/>
              <a:t> and </a:t>
            </a:r>
            <a:r>
              <a:rPr lang="cs-CZ" sz="4000" dirty="0" err="1"/>
              <a:t>Sustainability</a:t>
            </a:r>
            <a:r>
              <a:rPr lang="cs-CZ" sz="4000" dirty="0"/>
              <a:t> </a:t>
            </a:r>
            <a:r>
              <a:rPr lang="cs-CZ" sz="4000" dirty="0" err="1"/>
              <a:t>at</a:t>
            </a:r>
            <a:r>
              <a:rPr lang="cs-CZ" sz="4000" dirty="0"/>
              <a:t> BUT " </a:t>
            </a:r>
            <a:r>
              <a:rPr lang="cs-CZ" sz="4000" dirty="0" err="1"/>
              <a:t>registration</a:t>
            </a:r>
            <a:r>
              <a:rPr lang="cs-CZ" sz="4000" dirty="0"/>
              <a:t> </a:t>
            </a:r>
            <a:r>
              <a:rPr lang="cs-CZ" sz="4000" dirty="0" err="1"/>
              <a:t>number</a:t>
            </a:r>
            <a:r>
              <a:rPr lang="cs-CZ" sz="4000" dirty="0"/>
              <a:t> NPO_VUT_MSMT-2143/2024-5, </a:t>
            </a:r>
            <a:r>
              <a:rPr lang="cs-CZ" sz="4000" dirty="0" err="1"/>
              <a:t>funded</a:t>
            </a:r>
            <a:r>
              <a:rPr lang="cs-CZ" sz="4000" dirty="0"/>
              <a:t> by </a:t>
            </a:r>
            <a:r>
              <a:rPr lang="cs-CZ" sz="4000" dirty="0" err="1"/>
              <a:t>European</a:t>
            </a:r>
            <a:r>
              <a:rPr lang="cs-CZ" sz="4000" dirty="0"/>
              <a:t> Union (</a:t>
            </a:r>
            <a:r>
              <a:rPr lang="cs-CZ" sz="4000" dirty="0" err="1"/>
              <a:t>REPowerEU</a:t>
            </a:r>
            <a:r>
              <a:rPr lang="cs-CZ" sz="4000" dirty="0"/>
              <a:t> </a:t>
            </a:r>
            <a:r>
              <a:rPr lang="cs-CZ" sz="4000" dirty="0" err="1"/>
              <a:t>plan</a:t>
            </a:r>
            <a:r>
              <a:rPr lang="cs-CZ" sz="4000" dirty="0"/>
              <a:t>).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79" y="23150"/>
            <a:ext cx="6957042" cy="109921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" y="6199909"/>
            <a:ext cx="2840767" cy="58232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074" y="6199908"/>
            <a:ext cx="1880925" cy="65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573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AB1D353823CD643A28AE400E81BBB72" ma:contentTypeVersion="17" ma:contentTypeDescription="Vytvoří nový dokument" ma:contentTypeScope="" ma:versionID="19d4894627d397331d504cf9b723ba34">
  <xsd:schema xmlns:xsd="http://www.w3.org/2001/XMLSchema" xmlns:xs="http://www.w3.org/2001/XMLSchema" xmlns:p="http://schemas.microsoft.com/office/2006/metadata/properties" xmlns:ns2="217fe81e-7f3b-4f8d-b609-d43d34ebc833" xmlns:ns3="c17f1520-97ce-47bd-814f-cc5d7f983cfc" targetNamespace="http://schemas.microsoft.com/office/2006/metadata/properties" ma:root="true" ma:fieldsID="136fbcd20cbac4084f34909c7ba1aff4" ns2:_="" ns3:_="">
    <xsd:import namespace="217fe81e-7f3b-4f8d-b609-d43d34ebc833"/>
    <xsd:import namespace="c17f1520-97ce-47bd-814f-cc5d7f983c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fe81e-7f3b-4f8d-b609-d43d34ebc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Značky obrázků" ma:readOnly="false" ma:fieldId="{5cf76f15-5ced-4ddc-b409-7134ff3c332f}" ma:taxonomyMulti="true" ma:sspId="ddc0c66c-3bbb-45c0-81fe-e66ee927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f1520-97ce-47bd-814f-cc5d7f983c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fa2a13b-c370-4545-93e8-571e99b051c1}" ma:internalName="TaxCatchAll" ma:showField="CatchAllData" ma:web="c17f1520-97ce-47bd-814f-cc5d7f983c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7f1520-97ce-47bd-814f-cc5d7f983cfc" xsi:nil="true"/>
    <lcf76f155ced4ddcb4097134ff3c332f xmlns="217fe81e-7f3b-4f8d-b609-d43d34ebc8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29491F-469B-445A-848D-0A4A96FC24B6}"/>
</file>

<file path=customXml/itemProps2.xml><?xml version="1.0" encoding="utf-8"?>
<ds:datastoreItem xmlns:ds="http://schemas.openxmlformats.org/officeDocument/2006/customXml" ds:itemID="{A3A3E6AA-E0FE-4529-B98A-07A461B69A21}"/>
</file>

<file path=customXml/itemProps3.xml><?xml version="1.0" encoding="utf-8"?>
<ds:datastoreItem xmlns:ds="http://schemas.openxmlformats.org/officeDocument/2006/customXml" ds:itemID="{B4354E7A-E080-4C2E-83FC-C2B96B6B5750}"/>
</file>

<file path=docProps/app.xml><?xml version="1.0" encoding="utf-8"?>
<Properties xmlns="http://schemas.openxmlformats.org/officeDocument/2006/extended-properties" xmlns:vt="http://schemas.openxmlformats.org/officeDocument/2006/docPropsVTypes">
  <TotalTime>3660</TotalTime>
  <Words>7569</Words>
  <Application>Microsoft Office PowerPoint</Application>
  <PresentationFormat>Širokoúhlá obrazovka</PresentationFormat>
  <Paragraphs>486</Paragraphs>
  <Slides>92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92</vt:i4>
      </vt:variant>
    </vt:vector>
  </HeadingPairs>
  <TitlesOfParts>
    <vt:vector size="103" baseType="lpstr">
      <vt:lpstr>Arial</vt:lpstr>
      <vt:lpstr>Calibri</vt:lpstr>
      <vt:lpstr>Calibri Light</vt:lpstr>
      <vt:lpstr>Courier New</vt:lpstr>
      <vt:lpstr>inter</vt:lpstr>
      <vt:lpstr>Menlo</vt:lpstr>
      <vt:lpstr>Times New Roman</vt:lpstr>
      <vt:lpstr>Univers-Bold</vt:lpstr>
      <vt:lpstr>Univers-Light</vt:lpstr>
      <vt:lpstr>Wingdings</vt:lpstr>
      <vt:lpstr>Motiv Office</vt:lpstr>
      <vt:lpstr>Renewable Energy: A Sustainable Future</vt:lpstr>
      <vt:lpstr>Prezentace aplikace PowerPoint</vt:lpstr>
      <vt:lpstr>Resources</vt:lpstr>
      <vt:lpstr>Introduction - Perspectives on Energy Resources</vt:lpstr>
      <vt:lpstr>Hannah Ritchie, Pablo Rosado and Max Roser (2020) - “Energy Production and Consumption” Published online at OurWorldinData.org. Retrieved from: 'https://ourworldindata.org/energy-production-consumption' [Online Resource] </vt:lpstr>
      <vt:lpstr>Prezentace aplikace PowerPoint</vt:lpstr>
      <vt:lpstr>Prezentace aplikace PowerPoint</vt:lpstr>
      <vt:lpstr>The Human-Managed 0.02%: A Closer Look</vt:lpstr>
      <vt:lpstr>Key Renewable Energy Technologies and Their Current Status</vt:lpstr>
      <vt:lpstr>Market Drivers: Beyond Consumer Demand</vt:lpstr>
      <vt:lpstr>The Complexity of External Costs</vt:lpstr>
      <vt:lpstr>Prezentace aplikace PowerPoint</vt:lpstr>
      <vt:lpstr>Prezentace aplikace PowerPoint</vt:lpstr>
      <vt:lpstr>Prezentace aplikace PowerPoint</vt:lpstr>
      <vt:lpstr>The Continued Dominance of Biomass and Its Implications</vt:lpstr>
      <vt:lpstr>Other Renewables – numbers valid for 2013 </vt:lpstr>
      <vt:lpstr>Diverse Market Characteristics of Renewable Energy</vt:lpstr>
      <vt:lpstr>Food vs. Energy: An Economic Perspective</vt:lpstr>
      <vt:lpstr>Costs of Biomass Waste, Fuelwood, and Other Renewables (2013)</vt:lpstr>
      <vt:lpstr>Comparing Costs: Hydropower and Fossil Fuels (2013)</vt:lpstr>
      <vt:lpstr>Fossil Fuel Price Volatility and the Role of Externalities</vt:lpstr>
      <vt:lpstr>Energy Use Throughout Human History: The Early Stages</vt:lpstr>
      <vt:lpstr>The Agricultural Revolution and Increased Energy Use</vt:lpstr>
      <vt:lpstr>The Industrial Revolution and the Rise of Fossil Fuels</vt:lpstr>
      <vt:lpstr>Visualizing Historical Trends in Energy Use</vt:lpstr>
      <vt:lpstr>Prezentace aplikace PowerPoint</vt:lpstr>
      <vt:lpstr>Prezentace aplikace PowerPoint</vt:lpstr>
      <vt:lpstr>Resource Prospects and the Sustainability Imperative</vt:lpstr>
      <vt:lpstr>Global Temperature Impacts and Other Climate Impacts</vt:lpstr>
      <vt:lpstr>The Role of Environmental and Social Issues</vt:lpstr>
      <vt:lpstr>Solar radiation</vt:lpstr>
      <vt:lpstr>Prezentace aplikace PowerPoint</vt:lpstr>
      <vt:lpstr>Prezentace aplikace PowerPoint</vt:lpstr>
      <vt:lpstr>Solar radiation summary</vt:lpstr>
      <vt:lpstr>Solar water heating</vt:lpstr>
      <vt:lpstr>Prezentace aplikace PowerPoint</vt:lpstr>
      <vt:lpstr>Prezentace aplikace PowerPoint</vt:lpstr>
      <vt:lpstr>Flat-Plate Collectors: Heat Balance and Performance Estimation</vt:lpstr>
      <vt:lpstr>Flat-Plate Collector Efficiency and Key Design Features</vt:lpstr>
      <vt:lpstr>Prezentace aplikace PowerPoint</vt:lpstr>
      <vt:lpstr>Systems with Separate Storage: Active and Thermosyphon</vt:lpstr>
      <vt:lpstr>Prezentace aplikace PowerPoint</vt:lpstr>
      <vt:lpstr>Advanced Collectors: Selective Surfaces and Evacuated Designs</vt:lpstr>
      <vt:lpstr>Prezentace aplikace PowerPoint</vt:lpstr>
      <vt:lpstr>Prezentace aplikace PowerPoint</vt:lpstr>
      <vt:lpstr>Other Solar Thermal Applications: Expanding Beyond Water Heating</vt:lpstr>
      <vt:lpstr>Solar Air Heaters and Crop Drying</vt:lpstr>
      <vt:lpstr>Prezentace aplikace PowerPoint</vt:lpstr>
      <vt:lpstr>Solar Thermal Refrigeration, Cooling, and Water Desalination</vt:lpstr>
      <vt:lpstr>Prezentace aplikace PowerPoint</vt:lpstr>
      <vt:lpstr>Prezentace aplikace PowerPoint</vt:lpstr>
      <vt:lpstr>Solar Salt-Gradient Ponds and Solar Concentrators </vt:lpstr>
      <vt:lpstr>Prezentace aplikace PowerPoint</vt:lpstr>
      <vt:lpstr>Prezentace aplikace PowerPoint</vt:lpstr>
      <vt:lpstr>Concentrated Solar Thermal Power (CSTP) and Emerging Applications </vt:lpstr>
      <vt:lpstr>Prezentace aplikace PowerPoint</vt:lpstr>
      <vt:lpstr>Prezentace aplikace PowerPoint</vt:lpstr>
      <vt:lpstr>Photovoltaic (PV) Power Technology </vt:lpstr>
      <vt:lpstr>The photovoltaic effect:</vt:lpstr>
      <vt:lpstr>The p-n junction:</vt:lpstr>
      <vt:lpstr>Prezentace aplikace PowerPoint</vt:lpstr>
      <vt:lpstr>Prezentace aplikace PowerPoint</vt:lpstr>
      <vt:lpstr>Prezentace aplikace PowerPoint</vt:lpstr>
      <vt:lpstr>Prezentace aplikace PowerPoint</vt:lpstr>
      <vt:lpstr>Photovoltaic Basics and Circuit Properties</vt:lpstr>
      <vt:lpstr>Prezentace aplikace PowerPoint</vt:lpstr>
      <vt:lpstr>Photovoltaic Applications and System Configurations</vt:lpstr>
      <vt:lpstr>Hydropower: A Thermodynamic Approach to Water Power</vt:lpstr>
      <vt:lpstr>Hydropower System Thermodynamics: Efficiency, Resource Assessment, and Considerations</vt:lpstr>
      <vt:lpstr>Introduction to Wind Resource and Global Wind Patterns</vt:lpstr>
      <vt:lpstr>Prezentace aplikace PowerPoint</vt:lpstr>
      <vt:lpstr>Prezentace aplikace PowerPoint</vt:lpstr>
      <vt:lpstr>Characteristics of Wind: Speed, Shear, and Turbulence</vt:lpstr>
      <vt:lpstr>Statistical Description of Wind: Probability and Power</vt:lpstr>
      <vt:lpstr>Wind Resource Assessment and Prediction: Practical Thermodynamics</vt:lpstr>
      <vt:lpstr>The Actuator Disk Model: A Thermodynamic Limit to Wind Energy Conversion</vt:lpstr>
      <vt:lpstr>Power Coefficient (Cp​) and the Betz Limit: Quantifying Wind Turbine Efficiency</vt:lpstr>
      <vt:lpstr>The Thermodynamic Advantage in Photosynthesis -Photon Excitation: A Non-Thermal Route to High Energy States</vt:lpstr>
      <vt:lpstr>Biomass as Stored Solar Energy: Reduction Level and Enthalpy</vt:lpstr>
      <vt:lpstr>Thermochemical Bioenergy: Harnessing Heat to Transform Biomass</vt:lpstr>
      <vt:lpstr>Prezentace aplikace PowerPoint</vt:lpstr>
      <vt:lpstr>Biochemical Bioenergy: Fermentation and Digestion for Fuel</vt:lpstr>
      <vt:lpstr>Wave Energy Fundamentals: Motion and Power </vt:lpstr>
      <vt:lpstr>Wave Power Technologies and Extraction Challenges</vt:lpstr>
      <vt:lpstr>Tidal Power: Currents and Ranges - Harnessing Marine Motion</vt:lpstr>
      <vt:lpstr>Geothermal Energy: Tapping into Earth's Internal Heat</vt:lpstr>
      <vt:lpstr>Prezentace aplikace PowerPoint</vt:lpstr>
      <vt:lpstr>Geothermal Energy Technologies and Applications </vt:lpstr>
      <vt:lpstr>Prezentace aplikace PowerPoint</vt:lpstr>
      <vt:lpstr>Geothermal Energy: Challenges, Sustainability, and Future Potential</vt:lpstr>
      <vt:lpstr>Prezentace aplikace PowerPoint</vt:lpstr>
      <vt:lpstr>This output was supported by the National Recovery Plan, project "Acceleration of Green Skills and Sustainability at BUT " registration number NPO_VUT_MSMT-2143/2024-5, funded by European Union (REPowerEU plan).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Energy: A Sustainable Future</dc:title>
  <dc:creator>Lízal František (48916)</dc:creator>
  <cp:lastModifiedBy>Lízal František (48916)</cp:lastModifiedBy>
  <cp:revision>69</cp:revision>
  <dcterms:created xsi:type="dcterms:W3CDTF">2025-02-04T09:34:15Z</dcterms:created>
  <dcterms:modified xsi:type="dcterms:W3CDTF">2025-09-29T06:49:08Z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0x0101004AB1D353823CD643A28AE400E81BBB72</vt:lpwstr>
  </property>
  <property fmtid="{D5CDD505-2E9C-101B-9397-08002B2CF9AE}" pid="3" name="MediaServiceImageTags">
    <vt:lpwstr/>
  </property>
</Properties>
</file>