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4"/>
  </p:notesMasterIdLst>
  <p:sldIdLst>
    <p:sldId id="870" r:id="rId5"/>
    <p:sldId id="869" r:id="rId6"/>
    <p:sldId id="872" r:id="rId7"/>
    <p:sldId id="807" r:id="rId8"/>
    <p:sldId id="835" r:id="rId9"/>
    <p:sldId id="873" r:id="rId10"/>
    <p:sldId id="915" r:id="rId11"/>
    <p:sldId id="874" r:id="rId12"/>
    <p:sldId id="914" r:id="rId13"/>
    <p:sldId id="916" r:id="rId14"/>
    <p:sldId id="917" r:id="rId15"/>
    <p:sldId id="918" r:id="rId16"/>
    <p:sldId id="875" r:id="rId17"/>
    <p:sldId id="854" r:id="rId18"/>
    <p:sldId id="830" r:id="rId19"/>
    <p:sldId id="861" r:id="rId20"/>
    <p:sldId id="860" r:id="rId21"/>
    <p:sldId id="829" r:id="rId22"/>
    <p:sldId id="868" r:id="rId23"/>
    <p:sldId id="863" r:id="rId24"/>
    <p:sldId id="862" r:id="rId25"/>
    <p:sldId id="855" r:id="rId26"/>
    <p:sldId id="819" r:id="rId27"/>
    <p:sldId id="920" r:id="rId28"/>
    <p:sldId id="919" r:id="rId29"/>
    <p:sldId id="921" r:id="rId30"/>
    <p:sldId id="909" r:id="rId31"/>
    <p:sldId id="876" r:id="rId32"/>
    <p:sldId id="877" r:id="rId33"/>
    <p:sldId id="878" r:id="rId34"/>
    <p:sldId id="879" r:id="rId35"/>
    <p:sldId id="880" r:id="rId36"/>
    <p:sldId id="881" r:id="rId37"/>
    <p:sldId id="882" r:id="rId38"/>
    <p:sldId id="883" r:id="rId39"/>
    <p:sldId id="884" r:id="rId40"/>
    <p:sldId id="885" r:id="rId41"/>
    <p:sldId id="886" r:id="rId42"/>
    <p:sldId id="887" r:id="rId43"/>
    <p:sldId id="888" r:id="rId44"/>
    <p:sldId id="900" r:id="rId45"/>
    <p:sldId id="889" r:id="rId46"/>
    <p:sldId id="890" r:id="rId47"/>
    <p:sldId id="891" r:id="rId48"/>
    <p:sldId id="892" r:id="rId49"/>
    <p:sldId id="893" r:id="rId50"/>
    <p:sldId id="894" r:id="rId51"/>
    <p:sldId id="895" r:id="rId52"/>
    <p:sldId id="896" r:id="rId53"/>
    <p:sldId id="898" r:id="rId54"/>
    <p:sldId id="899" r:id="rId55"/>
    <p:sldId id="897" r:id="rId56"/>
    <p:sldId id="901" r:id="rId57"/>
    <p:sldId id="902" r:id="rId58"/>
    <p:sldId id="903" r:id="rId59"/>
    <p:sldId id="904" r:id="rId60"/>
    <p:sldId id="905" r:id="rId61"/>
    <p:sldId id="906" r:id="rId62"/>
    <p:sldId id="907" r:id="rId63"/>
    <p:sldId id="908" r:id="rId64"/>
    <p:sldId id="912" r:id="rId65"/>
    <p:sldId id="925" r:id="rId66"/>
    <p:sldId id="930" r:id="rId67"/>
    <p:sldId id="931" r:id="rId68"/>
    <p:sldId id="932" r:id="rId69"/>
    <p:sldId id="933" r:id="rId70"/>
    <p:sldId id="934" r:id="rId71"/>
    <p:sldId id="924" r:id="rId72"/>
    <p:sldId id="926" r:id="rId7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9933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9492A3-700F-A0A5-96E6-233ECFACF656}" v="5" dt="2025-10-16T06:43:52.269"/>
    <p1510:client id="{8680DFF0-5FAB-F5A8-FB29-32C4442E8705}" v="11" dt="2025-10-15T08:00:26.299"/>
    <p1510:client id="{A48EAC0B-9974-FA1F-F426-AE89650E4D9B}" v="15" dt="2025-10-15T07:42:14.3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notesMaster" Target="notesMasters/notesMaster1.xml"/><Relationship Id="rId79" Type="http://schemas.microsoft.com/office/2016/11/relationships/changesInfo" Target="changesInfos/changesInfo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řicová Eva (263174)" userId="S::qmmaricova@vutbr.cz::9d03a693-7548-4a07-ba3f-af09a8e46627" providerId="AD" clId="Web-{A48EAC0B-9974-FA1F-F426-AE89650E4D9B}"/>
    <pc:docChg chg="modSld">
      <pc:chgData name="Mařicová Eva (263174)" userId="S::qmmaricova@vutbr.cz::9d03a693-7548-4a07-ba3f-af09a8e46627" providerId="AD" clId="Web-{A48EAC0B-9974-FA1F-F426-AE89650E4D9B}" dt="2025-10-15T07:42:11.974" v="10" actId="20577"/>
      <pc:docMkLst>
        <pc:docMk/>
      </pc:docMkLst>
      <pc:sldChg chg="modSp">
        <pc:chgData name="Mařicová Eva (263174)" userId="S::qmmaricova@vutbr.cz::9d03a693-7548-4a07-ba3f-af09a8e46627" providerId="AD" clId="Web-{A48EAC0B-9974-FA1F-F426-AE89650E4D9B}" dt="2025-10-15T07:39:21.813" v="8" actId="14100"/>
        <pc:sldMkLst>
          <pc:docMk/>
          <pc:sldMk cId="1677308675" sldId="870"/>
        </pc:sldMkLst>
        <pc:picChg chg="mod">
          <ac:chgData name="Mařicová Eva (263174)" userId="S::qmmaricova@vutbr.cz::9d03a693-7548-4a07-ba3f-af09a8e46627" providerId="AD" clId="Web-{A48EAC0B-9974-FA1F-F426-AE89650E4D9B}" dt="2025-10-15T07:39:21.813" v="8" actId="14100"/>
          <ac:picMkLst>
            <pc:docMk/>
            <pc:sldMk cId="1677308675" sldId="870"/>
            <ac:picMk id="2" creationId="{00000000-0000-0000-0000-000000000000}"/>
          </ac:picMkLst>
        </pc:picChg>
        <pc:picChg chg="mod">
          <ac:chgData name="Mařicová Eva (263174)" userId="S::qmmaricova@vutbr.cz::9d03a693-7548-4a07-ba3f-af09a8e46627" providerId="AD" clId="Web-{A48EAC0B-9974-FA1F-F426-AE89650E4D9B}" dt="2025-10-15T07:39:12.359" v="7" actId="1076"/>
          <ac:picMkLst>
            <pc:docMk/>
            <pc:sldMk cId="1677308675" sldId="870"/>
            <ac:picMk id="2053" creationId="{00000000-0000-0000-0000-000000000000}"/>
          </ac:picMkLst>
        </pc:picChg>
      </pc:sldChg>
      <pc:sldChg chg="modSp">
        <pc:chgData name="Mařicová Eva (263174)" userId="S::qmmaricova@vutbr.cz::9d03a693-7548-4a07-ba3f-af09a8e46627" providerId="AD" clId="Web-{A48EAC0B-9974-FA1F-F426-AE89650E4D9B}" dt="2025-10-15T07:42:11.974" v="10" actId="20577"/>
        <pc:sldMkLst>
          <pc:docMk/>
          <pc:sldMk cId="2076286626" sldId="926"/>
        </pc:sldMkLst>
        <pc:spChg chg="mod">
          <ac:chgData name="Mařicová Eva (263174)" userId="S::qmmaricova@vutbr.cz::9d03a693-7548-4a07-ba3f-af09a8e46627" providerId="AD" clId="Web-{A48EAC0B-9974-FA1F-F426-AE89650E4D9B}" dt="2025-10-15T07:42:11.974" v="10" actId="20577"/>
          <ac:spMkLst>
            <pc:docMk/>
            <pc:sldMk cId="2076286626" sldId="926"/>
            <ac:spMk id="2" creationId="{00000000-0000-0000-0000-000000000000}"/>
          </ac:spMkLst>
        </pc:spChg>
        <pc:spChg chg="mod">
          <ac:chgData name="Mařicová Eva (263174)" userId="S::qmmaricova@vutbr.cz::9d03a693-7548-4a07-ba3f-af09a8e46627" providerId="AD" clId="Web-{A48EAC0B-9974-FA1F-F426-AE89650E4D9B}" dt="2025-10-15T07:38:36.280" v="2" actId="1076"/>
          <ac:spMkLst>
            <pc:docMk/>
            <pc:sldMk cId="2076286626" sldId="926"/>
            <ac:spMk id="10" creationId="{00000000-0000-0000-0000-000000000000}"/>
          </ac:spMkLst>
        </pc:spChg>
        <pc:picChg chg="mod">
          <ac:chgData name="Mařicová Eva (263174)" userId="S::qmmaricova@vutbr.cz::9d03a693-7548-4a07-ba3f-af09a8e46627" providerId="AD" clId="Web-{A48EAC0B-9974-FA1F-F426-AE89650E4D9B}" dt="2025-10-15T07:38:01.450" v="0" actId="14100"/>
          <ac:picMkLst>
            <pc:docMk/>
            <pc:sldMk cId="2076286626" sldId="926"/>
            <ac:picMk id="9" creationId="{6F88A602-123A-4560-97A8-C016726FE82F}"/>
          </ac:picMkLst>
        </pc:picChg>
      </pc:sldChg>
    </pc:docChg>
  </pc:docChgLst>
  <pc:docChgLst>
    <pc:chgData name="Mařicová Eva (263174)" userId="S::qmmaricova@vutbr.cz::9d03a693-7548-4a07-ba3f-af09a8e46627" providerId="AD" clId="Web-{719492A3-700F-A0A5-96E6-233ECFACF656}"/>
    <pc:docChg chg="modSld">
      <pc:chgData name="Mařicová Eva (263174)" userId="S::qmmaricova@vutbr.cz::9d03a693-7548-4a07-ba3f-af09a8e46627" providerId="AD" clId="Web-{719492A3-700F-A0A5-96E6-233ECFACF656}" dt="2025-10-16T06:43:52.269" v="4" actId="1076"/>
      <pc:docMkLst>
        <pc:docMk/>
      </pc:docMkLst>
      <pc:sldChg chg="modSp">
        <pc:chgData name="Mařicová Eva (263174)" userId="S::qmmaricova@vutbr.cz::9d03a693-7548-4a07-ba3f-af09a8e46627" providerId="AD" clId="Web-{719492A3-700F-A0A5-96E6-233ECFACF656}" dt="2025-10-16T06:43:52.269" v="4" actId="1076"/>
        <pc:sldMkLst>
          <pc:docMk/>
          <pc:sldMk cId="2076286626" sldId="926"/>
        </pc:sldMkLst>
        <pc:spChg chg="mod">
          <ac:chgData name="Mařicová Eva (263174)" userId="S::qmmaricova@vutbr.cz::9d03a693-7548-4a07-ba3f-af09a8e46627" providerId="AD" clId="Web-{719492A3-700F-A0A5-96E6-233ECFACF656}" dt="2025-10-16T06:43:52.269" v="4" actId="1076"/>
          <ac:spMkLst>
            <pc:docMk/>
            <pc:sldMk cId="2076286626" sldId="926"/>
            <ac:spMk id="10" creationId="{00000000-0000-0000-0000-000000000000}"/>
          </ac:spMkLst>
        </pc:spChg>
        <pc:picChg chg="mod modCrop">
          <ac:chgData name="Mařicová Eva (263174)" userId="S::qmmaricova@vutbr.cz::9d03a693-7548-4a07-ba3f-af09a8e46627" providerId="AD" clId="Web-{719492A3-700F-A0A5-96E6-233ECFACF656}" dt="2025-10-16T06:43:37.581" v="3"/>
          <ac:picMkLst>
            <pc:docMk/>
            <pc:sldMk cId="2076286626" sldId="926"/>
            <ac:picMk id="7" creationId="{00000000-0000-0000-0000-000000000000}"/>
          </ac:picMkLst>
        </pc:picChg>
      </pc:sldChg>
    </pc:docChg>
  </pc:docChgLst>
  <pc:docChgLst>
    <pc:chgData name="Mařicová Eva (263174)" userId="S::qmmaricova@vutbr.cz::9d03a693-7548-4a07-ba3f-af09a8e46627" providerId="AD" clId="Web-{8680DFF0-5FAB-F5A8-FB29-32C4442E8705}"/>
    <pc:docChg chg="modSld">
      <pc:chgData name="Mařicová Eva (263174)" userId="S::qmmaricova@vutbr.cz::9d03a693-7548-4a07-ba3f-af09a8e46627" providerId="AD" clId="Web-{8680DFF0-5FAB-F5A8-FB29-32C4442E8705}" dt="2025-10-15T08:00:26.299" v="10"/>
      <pc:docMkLst>
        <pc:docMk/>
      </pc:docMkLst>
      <pc:sldChg chg="delSp modSp">
        <pc:chgData name="Mařicová Eva (263174)" userId="S::qmmaricova@vutbr.cz::9d03a693-7548-4a07-ba3f-af09a8e46627" providerId="AD" clId="Web-{8680DFF0-5FAB-F5A8-FB29-32C4442E8705}" dt="2025-10-15T08:00:26.299" v="10"/>
        <pc:sldMkLst>
          <pc:docMk/>
          <pc:sldMk cId="1677308675" sldId="870"/>
        </pc:sldMkLst>
        <pc:spChg chg="del">
          <ac:chgData name="Mařicová Eva (263174)" userId="S::qmmaricova@vutbr.cz::9d03a693-7548-4a07-ba3f-af09a8e46627" providerId="AD" clId="Web-{8680DFF0-5FAB-F5A8-FB29-32C4442E8705}" dt="2025-10-15T07:59:56.733" v="4"/>
          <ac:spMkLst>
            <pc:docMk/>
            <pc:sldMk cId="1677308675" sldId="870"/>
            <ac:spMk id="2051" creationId="{00000000-0000-0000-0000-000000000000}"/>
          </ac:spMkLst>
        </pc:spChg>
        <pc:picChg chg="mod modCrop">
          <ac:chgData name="Mařicová Eva (263174)" userId="S::qmmaricova@vutbr.cz::9d03a693-7548-4a07-ba3f-af09a8e46627" providerId="AD" clId="Web-{8680DFF0-5FAB-F5A8-FB29-32C4442E8705}" dt="2025-10-15T08:00:26.299" v="10"/>
          <ac:picMkLst>
            <pc:docMk/>
            <pc:sldMk cId="1677308675" sldId="870"/>
            <ac:picMk id="2" creationId="{00000000-0000-0000-0000-000000000000}"/>
          </ac:picMkLst>
        </pc:picChg>
        <pc:picChg chg="mod">
          <ac:chgData name="Mařicová Eva (263174)" userId="S::qmmaricova@vutbr.cz::9d03a693-7548-4a07-ba3f-af09a8e46627" providerId="AD" clId="Web-{8680DFF0-5FAB-F5A8-FB29-32C4442E8705}" dt="2025-10-15T07:59:50.279" v="1" actId="1076"/>
          <ac:picMkLst>
            <pc:docMk/>
            <pc:sldMk cId="1677308675" sldId="870"/>
            <ac:picMk id="10" creationId="{00000000-0000-0000-0000-000000000000}"/>
          </ac:picMkLst>
        </pc:picChg>
        <pc:picChg chg="mod">
          <ac:chgData name="Mařicová Eva (263174)" userId="S::qmmaricova@vutbr.cz::9d03a693-7548-4a07-ba3f-af09a8e46627" providerId="AD" clId="Web-{8680DFF0-5FAB-F5A8-FB29-32C4442E8705}" dt="2025-10-15T07:59:58.187" v="5" actId="1076"/>
          <ac:picMkLst>
            <pc:docMk/>
            <pc:sldMk cId="1677308675" sldId="870"/>
            <ac:picMk id="2053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686C2-F7F1-41A4-8DA3-2C49629B1E97}" type="datetimeFigureOut">
              <a:rPr lang="cs-CZ" smtClean="0"/>
              <a:t>15.10.2025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2391D-8FAE-40AE-8A96-99C6C97F1B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7962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682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62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001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63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9678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64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8027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65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6630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66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4434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67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7632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68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2742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2391D-8FAE-40AE-8A96-99C6C97F1B05}" type="slidenum">
              <a:rPr lang="cs-CZ" smtClean="0"/>
              <a:t>69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5181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12D89-A22F-4513-9E29-EFA565D0C5F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334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D60B9-5703-4CCD-A7DF-D4FDA69DC9D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4014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5899D-AF67-43DB-8AA5-7A2A1405F1E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0439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BAFC0-2DD0-4741-9599-602F52F0E2A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41427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9B4C7-3CAE-475C-AB92-550B988796D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69456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1DC8E-12A8-457D-B7C5-CDB60139C88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93494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9EA7C-8D14-44FE-9CF9-AD071A1A03A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5570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AF4DF-F705-45DF-A6AD-22CBBEABDCD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858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3AED0-248D-401B-8E59-622E0736ACD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3991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1FE66-05F2-49D6-9FD8-4A27DADE207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106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F98FA-46E4-40AC-9D15-AE364A715EB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3361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F485E1-A563-47A9-9D49-0A43566CCD24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encyclopedia.pub/media/common/202211/mceclip3-63611c67dddee.p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ut.cz/vav/projekty/npo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splichalm\Plocha\dv2s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08" y="3427939"/>
            <a:ext cx="3826821" cy="251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splichalm\Plocha\img3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05400" cy="287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42469" y="2479420"/>
            <a:ext cx="7772400" cy="1143000"/>
          </a:xfrm>
          <a:effectLst>
            <a:outerShdw dist="56796" dir="1593903" algn="ctr" rotWithShape="0">
              <a:schemeClr val="bg2"/>
            </a:outerShdw>
          </a:effectLst>
        </p:spPr>
        <p:txBody>
          <a:bodyPr anchor="ctr"/>
          <a:lstStyle/>
          <a:p>
            <a:r>
              <a:rPr lang="cs-CZ" altLang="cs-CZ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Letecké motory OLE  13</a:t>
            </a:r>
          </a:p>
        </p:txBody>
      </p:sp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5070475" y="0"/>
          <a:ext cx="4073525" cy="199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tografie" r:id="rId4" imgW="10866667" imgH="5323810" progId="MSPhotoEd.3">
                  <p:embed/>
                </p:oleObj>
              </mc:Choice>
              <mc:Fallback>
                <p:oleObj name="Fotografie" r:id="rId4" imgW="10866667" imgH="5323810" progId="MSPhotoEd.3">
                  <p:embed/>
                  <p:pic>
                    <p:nvPicPr>
                      <p:cNvPr id="205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0475" y="0"/>
                        <a:ext cx="4073525" cy="199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0" name="Picture 12" descr="C:\Documents and Settings\splichalm.000\Plocha\610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1912938"/>
            <a:ext cx="2160587" cy="161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7"/>
          <a:srcRect r="-78" b="3390"/>
          <a:stretch>
            <a:fillRect/>
          </a:stretch>
        </p:blipFill>
        <p:spPr>
          <a:xfrm>
            <a:off x="517693" y="5420028"/>
            <a:ext cx="7835033" cy="1387367"/>
          </a:xfrm>
          <a:prstGeom prst="rect">
            <a:avLst/>
          </a:prstGeom>
        </p:spPr>
      </p:pic>
      <p:pic>
        <p:nvPicPr>
          <p:cNvPr id="10" name="Obrázek 9"/>
          <p:cNvPicPr/>
          <p:nvPr/>
        </p:nvPicPr>
        <p:blipFill>
          <a:blip r:embed="rId8"/>
          <a:stretch>
            <a:fillRect/>
          </a:stretch>
        </p:blipFill>
        <p:spPr>
          <a:xfrm>
            <a:off x="4432131" y="3426329"/>
            <a:ext cx="4513634" cy="204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308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796748"/>
            <a:ext cx="8105775" cy="5137150"/>
          </a:xfrm>
        </p:spPr>
        <p:txBody>
          <a:bodyPr/>
          <a:lstStyle/>
          <a:p>
            <a:r>
              <a:rPr lang="cs-CZ"/>
              <a:t>Diagram měrného doletu pro letoun A320 </a:t>
            </a:r>
            <a:endParaRPr lang="en-US"/>
          </a:p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247933" y="2801474"/>
            <a:ext cx="4432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Úbytek hmotnosti během letu: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délník 17"/>
              <p:cNvSpPr/>
              <p:nvPr/>
            </p:nvSpPr>
            <p:spPr>
              <a:xfrm>
                <a:off x="422933" y="1677106"/>
                <a:ext cx="4572000" cy="108882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𝑆𝐴𝑅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𝑁𝑀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𝑙𝑏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𝑓𝑢𝑒𝑙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𝑘𝑚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𝑘𝑔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𝑝𝑎𝑙𝑖𝑣𝑎</m:t>
                            </m:r>
                          </m:den>
                        </m:f>
                      </m:e>
                    </m:d>
                  </m:oMath>
                </a14:m>
                <a:r>
                  <a:rPr lang="cs-CZ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	</a:t>
                </a:r>
                <a:endParaRPr lang="en-US"/>
              </a:p>
            </p:txBody>
          </p:sp>
        </mc:Choice>
        <mc:Fallback xmlns="">
          <p:sp>
            <p:nvSpPr>
              <p:cNvPr id="18" name="Obdélní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33" y="1677106"/>
                <a:ext cx="4572000" cy="10888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Obrázek 9"/>
          <p:cNvPicPr/>
          <p:nvPr/>
        </p:nvPicPr>
        <p:blipFill>
          <a:blip r:embed="rId3"/>
          <a:stretch>
            <a:fillRect/>
          </a:stretch>
        </p:blipFill>
        <p:spPr>
          <a:xfrm>
            <a:off x="314325" y="1677106"/>
            <a:ext cx="8095017" cy="475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88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796748"/>
            <a:ext cx="8105775" cy="5137150"/>
          </a:xfrm>
        </p:spPr>
        <p:txBody>
          <a:bodyPr/>
          <a:lstStyle/>
          <a:p>
            <a:r>
              <a:rPr lang="cs-CZ"/>
              <a:t>Diagram doletu a měrné spotřeby paliva na přepravu užitečného zatížení </a:t>
            </a:r>
            <a:endParaRPr lang="en-US"/>
          </a:p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209550" y="1917159"/>
            <a:ext cx="8341063" cy="426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98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796748"/>
            <a:ext cx="8105775" cy="5137150"/>
          </a:xfrm>
        </p:spPr>
        <p:txBody>
          <a:bodyPr/>
          <a:lstStyle/>
          <a:p>
            <a:r>
              <a:rPr lang="cs-CZ"/>
              <a:t>Diagram doletu a měrné spotřeby paliva na přepravu užitečného zatížení </a:t>
            </a:r>
            <a:endParaRPr lang="en-US"/>
          </a:p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6" name="Obrázek 5" descr="https://encyclopedia.pub/media/common/202211/mceclip3-63611c67dddee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6" y="2255660"/>
            <a:ext cx="8079511" cy="4018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189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Technologie podporující udržitelnost 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914957"/>
            <a:ext cx="8712943" cy="5806855"/>
          </a:xfrm>
        </p:spPr>
        <p:txBody>
          <a:bodyPr/>
          <a:lstStyle/>
          <a:p>
            <a:pPr lvl="0"/>
            <a:r>
              <a:rPr lang="cs-CZ" sz="1800"/>
              <a:t>Technologie snižující uhlíkovou stopu letadel. Tyto technologie zahrnují oblast zdroje energie pro pohon letadel. Jde o revoluční změnu v celém kontextu letecké dopravy. Mezi tyto technologie lze zahrnout: </a:t>
            </a:r>
            <a:endParaRPr lang="en-US" sz="1800"/>
          </a:p>
          <a:p>
            <a:pPr lvl="1"/>
            <a:r>
              <a:rPr lang="cs-CZ" sz="1600"/>
              <a:t>Udržitelná paliva biologického původu </a:t>
            </a:r>
            <a:endParaRPr lang="en-US" sz="1600"/>
          </a:p>
          <a:p>
            <a:pPr lvl="1"/>
            <a:r>
              <a:rPr lang="cs-CZ" sz="1600"/>
              <a:t>Syntetická Udržitelná paliva</a:t>
            </a:r>
            <a:endParaRPr lang="en-US" sz="1600"/>
          </a:p>
          <a:p>
            <a:pPr lvl="1"/>
            <a:r>
              <a:rPr lang="cs-CZ" sz="1600"/>
              <a:t>Elektrická energie </a:t>
            </a:r>
            <a:endParaRPr lang="en-US" sz="1600"/>
          </a:p>
          <a:p>
            <a:pPr lvl="1"/>
            <a:r>
              <a:rPr lang="cs-CZ" sz="1600"/>
              <a:t>Vodík      </a:t>
            </a:r>
            <a:endParaRPr lang="en-US" sz="1600"/>
          </a:p>
          <a:p>
            <a:pPr lvl="0"/>
            <a:r>
              <a:rPr lang="cs-CZ" sz="1800"/>
              <a:t>Technologie zaměřené na snížení spotřeby paliva, které se snaží vylepšit stávající technologie k dosažení maximální efektivity, které lze dále dělit na technologie </a:t>
            </a:r>
            <a:endParaRPr lang="en-US" sz="1800"/>
          </a:p>
          <a:p>
            <a:pPr lvl="1"/>
            <a:r>
              <a:rPr lang="cs-CZ" sz="1600"/>
              <a:t>pohonu zvyšující obtokový poměr: </a:t>
            </a:r>
            <a:endParaRPr lang="en-US" sz="1600"/>
          </a:p>
          <a:p>
            <a:pPr lvl="2"/>
            <a:r>
              <a:rPr lang="cs-CZ" sz="1400"/>
              <a:t>Open rotor </a:t>
            </a:r>
            <a:endParaRPr lang="en-US" sz="1400"/>
          </a:p>
          <a:p>
            <a:pPr lvl="2"/>
            <a:r>
              <a:rPr lang="cs-CZ" sz="1400"/>
              <a:t>Turbodmychadlové motory s extrémně vysokým obtokovým poměrem </a:t>
            </a:r>
            <a:endParaRPr lang="en-US" sz="1400"/>
          </a:p>
          <a:p>
            <a:pPr lvl="2"/>
            <a:r>
              <a:rPr lang="cs-CZ" sz="1400"/>
              <a:t>Hybridní pohon </a:t>
            </a:r>
            <a:endParaRPr lang="en-US" sz="1400"/>
          </a:p>
          <a:p>
            <a:pPr lvl="2"/>
            <a:r>
              <a:rPr lang="cs-CZ" sz="1400"/>
              <a:t>Distribuované pohonné systémy </a:t>
            </a:r>
            <a:endParaRPr lang="en-US" sz="1400"/>
          </a:p>
          <a:p>
            <a:pPr lvl="1"/>
            <a:r>
              <a:rPr lang="cs-CZ" sz="1600"/>
              <a:t>Technologie vylepšení aerodynamiky draku zaměřené na snížení aerodynamického odporu  zahrnující: </a:t>
            </a:r>
            <a:endParaRPr lang="en-US" sz="1600"/>
          </a:p>
          <a:p>
            <a:pPr lvl="2"/>
            <a:r>
              <a:rPr lang="cs-CZ" sz="1400"/>
              <a:t>Snížení třecího odporu  laminární proudění </a:t>
            </a:r>
            <a:endParaRPr lang="en-US" sz="1400"/>
          </a:p>
          <a:p>
            <a:pPr lvl="2"/>
            <a:r>
              <a:rPr lang="cs-CZ" sz="1400"/>
              <a:t>Snížení indukovaného odporu, </a:t>
            </a:r>
            <a:r>
              <a:rPr lang="cs-CZ" sz="1400" err="1"/>
              <a:t>winglety</a:t>
            </a:r>
            <a:r>
              <a:rPr lang="cs-CZ" sz="1400"/>
              <a:t>, štíhlá křídla </a:t>
            </a:r>
            <a:endParaRPr lang="en-US" sz="1400"/>
          </a:p>
          <a:p>
            <a:pPr lvl="2"/>
            <a:r>
              <a:rPr lang="cs-CZ" sz="1400"/>
              <a:t>Zmenšení smáčeného povrchu a parazitních odporů </a:t>
            </a:r>
            <a:endParaRPr lang="en-US" sz="1400"/>
          </a:p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157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2425" y="3467100"/>
            <a:ext cx="7115175" cy="2095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58490" y="2619802"/>
            <a:ext cx="7203799" cy="457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3200">
                <a:latin typeface="Arial" panose="020B0604020202020204" pitchFamily="34" charset="0"/>
              </a:rPr>
              <a:t>Udržitelná letecká paliva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201" y="3889452"/>
            <a:ext cx="413385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561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7" y="1625251"/>
            <a:ext cx="8239125" cy="5137150"/>
          </a:xfrm>
        </p:spPr>
        <p:txBody>
          <a:bodyPr/>
          <a:lstStyle/>
          <a:p>
            <a:pPr algn="just"/>
            <a:r>
              <a:rPr lang="cs-CZ" sz="2400"/>
              <a:t>SAF je alternativní letecké palivo, které se vyrábí z odpadních materiálů, jako je použitý kuchyňský olej, a může být mícháno s běžným leteckým palivem, aby se snížily emise CO₂. SAF je „drop-in“ palivo, což znamená, že může být použito ve stávajících letadlech a infrastruktuře bez nutnosti modifikací. Toto palivo je klíčovým nástrojem pro splnění cílů snižování emisí v letectví, včetně cíle dosáhnout do roku 2050 nulových čistých emisí.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Udržitelné letecké palivo SAF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9303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7" y="1625251"/>
            <a:ext cx="8239125" cy="3423404"/>
          </a:xfrm>
        </p:spPr>
        <p:txBody>
          <a:bodyPr/>
          <a:lstStyle/>
          <a:p>
            <a:pPr marL="0" indent="0" algn="just">
              <a:buNone/>
            </a:pPr>
            <a:r>
              <a:rPr lang="cs-CZ" sz="2800" b="1">
                <a:latin typeface="Calibri" panose="020F0502020204030204" pitchFamily="34" charset="0"/>
                <a:cs typeface="Calibri" panose="020F0502020204030204" pitchFamily="34" charset="0"/>
              </a:rPr>
              <a:t>Definice</a:t>
            </a:r>
            <a:r>
              <a:rPr lang="cs-CZ" sz="2400"/>
              <a:t>:</a:t>
            </a:r>
          </a:p>
          <a:p>
            <a:pPr algn="just"/>
            <a:r>
              <a:rPr lang="cs-CZ" sz="2400"/>
              <a:t>SAF je alternativní letecké palivo, které se vyrábí z odpadních materiálů, jako je použitý kuchyňský olej, a může být mícháno s běžným leteckým palivem, aby se snížily emise CO₂. SAF je „drop-in“ palivo, což znamená, že může být použito ve stávajících letadlech a infrastruktuře bez nutnosti modifikací. Toto palivo je klíčovým nástrojem pro splnění cílů snižování emisí v letectví, včetně cíle dosáhnout do roku 2050 nulových čistých emisí.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Udržitelné letecké palivo SAF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93826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/>
              <a:t>Přehled hlavních produkčních cest pro produkci  SAF</a:t>
            </a:r>
            <a:endParaRPr lang="en-US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7" name="Obrázek 6" descr="https://ars.els-cdn.com/content/image/1-s2.0-S0925527321001328-gr1_lr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22" y="1798461"/>
            <a:ext cx="6852941" cy="4389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325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Výrobní proces bio SAF paliv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466724" y="1725612"/>
            <a:ext cx="7953375" cy="2288827"/>
          </a:xfrm>
          <a:prstGeom prst="rect">
            <a:avLst/>
          </a:prstGeom>
        </p:spPr>
      </p:pic>
      <p:pic>
        <p:nvPicPr>
          <p:cNvPr id="11" name="Obrázek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66723" y="4094464"/>
            <a:ext cx="7953375" cy="245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39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33376"/>
            <a:ext cx="7772400" cy="457200"/>
          </a:xfrm>
        </p:spPr>
        <p:txBody>
          <a:bodyPr/>
          <a:lstStyle/>
          <a:p>
            <a:r>
              <a:rPr lang="cs-CZ" altLang="cs-CZ" sz="28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  <a:b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</a:b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Dodavatelský řetězec pro udržitelná paliva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31" y="1643974"/>
            <a:ext cx="9151559" cy="3811338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350196" y="5807413"/>
            <a:ext cx="7110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Cílem je snížení emisí CO2 v tomto řetězci, například používání elektrifikované pozemní dopravy.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28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2425" y="3467100"/>
            <a:ext cx="7115175" cy="2095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06616" y="2619802"/>
            <a:ext cx="7203799" cy="4572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3200">
                <a:latin typeface="Arial" panose="020B0604020202020204" pitchFamily="34" charset="0"/>
              </a:rPr>
              <a:t>Energetická efektivita letadel.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755" y="4073551"/>
            <a:ext cx="3846286" cy="216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687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14337" y="819752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Certifikace fyzikálních vlastností SAF 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709291"/>
              </p:ext>
            </p:extLst>
          </p:nvPr>
        </p:nvGraphicFramePr>
        <p:xfrm>
          <a:off x="647700" y="1338865"/>
          <a:ext cx="7854274" cy="5324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6614">
                  <a:extLst>
                    <a:ext uri="{9D8B030D-6E8A-4147-A177-3AD203B41FA5}">
                      <a16:colId xmlns:a16="http://schemas.microsoft.com/office/drawing/2014/main" val="16730409"/>
                    </a:ext>
                  </a:extLst>
                </a:gridCol>
                <a:gridCol w="661179">
                  <a:extLst>
                    <a:ext uri="{9D8B030D-6E8A-4147-A177-3AD203B41FA5}">
                      <a16:colId xmlns:a16="http://schemas.microsoft.com/office/drawing/2014/main" val="3234847359"/>
                    </a:ext>
                  </a:extLst>
                </a:gridCol>
                <a:gridCol w="772114">
                  <a:extLst>
                    <a:ext uri="{9D8B030D-6E8A-4147-A177-3AD203B41FA5}">
                      <a16:colId xmlns:a16="http://schemas.microsoft.com/office/drawing/2014/main" val="2183413105"/>
                    </a:ext>
                  </a:extLst>
                </a:gridCol>
                <a:gridCol w="1552217">
                  <a:extLst>
                    <a:ext uri="{9D8B030D-6E8A-4147-A177-3AD203B41FA5}">
                      <a16:colId xmlns:a16="http://schemas.microsoft.com/office/drawing/2014/main" val="3381240022"/>
                    </a:ext>
                  </a:extLst>
                </a:gridCol>
                <a:gridCol w="970913">
                  <a:extLst>
                    <a:ext uri="{9D8B030D-6E8A-4147-A177-3AD203B41FA5}">
                      <a16:colId xmlns:a16="http://schemas.microsoft.com/office/drawing/2014/main" val="2631474282"/>
                    </a:ext>
                  </a:extLst>
                </a:gridCol>
                <a:gridCol w="1044573">
                  <a:extLst>
                    <a:ext uri="{9D8B030D-6E8A-4147-A177-3AD203B41FA5}">
                      <a16:colId xmlns:a16="http://schemas.microsoft.com/office/drawing/2014/main" val="1906104282"/>
                    </a:ext>
                  </a:extLst>
                </a:gridCol>
                <a:gridCol w="846664">
                  <a:extLst>
                    <a:ext uri="{9D8B030D-6E8A-4147-A177-3AD203B41FA5}">
                      <a16:colId xmlns:a16="http://schemas.microsoft.com/office/drawing/2014/main" val="217701527"/>
                    </a:ext>
                  </a:extLst>
                </a:gridCol>
              </a:tblGrid>
              <a:tr h="14378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Výrobní proces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Datum schválení ASTM 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TRL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Vstupní surovina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Maximální limit pro mísení 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Uhlíková stopa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gCO2e/MJ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Odhad ceny  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solidFill>
                            <a:schemeClr val="accent2"/>
                          </a:solidFill>
                          <a:effectLst/>
                        </a:rPr>
                        <a:t>USD/t</a:t>
                      </a:r>
                      <a:endParaRPr lang="en-US" sz="110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extLst>
                  <a:ext uri="{0D108BD9-81ED-4DB2-BD59-A6C34878D82A}">
                    <a16:rowId xmlns:a16="http://schemas.microsoft.com/office/drawing/2014/main" val="3853727944"/>
                  </a:ext>
                </a:extLst>
              </a:tr>
              <a:tr h="7817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Fischer-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Tropschův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proces - syntetický 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parafinický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petrolej  (FT-SPK)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2009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6-8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Biomasa (zbytky z lesního průmyslu, tráva, pevný komunální odpad)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50%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7,7-12,2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50-300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2256366499"/>
                  </a:ext>
                </a:extLst>
              </a:tr>
              <a:tr h="7817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Fischer-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Tropsch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proces  Syntetický 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parafinický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Petrolej s aromatickými látkami (FT-SPK/A)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6-7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Biomasa (zbytky z lesního průmyslu, tráva, pevný komunální odpad)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50%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7,7-12,2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50-300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3036793280"/>
                  </a:ext>
                </a:extLst>
              </a:tr>
              <a:tr h="10944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Hydrogenačně zpracované estery a mastné kyseliny - syntetický 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parafinický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 petrolej (HEFA-SPK)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Biomasa s vysokým obsahem olejů (např. řasy, jatropha, camelina, carinata)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50%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13,9-60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200-1500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3626066174"/>
                  </a:ext>
                </a:extLst>
              </a:tr>
              <a:tr h="6747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Alcohol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-to-Jet (</a:t>
                      </a:r>
                      <a:r>
                        <a:rPr lang="cs-CZ" sz="1000" err="1">
                          <a:solidFill>
                            <a:schemeClr val="accent2"/>
                          </a:solidFill>
                          <a:effectLst/>
                        </a:rPr>
                        <a:t>AtJ</a:t>
                      </a: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)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ATJ-SPK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4-7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Cukr, škrobové plodiny, lignocelulózová biomasa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50%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23,8-65,7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50-300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4092792127"/>
                  </a:ext>
                </a:extLst>
              </a:tr>
              <a:tr h="3127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HFS-SIP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5-7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Cukrová třtina, cukrová řepa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90-100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32,4-32,8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+1000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1922070585"/>
                  </a:ext>
                </a:extLst>
              </a:tr>
              <a:tr h="1563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solidFill>
                            <a:schemeClr val="accent2"/>
                          </a:solidFill>
                          <a:effectLst/>
                        </a:rPr>
                        <a:t>HC-HEFA SPK</a:t>
                      </a:r>
                      <a:endParaRPr lang="en-US" sz="105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2020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2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řasy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10%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50">
                          <a:effectLst/>
                        </a:rPr>
                        <a:t>+1000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1" marR="49181" marT="0" marB="0"/>
                </a:tc>
                <a:extLst>
                  <a:ext uri="{0D108BD9-81ED-4DB2-BD59-A6C34878D82A}">
                    <a16:rowId xmlns:a16="http://schemas.microsoft.com/office/drawing/2014/main" val="3210921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05192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180975" y="649871"/>
            <a:ext cx="82391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just" eaLnBrk="0" hangingPunct="0"/>
            <a:r>
              <a:rPr lang="cs-CZ" altLang="en-US" sz="2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Kritéria udržitelnosti vyžadovaná ICAO pro SAF </a:t>
            </a:r>
            <a:endParaRPr lang="cs-CZ" altLang="en-US" sz="4400">
              <a:latin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438177"/>
              </p:ext>
            </p:extLst>
          </p:nvPr>
        </p:nvGraphicFramePr>
        <p:xfrm>
          <a:off x="647700" y="1092387"/>
          <a:ext cx="8115301" cy="5490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4794">
                  <a:extLst>
                    <a:ext uri="{9D8B030D-6E8A-4147-A177-3AD203B41FA5}">
                      <a16:colId xmlns:a16="http://schemas.microsoft.com/office/drawing/2014/main" val="3228814078"/>
                    </a:ext>
                  </a:extLst>
                </a:gridCol>
                <a:gridCol w="3088820">
                  <a:extLst>
                    <a:ext uri="{9D8B030D-6E8A-4147-A177-3AD203B41FA5}">
                      <a16:colId xmlns:a16="http://schemas.microsoft.com/office/drawing/2014/main" val="1772917139"/>
                    </a:ext>
                  </a:extLst>
                </a:gridCol>
                <a:gridCol w="4691687">
                  <a:extLst>
                    <a:ext uri="{9D8B030D-6E8A-4147-A177-3AD203B41FA5}">
                      <a16:colId xmlns:a16="http://schemas.microsoft.com/office/drawing/2014/main" val="2891474458"/>
                    </a:ext>
                  </a:extLst>
                </a:gridCol>
              </a:tblGrid>
              <a:tr h="1505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400" b="1">
                          <a:solidFill>
                            <a:schemeClr val="accent2"/>
                          </a:solidFill>
                          <a:effectLst/>
                        </a:rPr>
                        <a:t>Princip </a:t>
                      </a:r>
                      <a:endParaRPr lang="en-US" sz="1400" b="1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400" b="1">
                          <a:solidFill>
                            <a:schemeClr val="accent2"/>
                          </a:solidFill>
                          <a:effectLst/>
                        </a:rPr>
                        <a:t>Požadavek</a:t>
                      </a:r>
                      <a:endParaRPr lang="en-US" sz="1400" b="1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1078591422"/>
                  </a:ext>
                </a:extLst>
              </a:tr>
              <a:tr h="7534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Skleníkové plyny (GHG)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CEF by měl generovat nižší emise uhlíku na základě životního cyklu. Přesněji řečeno, CEF dosáhne čisté snížení emisí skleníkových plynů alespoň o 10 % ve srovnání se základní hodnoty emisí životního cyklu pro letecké palivo na základě životního cyklu.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639102073"/>
                  </a:ext>
                </a:extLst>
              </a:tr>
              <a:tr h="4516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Zachycený uhlík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CEF by neměl být vyroben z biomasy získané z pozemních/vodních systémů s vysokou biogenní zásobou uhlíku.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3841129857"/>
                  </a:ext>
                </a:extLst>
              </a:tr>
              <a:tr h="1505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trvalost snížení GHG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Snížení emisí dosažené CEF by mělo být trvalé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689421720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Ochrana vody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zachovat popř. zlepšit kvalitu a dostupnost vody.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570657098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Ochrana půdy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zachovat popř. zlepšit zdraví půdy.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3548655192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Ochrana vzduchu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být minimalizována negativní dopady na kvalitu ovzduší.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1733882516"/>
                  </a:ext>
                </a:extLst>
              </a:tr>
              <a:tr h="4516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Zachování rozmanitosti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zachovat biologickou rozmanitost, ochranářskou hodnotu a ekosystémovou službu.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046275469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Odpady a chemikálie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Výroba CEF by měla podporovat odpovědnou nakládání s odpady a používání chemikálií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563853034"/>
                  </a:ext>
                </a:extLst>
              </a:tr>
              <a:tr h="4482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Seismické a vibrační dopady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Pouze pro LCAF. Produkce LCAF by měla  minimalizovat dopady vyvolané seismickými, a vibračními otřesy.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4269465196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Lidská a pracovní práva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Výroba CEF by měla respektovat lidská  a pracovní práva.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3997354937"/>
                  </a:ext>
                </a:extLst>
              </a:tr>
              <a:tr h="4516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Pozemková práva a využívání půdy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respektovat pozemková práva a práva na užívání půdy, včetně domorodých práv a/nebo zvykových práv.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3843772903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Práva přístupu k vodě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Výroba CEF by měla respektovat předchozí formální nebo obvyklá práva na užívání vody.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1165710469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Lokální ekonomický  a sociální rozvoj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přispívat k sociálnímu a ekonomickému rozvoji v chudých regionech.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2839069844"/>
                  </a:ext>
                </a:extLst>
              </a:tr>
              <a:tr h="301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100" b="1">
                          <a:effectLst/>
                        </a:rPr>
                        <a:t>Bezpečnost potravin 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000">
                          <a:effectLst/>
                        </a:rPr>
                        <a:t>Produkce CEF by měla podporovat potravinovou bezpečnost v oblastech s nedostatkem potravin.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2" marR="43052" marT="0" marB="0"/>
                </a:tc>
                <a:extLst>
                  <a:ext uri="{0D108BD9-81ED-4DB2-BD59-A6C34878D82A}">
                    <a16:rowId xmlns:a16="http://schemas.microsoft.com/office/drawing/2014/main" val="630379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3902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Udržitelná paliva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Princip certifikace udržitelnosti SAF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647699" y="1433512"/>
            <a:ext cx="7212249" cy="511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596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Hybridní a distribuovaný pohon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560730"/>
            <a:ext cx="8105775" cy="4992469"/>
          </a:xfrm>
        </p:spPr>
        <p:txBody>
          <a:bodyPr/>
          <a:lstStyle/>
          <a:p>
            <a:pPr algn="just"/>
            <a:r>
              <a:rPr lang="cs-CZ" sz="2800"/>
              <a:t>Za hybridní pohonné systémy jsou označované pohony, které kombinují dva nebo více různých principů přeměny energie na tah. </a:t>
            </a:r>
          </a:p>
          <a:p>
            <a:pPr algn="just"/>
            <a:r>
              <a:rPr lang="cs-CZ" sz="2800"/>
              <a:t>Záměrem konceptu  je optimalizovat využití dostupné energie s maximální účinnosti. </a:t>
            </a:r>
          </a:p>
          <a:p>
            <a:pPr algn="just"/>
            <a:r>
              <a:rPr lang="cs-CZ" altLang="cs-CZ" sz="2800"/>
              <a:t>Současně je možné těsněji propojovat pohonný systém s aerodynamikou draku letadla – pohon lze využít pro manévrování nebo zvýšení vztlaku.  Takového koncepty se označují jako distribuovaný pohon </a:t>
            </a:r>
          </a:p>
          <a:p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3600"/>
              <a:t>Hybridní pohon letadel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375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Hybridní a distribuovaný pohon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/>
              <a:t>.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Možné koncepty pohonu  hybridních letadel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433513"/>
            <a:ext cx="7474926" cy="52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69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Hybridní a distribuovaný pohon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 err="1"/>
              <a:t>Serio</a:t>
            </a:r>
            <a:r>
              <a:rPr lang="cs-CZ" altLang="cs-CZ" sz="2400"/>
              <a:t>-paralelní hybrid 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Možné koncepty pohonu  hybridních letadel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9" name="Obrázek 8"/>
          <p:cNvPicPr/>
          <p:nvPr/>
        </p:nvPicPr>
        <p:blipFill>
          <a:blip r:embed="rId2"/>
          <a:stretch>
            <a:fillRect/>
          </a:stretch>
        </p:blipFill>
        <p:spPr>
          <a:xfrm>
            <a:off x="466725" y="2089434"/>
            <a:ext cx="7451590" cy="339696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47700" y="5778230"/>
            <a:ext cx="6657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Demonstrátor </a:t>
            </a:r>
            <a:r>
              <a:rPr lang="cs-CZ" err="1"/>
              <a:t>EcoPulse</a:t>
            </a:r>
            <a:r>
              <a:rPr lang="cs-CZ"/>
              <a:t> během testovacího letu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98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4613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Hybridní a distribuovaný pohon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altLang="cs-CZ" sz="2400" err="1"/>
              <a:t>Seriový</a:t>
            </a:r>
            <a:r>
              <a:rPr lang="cs-CZ" altLang="cs-CZ" sz="2400"/>
              <a:t> hybrid </a:t>
            </a:r>
            <a:endParaRPr lang="cs-CZ" altLang="cs-CZ" sz="2800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912375" y="2030162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altLang="cs-CZ"/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2800"/>
              <a:t>Možné koncepty pohonu  hybridních letadel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647700" y="5778230"/>
            <a:ext cx="6657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Demonstrátor </a:t>
            </a:r>
            <a:r>
              <a:rPr lang="cs-CZ" err="1"/>
              <a:t>EcoPulse</a:t>
            </a:r>
            <a:r>
              <a:rPr lang="cs-CZ"/>
              <a:t> během testovacího letu </a:t>
            </a:r>
            <a:endParaRPr lang="en-US"/>
          </a:p>
        </p:txBody>
      </p:sp>
      <p:pic>
        <p:nvPicPr>
          <p:cNvPr id="10" name="Obrázek 9"/>
          <p:cNvPicPr/>
          <p:nvPr/>
        </p:nvPicPr>
        <p:blipFill>
          <a:blip r:embed="rId2"/>
          <a:stretch>
            <a:fillRect/>
          </a:stretch>
        </p:blipFill>
        <p:spPr>
          <a:xfrm>
            <a:off x="495054" y="1925936"/>
            <a:ext cx="7925045" cy="372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4510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52400"/>
            <a:ext cx="8724900" cy="457200"/>
          </a:xfrm>
        </p:spPr>
        <p:txBody>
          <a:bodyPr/>
          <a:lstStyle/>
          <a:p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361950" y="2908525"/>
            <a:ext cx="84010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altLang="cs-CZ" sz="4000" cap="all">
                <a:solidFill>
                  <a:schemeClr val="accent2"/>
                </a:solidFill>
                <a:latin typeface="Arial Black" panose="020B0A04020102020204" pitchFamily="34" charset="0"/>
              </a:rPr>
              <a:t>BEZLOPATKOVÉ MOTORY V LETECTVÍ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138250" name="Line 10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33555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133350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BEZLOPATKOVÉ MOTORY V LETECTVÍ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73163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r>
              <a:rPr lang="cs-CZ" altLang="cs-CZ" sz="2800" err="1"/>
              <a:t>Bezlopatkové</a:t>
            </a:r>
            <a:r>
              <a:rPr lang="cs-CZ" altLang="cs-CZ" sz="2800"/>
              <a:t> motory používané v letectví lze rozdělit do tří hlavních skupin:</a:t>
            </a:r>
          </a:p>
          <a:p>
            <a:endParaRPr lang="cs-CZ" altLang="cs-CZ" sz="1400"/>
          </a:p>
          <a:p>
            <a:pPr lvl="1"/>
            <a:r>
              <a:rPr lang="cs-CZ" altLang="cs-CZ" sz="2400"/>
              <a:t>Pulzační motory </a:t>
            </a:r>
          </a:p>
          <a:p>
            <a:pPr lvl="1"/>
            <a:endParaRPr lang="cs-CZ" altLang="cs-CZ" sz="2400"/>
          </a:p>
          <a:p>
            <a:pPr lvl="1"/>
            <a:endParaRPr lang="cs-CZ" altLang="cs-CZ" sz="2400"/>
          </a:p>
          <a:p>
            <a:pPr lvl="1"/>
            <a:r>
              <a:rPr lang="cs-CZ" altLang="cs-CZ" sz="2400"/>
              <a:t>Náporové motory</a:t>
            </a:r>
          </a:p>
          <a:p>
            <a:pPr lvl="1"/>
            <a:endParaRPr lang="cs-CZ" altLang="cs-CZ" sz="2400"/>
          </a:p>
          <a:p>
            <a:pPr lvl="1"/>
            <a:endParaRPr lang="cs-CZ" altLang="cs-CZ" sz="2400"/>
          </a:p>
          <a:p>
            <a:pPr lvl="1"/>
            <a:r>
              <a:rPr lang="cs-CZ" altLang="cs-CZ" sz="2400"/>
              <a:t>Raketové motory </a:t>
            </a:r>
          </a:p>
          <a:p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6242" y="2166433"/>
            <a:ext cx="2650836" cy="1325418"/>
          </a:xfrm>
          <a:prstGeom prst="rect">
            <a:avLst/>
          </a:prstGeom>
        </p:spPr>
      </p:pic>
      <p:pic>
        <p:nvPicPr>
          <p:cNvPr id="8" name="Picture 13" descr="C:\Documents and Settings\splichalm.000\Plocha\rocket_engine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242" y="4912591"/>
            <a:ext cx="1607910" cy="175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ICT0014%20Ramjet%20missile%20left%20side%20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72"/>
          <a:stretch>
            <a:fillRect/>
          </a:stretch>
        </p:blipFill>
        <p:spPr bwMode="auto">
          <a:xfrm>
            <a:off x="4226242" y="3595255"/>
            <a:ext cx="2764903" cy="131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63506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Pulzační motory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342900" y="1162050"/>
            <a:ext cx="83915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Hoření v motoru je přerušované, motor je schopen pracovat i za nulové rychlosti letu. </a:t>
            </a:r>
          </a:p>
        </p:txBody>
      </p:sp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227342" name="Text Box 14"/>
          <p:cNvSpPr txBox="1">
            <a:spLocks noChangeArrowheads="1"/>
          </p:cNvSpPr>
          <p:nvPr/>
        </p:nvSpPr>
        <p:spPr bwMode="auto">
          <a:xfrm>
            <a:off x="361950" y="2352675"/>
            <a:ext cx="83915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Moderní koncepce pulzačních motorů nepoužívá výfukové ventily a některé konstrukce nepoužívají ani sací ventily </a:t>
            </a:r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381000" y="3600450"/>
            <a:ext cx="8391525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b="1"/>
              <a:t>Výhodou</a:t>
            </a:r>
            <a:r>
              <a:rPr lang="cs-CZ" altLang="cs-CZ"/>
              <a:t> je jednoduchost motoru, nízká hmotnost i cena </a:t>
            </a:r>
          </a:p>
          <a:p>
            <a:pPr>
              <a:spcBef>
                <a:spcPct val="50000"/>
              </a:spcBef>
            </a:pPr>
            <a:endParaRPr lang="cs-CZ" altLang="cs-CZ"/>
          </a:p>
          <a:p>
            <a:pPr>
              <a:spcBef>
                <a:spcPct val="50000"/>
              </a:spcBef>
            </a:pPr>
            <a:r>
              <a:rPr lang="cs-CZ" altLang="cs-CZ" b="1"/>
              <a:t>Nevýhodou</a:t>
            </a:r>
            <a:r>
              <a:rPr lang="cs-CZ" altLang="cs-CZ"/>
              <a:t> je pulzace tahu, nízká účinnost, nemožnost účinné regulace   </a:t>
            </a:r>
          </a:p>
        </p:txBody>
      </p:sp>
      <p:sp>
        <p:nvSpPr>
          <p:cNvPr id="227344" name="Line 1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4040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206787"/>
            <a:ext cx="8105775" cy="5137150"/>
          </a:xfrm>
        </p:spPr>
        <p:txBody>
          <a:bodyPr/>
          <a:lstStyle/>
          <a:p>
            <a:r>
              <a:rPr lang="cs-CZ"/>
              <a:t>Objemy osobní letecké dopravy rostou téměř 4x rychleji než se daří snižovat  palivová účinnost letadel. </a:t>
            </a:r>
          </a:p>
          <a:p>
            <a:r>
              <a:rPr lang="cs-CZ"/>
              <a:t>Jsou nezbytná opatření pro zvýšení efektivity.</a:t>
            </a:r>
          </a:p>
          <a:p>
            <a:r>
              <a:rPr lang="cs-CZ"/>
              <a:t>Na snižování spotřeby letadel se z 80% podílí pohonné jednotky a to: </a:t>
            </a:r>
          </a:p>
          <a:p>
            <a:pPr lvl="1"/>
            <a:r>
              <a:rPr lang="cs-CZ"/>
              <a:t>zvýšením obtokového poměru </a:t>
            </a:r>
          </a:p>
          <a:p>
            <a:pPr lvl="1"/>
            <a:r>
              <a:rPr lang="cs-CZ"/>
              <a:t>zlepšením termodynamické účinnosti </a:t>
            </a:r>
          </a:p>
          <a:p>
            <a:r>
              <a:rPr lang="cs-CZ"/>
              <a:t>Oba způsoby mají fyzikální limity – je třeba hledat bezemisní možnosti pohonu.</a:t>
            </a:r>
            <a:endParaRPr lang="en-US"/>
          </a:p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99495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074"/>
          <p:cNvSpPr>
            <a:spLocks noGrp="1" noChangeArrowheads="1"/>
          </p:cNvSpPr>
          <p:nvPr>
            <p:ph type="title"/>
          </p:nvPr>
        </p:nvSpPr>
        <p:spPr>
          <a:xfrm>
            <a:off x="295275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Pulzační motory</a:t>
            </a:r>
          </a:p>
        </p:txBody>
      </p:sp>
      <p:sp>
        <p:nvSpPr>
          <p:cNvPr id="229379" name="Rectangle 3075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29381" name="Text Box 3077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pic>
        <p:nvPicPr>
          <p:cNvPr id="229387" name="Picture 3083" descr="C:\Documents and Settings\splichalm.000\Plocha\Pulse_Jet_Eng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093" y="1984029"/>
            <a:ext cx="2173068" cy="388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9388" name="Text Box 3084"/>
          <p:cNvSpPr txBox="1">
            <a:spLocks noChangeArrowheads="1"/>
          </p:cNvSpPr>
          <p:nvPr/>
        </p:nvSpPr>
        <p:spPr bwMode="auto">
          <a:xfrm>
            <a:off x="314325" y="962025"/>
            <a:ext cx="2619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Princip činnosti</a:t>
            </a:r>
          </a:p>
        </p:txBody>
      </p:sp>
      <p:pic>
        <p:nvPicPr>
          <p:cNvPr id="229389" name="Picture 30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984" y="1847850"/>
            <a:ext cx="4454604" cy="351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9390" name="Line 308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844800" y="1984029"/>
            <a:ext cx="2105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Nasátí paliva se vzduchem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2681013" y="3508800"/>
            <a:ext cx="210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detonace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180917" y="5264403"/>
            <a:ext cx="2333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Výfuk spalin tryskou </a:t>
            </a:r>
          </a:p>
        </p:txBody>
      </p:sp>
    </p:spTree>
    <p:extLst>
      <p:ext uri="{BB962C8B-B14F-4D97-AF65-F5344CB8AC3E}">
        <p14:creationId xmlns:p14="http://schemas.microsoft.com/office/powerpoint/2010/main" val="25812500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23875" y="885825"/>
            <a:ext cx="7772400" cy="457200"/>
          </a:xfrm>
        </p:spPr>
        <p:txBody>
          <a:bodyPr/>
          <a:lstStyle/>
          <a:p>
            <a:pPr algn="l"/>
            <a:r>
              <a:rPr lang="cs-CZ" altLang="cs-CZ" sz="2400">
                <a:latin typeface="Arial" panose="020B0604020202020204" pitchFamily="34" charset="0"/>
              </a:rPr>
              <a:t>Humphreyho oběh</a:t>
            </a:r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5029200" y="62865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V</a:t>
            </a:r>
          </a:p>
        </p:txBody>
      </p:sp>
      <p:sp>
        <p:nvSpPr>
          <p:cNvPr id="131124" name="Text Box 52"/>
          <p:cNvSpPr txBox="1">
            <a:spLocks noChangeArrowheads="1"/>
          </p:cNvSpPr>
          <p:nvPr/>
        </p:nvSpPr>
        <p:spPr bwMode="auto">
          <a:xfrm>
            <a:off x="342900" y="3190875"/>
            <a:ext cx="523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1800" b="1"/>
              <a:t>q</a:t>
            </a:r>
            <a:r>
              <a:rPr lang="cs-CZ" altLang="cs-CZ" sz="1800" b="1" baseline="-25000"/>
              <a:t>1</a:t>
            </a:r>
          </a:p>
        </p:txBody>
      </p:sp>
      <p:grpSp>
        <p:nvGrpSpPr>
          <p:cNvPr id="131167" name="Group 95"/>
          <p:cNvGrpSpPr>
            <a:grpSpLocks/>
          </p:cNvGrpSpPr>
          <p:nvPr/>
        </p:nvGrpSpPr>
        <p:grpSpPr bwMode="auto">
          <a:xfrm>
            <a:off x="4162425" y="1057275"/>
            <a:ext cx="3781425" cy="2589213"/>
            <a:chOff x="2760" y="858"/>
            <a:chExt cx="2382" cy="1631"/>
          </a:xfrm>
        </p:grpSpPr>
        <p:pic>
          <p:nvPicPr>
            <p:cNvPr id="131156" name="Picture 84" descr="C:\Documents and Settings\splichalm.000\Plocha\pulsjet2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3" y="1567"/>
              <a:ext cx="2146" cy="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1157" name="Line 85"/>
            <p:cNvSpPr>
              <a:spLocks noChangeShapeType="1"/>
            </p:cNvSpPr>
            <p:nvPr/>
          </p:nvSpPr>
          <p:spPr bwMode="auto">
            <a:xfrm>
              <a:off x="3096" y="1188"/>
              <a:ext cx="0" cy="3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31158" name="Line 86"/>
            <p:cNvSpPr>
              <a:spLocks noChangeShapeType="1"/>
            </p:cNvSpPr>
            <p:nvPr/>
          </p:nvSpPr>
          <p:spPr bwMode="auto">
            <a:xfrm>
              <a:off x="3330" y="1182"/>
              <a:ext cx="0" cy="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31159" name="Line 87"/>
            <p:cNvSpPr>
              <a:spLocks noChangeShapeType="1"/>
            </p:cNvSpPr>
            <p:nvPr/>
          </p:nvSpPr>
          <p:spPr bwMode="auto">
            <a:xfrm>
              <a:off x="2760" y="1500"/>
              <a:ext cx="23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31160" name="Line 88"/>
            <p:cNvSpPr>
              <a:spLocks noChangeShapeType="1"/>
            </p:cNvSpPr>
            <p:nvPr/>
          </p:nvSpPr>
          <p:spPr bwMode="auto">
            <a:xfrm>
              <a:off x="3918" y="1188"/>
              <a:ext cx="0" cy="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31161" name="Line 89"/>
            <p:cNvSpPr>
              <a:spLocks noChangeShapeType="1"/>
            </p:cNvSpPr>
            <p:nvPr/>
          </p:nvSpPr>
          <p:spPr bwMode="auto">
            <a:xfrm>
              <a:off x="5034" y="1188"/>
              <a:ext cx="0" cy="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31162" name="Text Box 90"/>
            <p:cNvSpPr txBox="1">
              <a:spLocks noChangeArrowheads="1"/>
            </p:cNvSpPr>
            <p:nvPr/>
          </p:nvSpPr>
          <p:spPr bwMode="auto">
            <a:xfrm>
              <a:off x="2910" y="858"/>
              <a:ext cx="2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cs-CZ" altLang="cs-CZ" sz="1800" b="1"/>
                <a:t>0</a:t>
              </a:r>
            </a:p>
          </p:txBody>
        </p:sp>
        <p:sp>
          <p:nvSpPr>
            <p:cNvPr id="131163" name="Text Box 91"/>
            <p:cNvSpPr txBox="1">
              <a:spLocks noChangeArrowheads="1"/>
            </p:cNvSpPr>
            <p:nvPr/>
          </p:nvSpPr>
          <p:spPr bwMode="auto">
            <a:xfrm>
              <a:off x="3810" y="870"/>
              <a:ext cx="2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cs-CZ" altLang="cs-CZ" sz="1800" b="1"/>
                <a:t>3</a:t>
              </a:r>
            </a:p>
          </p:txBody>
        </p:sp>
        <p:sp>
          <p:nvSpPr>
            <p:cNvPr id="131164" name="Text Box 92"/>
            <p:cNvSpPr txBox="1">
              <a:spLocks noChangeArrowheads="1"/>
            </p:cNvSpPr>
            <p:nvPr/>
          </p:nvSpPr>
          <p:spPr bwMode="auto">
            <a:xfrm>
              <a:off x="3222" y="858"/>
              <a:ext cx="2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cs-CZ" altLang="cs-CZ" sz="1800" b="1"/>
                <a:t>1</a:t>
              </a:r>
            </a:p>
          </p:txBody>
        </p:sp>
        <p:sp>
          <p:nvSpPr>
            <p:cNvPr id="131165" name="Text Box 93"/>
            <p:cNvSpPr txBox="1">
              <a:spLocks noChangeArrowheads="1"/>
            </p:cNvSpPr>
            <p:nvPr/>
          </p:nvSpPr>
          <p:spPr bwMode="auto">
            <a:xfrm>
              <a:off x="4914" y="870"/>
              <a:ext cx="2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cs-CZ" altLang="cs-CZ" sz="1800" b="1"/>
                <a:t>5</a:t>
              </a:r>
            </a:p>
          </p:txBody>
        </p:sp>
      </p:grpSp>
      <p:sp>
        <p:nvSpPr>
          <p:cNvPr id="131077" name="Line 5"/>
          <p:cNvSpPr>
            <a:spLocks noChangeShapeType="1"/>
          </p:cNvSpPr>
          <p:nvPr/>
        </p:nvSpPr>
        <p:spPr bwMode="auto">
          <a:xfrm>
            <a:off x="952500" y="1847850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078" name="Line 6"/>
          <p:cNvSpPr>
            <a:spLocks noChangeShapeType="1"/>
          </p:cNvSpPr>
          <p:nvPr/>
        </p:nvSpPr>
        <p:spPr bwMode="auto">
          <a:xfrm>
            <a:off x="952500" y="6267450"/>
            <a:ext cx="495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571500" y="192405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P</a:t>
            </a:r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1095375" y="17907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cs-CZ" altLang="cs-CZ" sz="1800" b="1"/>
              <a:t>3</a:t>
            </a:r>
          </a:p>
        </p:txBody>
      </p:sp>
      <p:sp>
        <p:nvSpPr>
          <p:cNvPr id="131082" name="Line 10"/>
          <p:cNvSpPr>
            <a:spLocks noChangeShapeType="1"/>
          </p:cNvSpPr>
          <p:nvPr/>
        </p:nvSpPr>
        <p:spPr bwMode="auto">
          <a:xfrm>
            <a:off x="4686300" y="6572250"/>
            <a:ext cx="3810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083" name="Line 11"/>
          <p:cNvSpPr>
            <a:spLocks noChangeShapeType="1"/>
          </p:cNvSpPr>
          <p:nvPr/>
        </p:nvSpPr>
        <p:spPr bwMode="auto">
          <a:xfrm rot="16200000">
            <a:off x="534194" y="2570956"/>
            <a:ext cx="381000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085" name="Line 13"/>
          <p:cNvSpPr>
            <a:spLocks noChangeShapeType="1"/>
          </p:cNvSpPr>
          <p:nvPr/>
        </p:nvSpPr>
        <p:spPr bwMode="auto">
          <a:xfrm>
            <a:off x="1266825" y="2095500"/>
            <a:ext cx="9525" cy="38576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086" name="Freeform 14"/>
          <p:cNvSpPr>
            <a:spLocks/>
          </p:cNvSpPr>
          <p:nvPr/>
        </p:nvSpPr>
        <p:spPr bwMode="auto">
          <a:xfrm>
            <a:off x="1295400" y="2133600"/>
            <a:ext cx="3838575" cy="3800475"/>
          </a:xfrm>
          <a:custGeom>
            <a:avLst/>
            <a:gdLst>
              <a:gd name="T0" fmla="*/ 0 w 2418"/>
              <a:gd name="T1" fmla="*/ 0 h 2394"/>
              <a:gd name="T2" fmla="*/ 288 w 2418"/>
              <a:gd name="T3" fmla="*/ 456 h 2394"/>
              <a:gd name="T4" fmla="*/ 564 w 2418"/>
              <a:gd name="T5" fmla="*/ 858 h 2394"/>
              <a:gd name="T6" fmla="*/ 1092 w 2418"/>
              <a:gd name="T7" fmla="*/ 1470 h 2394"/>
              <a:gd name="T8" fmla="*/ 1770 w 2418"/>
              <a:gd name="T9" fmla="*/ 2016 h 2394"/>
              <a:gd name="T10" fmla="*/ 2418 w 2418"/>
              <a:gd name="T11" fmla="*/ 2394 h 2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18" h="2394">
                <a:moveTo>
                  <a:pt x="0" y="0"/>
                </a:moveTo>
                <a:cubicBezTo>
                  <a:pt x="48" y="76"/>
                  <a:pt x="194" y="313"/>
                  <a:pt x="288" y="456"/>
                </a:cubicBezTo>
                <a:cubicBezTo>
                  <a:pt x="382" y="599"/>
                  <a:pt x="430" y="689"/>
                  <a:pt x="564" y="858"/>
                </a:cubicBezTo>
                <a:cubicBezTo>
                  <a:pt x="698" y="1027"/>
                  <a:pt x="891" y="1277"/>
                  <a:pt x="1092" y="1470"/>
                </a:cubicBezTo>
                <a:cubicBezTo>
                  <a:pt x="1293" y="1663"/>
                  <a:pt x="1549" y="1862"/>
                  <a:pt x="1770" y="2016"/>
                </a:cubicBezTo>
                <a:cubicBezTo>
                  <a:pt x="1991" y="2170"/>
                  <a:pt x="2283" y="2315"/>
                  <a:pt x="2418" y="2394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087" name="Freeform 15"/>
          <p:cNvSpPr>
            <a:spLocks/>
          </p:cNvSpPr>
          <p:nvPr/>
        </p:nvSpPr>
        <p:spPr bwMode="auto">
          <a:xfrm>
            <a:off x="1276350" y="4781550"/>
            <a:ext cx="923925" cy="1152525"/>
          </a:xfrm>
          <a:custGeom>
            <a:avLst/>
            <a:gdLst>
              <a:gd name="T0" fmla="*/ 0 w 582"/>
              <a:gd name="T1" fmla="*/ 0 h 726"/>
              <a:gd name="T2" fmla="*/ 120 w 582"/>
              <a:gd name="T3" fmla="*/ 240 h 726"/>
              <a:gd name="T4" fmla="*/ 216 w 582"/>
              <a:gd name="T5" fmla="*/ 384 h 726"/>
              <a:gd name="T6" fmla="*/ 336 w 582"/>
              <a:gd name="T7" fmla="*/ 516 h 726"/>
              <a:gd name="T8" fmla="*/ 432 w 582"/>
              <a:gd name="T9" fmla="*/ 612 h 726"/>
              <a:gd name="T10" fmla="*/ 504 w 582"/>
              <a:gd name="T11" fmla="*/ 672 h 726"/>
              <a:gd name="T12" fmla="*/ 582 w 582"/>
              <a:gd name="T13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2" h="726">
                <a:moveTo>
                  <a:pt x="0" y="0"/>
                </a:moveTo>
                <a:cubicBezTo>
                  <a:pt x="20" y="40"/>
                  <a:pt x="84" y="176"/>
                  <a:pt x="120" y="240"/>
                </a:cubicBezTo>
                <a:cubicBezTo>
                  <a:pt x="156" y="304"/>
                  <a:pt x="180" y="338"/>
                  <a:pt x="216" y="384"/>
                </a:cubicBezTo>
                <a:cubicBezTo>
                  <a:pt x="252" y="430"/>
                  <a:pt x="300" y="478"/>
                  <a:pt x="336" y="516"/>
                </a:cubicBezTo>
                <a:cubicBezTo>
                  <a:pt x="372" y="554"/>
                  <a:pt x="404" y="586"/>
                  <a:pt x="432" y="612"/>
                </a:cubicBezTo>
                <a:cubicBezTo>
                  <a:pt x="460" y="638"/>
                  <a:pt x="479" y="653"/>
                  <a:pt x="504" y="672"/>
                </a:cubicBezTo>
                <a:cubicBezTo>
                  <a:pt x="529" y="691"/>
                  <a:pt x="566" y="715"/>
                  <a:pt x="582" y="726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090" name="Text Box 18"/>
          <p:cNvSpPr txBox="1">
            <a:spLocks noChangeArrowheads="1"/>
          </p:cNvSpPr>
          <p:nvPr/>
        </p:nvSpPr>
        <p:spPr bwMode="auto">
          <a:xfrm>
            <a:off x="5029200" y="5448300"/>
            <a:ext cx="695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1800" b="1"/>
              <a:t>5</a:t>
            </a:r>
          </a:p>
        </p:txBody>
      </p:sp>
      <p:sp>
        <p:nvSpPr>
          <p:cNvPr id="131091" name="Line 19"/>
          <p:cNvSpPr>
            <a:spLocks noChangeShapeType="1"/>
          </p:cNvSpPr>
          <p:nvPr/>
        </p:nvSpPr>
        <p:spPr bwMode="auto">
          <a:xfrm>
            <a:off x="1276350" y="5953125"/>
            <a:ext cx="39147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093" name="Oval 21"/>
          <p:cNvSpPr>
            <a:spLocks noChangeArrowheads="1"/>
          </p:cNvSpPr>
          <p:nvPr/>
        </p:nvSpPr>
        <p:spPr bwMode="auto">
          <a:xfrm>
            <a:off x="2152650" y="5876925"/>
            <a:ext cx="95250" cy="104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31094" name="Oval 22"/>
          <p:cNvSpPr>
            <a:spLocks noChangeArrowheads="1"/>
          </p:cNvSpPr>
          <p:nvPr/>
        </p:nvSpPr>
        <p:spPr bwMode="auto">
          <a:xfrm>
            <a:off x="1200150" y="2095500"/>
            <a:ext cx="95250" cy="104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31096" name="Oval 24"/>
          <p:cNvSpPr>
            <a:spLocks noChangeArrowheads="1"/>
          </p:cNvSpPr>
          <p:nvPr/>
        </p:nvSpPr>
        <p:spPr bwMode="auto">
          <a:xfrm>
            <a:off x="5114925" y="5895975"/>
            <a:ext cx="95250" cy="104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31100" name="Text Box 28"/>
          <p:cNvSpPr txBox="1">
            <a:spLocks noChangeArrowheads="1"/>
          </p:cNvSpPr>
          <p:nvPr/>
        </p:nvSpPr>
        <p:spPr bwMode="auto">
          <a:xfrm>
            <a:off x="2009775" y="5962650"/>
            <a:ext cx="36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cs-CZ" altLang="cs-CZ" sz="1800" b="1"/>
              <a:t>0</a:t>
            </a:r>
          </a:p>
        </p:txBody>
      </p:sp>
      <p:sp>
        <p:nvSpPr>
          <p:cNvPr id="131126" name="Line 54"/>
          <p:cNvSpPr>
            <a:spLocks noChangeShapeType="1"/>
          </p:cNvSpPr>
          <p:nvPr/>
        </p:nvSpPr>
        <p:spPr bwMode="auto">
          <a:xfrm>
            <a:off x="828675" y="3429000"/>
            <a:ext cx="428625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31" name="Line 59"/>
          <p:cNvSpPr>
            <a:spLocks noChangeShapeType="1"/>
          </p:cNvSpPr>
          <p:nvPr/>
        </p:nvSpPr>
        <p:spPr bwMode="auto">
          <a:xfrm flipV="1">
            <a:off x="1247775" y="2390775"/>
            <a:ext cx="200025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32" name="Line 60"/>
          <p:cNvSpPr>
            <a:spLocks noChangeShapeType="1"/>
          </p:cNvSpPr>
          <p:nvPr/>
        </p:nvSpPr>
        <p:spPr bwMode="auto">
          <a:xfrm flipV="1">
            <a:off x="1276350" y="2600325"/>
            <a:ext cx="304800" cy="561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33" name="Line 61"/>
          <p:cNvSpPr>
            <a:spLocks noChangeShapeType="1"/>
          </p:cNvSpPr>
          <p:nvPr/>
        </p:nvSpPr>
        <p:spPr bwMode="auto">
          <a:xfrm flipV="1">
            <a:off x="1285875" y="2762250"/>
            <a:ext cx="419100" cy="81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34" name="Line 62"/>
          <p:cNvSpPr>
            <a:spLocks noChangeShapeType="1"/>
          </p:cNvSpPr>
          <p:nvPr/>
        </p:nvSpPr>
        <p:spPr bwMode="auto">
          <a:xfrm flipV="1">
            <a:off x="1295400" y="2943225"/>
            <a:ext cx="542925" cy="1057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35" name="Line 63"/>
          <p:cNvSpPr>
            <a:spLocks noChangeShapeType="1"/>
          </p:cNvSpPr>
          <p:nvPr/>
        </p:nvSpPr>
        <p:spPr bwMode="auto">
          <a:xfrm flipV="1">
            <a:off x="1295400" y="3190875"/>
            <a:ext cx="666750" cy="133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36" name="Line 64"/>
          <p:cNvSpPr>
            <a:spLocks noChangeShapeType="1"/>
          </p:cNvSpPr>
          <p:nvPr/>
        </p:nvSpPr>
        <p:spPr bwMode="auto">
          <a:xfrm flipV="1">
            <a:off x="1304925" y="3371850"/>
            <a:ext cx="790575" cy="1571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37" name="Line 65"/>
          <p:cNvSpPr>
            <a:spLocks noChangeShapeType="1"/>
          </p:cNvSpPr>
          <p:nvPr/>
        </p:nvSpPr>
        <p:spPr bwMode="auto">
          <a:xfrm flipV="1">
            <a:off x="1428750" y="3533775"/>
            <a:ext cx="819150" cy="156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38" name="Line 66"/>
          <p:cNvSpPr>
            <a:spLocks noChangeShapeType="1"/>
          </p:cNvSpPr>
          <p:nvPr/>
        </p:nvSpPr>
        <p:spPr bwMode="auto">
          <a:xfrm flipV="1">
            <a:off x="1581150" y="3705225"/>
            <a:ext cx="800100" cy="160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39" name="Line 67"/>
          <p:cNvSpPr>
            <a:spLocks noChangeShapeType="1"/>
          </p:cNvSpPr>
          <p:nvPr/>
        </p:nvSpPr>
        <p:spPr bwMode="auto">
          <a:xfrm flipV="1">
            <a:off x="1676400" y="3895725"/>
            <a:ext cx="8382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0" name="Line 68"/>
          <p:cNvSpPr>
            <a:spLocks noChangeShapeType="1"/>
          </p:cNvSpPr>
          <p:nvPr/>
        </p:nvSpPr>
        <p:spPr bwMode="auto">
          <a:xfrm flipV="1">
            <a:off x="1828800" y="4067175"/>
            <a:ext cx="819150" cy="153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1" name="Line 69"/>
          <p:cNvSpPr>
            <a:spLocks noChangeShapeType="1"/>
          </p:cNvSpPr>
          <p:nvPr/>
        </p:nvSpPr>
        <p:spPr bwMode="auto">
          <a:xfrm flipV="1">
            <a:off x="1990725" y="4219575"/>
            <a:ext cx="828675" cy="156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2" name="Line 70"/>
          <p:cNvSpPr>
            <a:spLocks noChangeShapeType="1"/>
          </p:cNvSpPr>
          <p:nvPr/>
        </p:nvSpPr>
        <p:spPr bwMode="auto">
          <a:xfrm flipV="1">
            <a:off x="2209800" y="4391025"/>
            <a:ext cx="762000" cy="1495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3" name="Line 71"/>
          <p:cNvSpPr>
            <a:spLocks noChangeShapeType="1"/>
          </p:cNvSpPr>
          <p:nvPr/>
        </p:nvSpPr>
        <p:spPr bwMode="auto">
          <a:xfrm flipV="1">
            <a:off x="2419350" y="4533900"/>
            <a:ext cx="704850" cy="1390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4" name="Line 72"/>
          <p:cNvSpPr>
            <a:spLocks noChangeShapeType="1"/>
          </p:cNvSpPr>
          <p:nvPr/>
        </p:nvSpPr>
        <p:spPr bwMode="auto">
          <a:xfrm flipV="1">
            <a:off x="2667000" y="4686300"/>
            <a:ext cx="619125" cy="1266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5" name="Line 73"/>
          <p:cNvSpPr>
            <a:spLocks noChangeShapeType="1"/>
          </p:cNvSpPr>
          <p:nvPr/>
        </p:nvSpPr>
        <p:spPr bwMode="auto">
          <a:xfrm flipV="1">
            <a:off x="2876550" y="4819650"/>
            <a:ext cx="561975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6" name="Line 74"/>
          <p:cNvSpPr>
            <a:spLocks noChangeShapeType="1"/>
          </p:cNvSpPr>
          <p:nvPr/>
        </p:nvSpPr>
        <p:spPr bwMode="auto">
          <a:xfrm flipV="1">
            <a:off x="3057525" y="4933950"/>
            <a:ext cx="552450" cy="1028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7" name="Line 75"/>
          <p:cNvSpPr>
            <a:spLocks noChangeShapeType="1"/>
          </p:cNvSpPr>
          <p:nvPr/>
        </p:nvSpPr>
        <p:spPr bwMode="auto">
          <a:xfrm flipV="1">
            <a:off x="3314700" y="5067300"/>
            <a:ext cx="457200" cy="895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8" name="Line 76"/>
          <p:cNvSpPr>
            <a:spLocks noChangeShapeType="1"/>
          </p:cNvSpPr>
          <p:nvPr/>
        </p:nvSpPr>
        <p:spPr bwMode="auto">
          <a:xfrm flipV="1">
            <a:off x="3552825" y="5200650"/>
            <a:ext cx="390525" cy="752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49" name="Line 77"/>
          <p:cNvSpPr>
            <a:spLocks noChangeShapeType="1"/>
          </p:cNvSpPr>
          <p:nvPr/>
        </p:nvSpPr>
        <p:spPr bwMode="auto">
          <a:xfrm flipV="1">
            <a:off x="3819525" y="5324475"/>
            <a:ext cx="295275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50" name="Line 78"/>
          <p:cNvSpPr>
            <a:spLocks noChangeShapeType="1"/>
          </p:cNvSpPr>
          <p:nvPr/>
        </p:nvSpPr>
        <p:spPr bwMode="auto">
          <a:xfrm flipV="1">
            <a:off x="4010025" y="5429250"/>
            <a:ext cx="2667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51" name="Line 79"/>
          <p:cNvSpPr>
            <a:spLocks noChangeShapeType="1"/>
          </p:cNvSpPr>
          <p:nvPr/>
        </p:nvSpPr>
        <p:spPr bwMode="auto">
          <a:xfrm flipV="1">
            <a:off x="4229100" y="5534025"/>
            <a:ext cx="228600" cy="43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52" name="Line 80"/>
          <p:cNvSpPr>
            <a:spLocks noChangeShapeType="1"/>
          </p:cNvSpPr>
          <p:nvPr/>
        </p:nvSpPr>
        <p:spPr bwMode="auto">
          <a:xfrm flipV="1">
            <a:off x="4467225" y="5619750"/>
            <a:ext cx="180975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53" name="Line 81"/>
          <p:cNvSpPr>
            <a:spLocks noChangeShapeType="1"/>
          </p:cNvSpPr>
          <p:nvPr/>
        </p:nvSpPr>
        <p:spPr bwMode="auto">
          <a:xfrm flipV="1">
            <a:off x="4705350" y="5715000"/>
            <a:ext cx="114300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54" name="Text Box 82"/>
          <p:cNvSpPr txBox="1">
            <a:spLocks noChangeArrowheads="1"/>
          </p:cNvSpPr>
          <p:nvPr/>
        </p:nvSpPr>
        <p:spPr bwMode="auto">
          <a:xfrm>
            <a:off x="2419350" y="4953000"/>
            <a:ext cx="5238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altLang="cs-CZ" b="1"/>
              <a:t>a</a:t>
            </a:r>
            <a:r>
              <a:rPr lang="cs-CZ" altLang="cs-CZ" b="1" baseline="-25000"/>
              <a:t>o</a:t>
            </a:r>
          </a:p>
        </p:txBody>
      </p:sp>
      <p:sp>
        <p:nvSpPr>
          <p:cNvPr id="131155" name="Line 83"/>
          <p:cNvSpPr>
            <a:spLocks noChangeShapeType="1"/>
          </p:cNvSpPr>
          <p:nvPr/>
        </p:nvSpPr>
        <p:spPr bwMode="auto">
          <a:xfrm>
            <a:off x="1276350" y="2152650"/>
            <a:ext cx="0" cy="2647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66" name="Text Box 94"/>
          <p:cNvSpPr txBox="1">
            <a:spLocks noChangeArrowheads="1"/>
          </p:cNvSpPr>
          <p:nvPr/>
        </p:nvSpPr>
        <p:spPr bwMode="auto">
          <a:xfrm>
            <a:off x="876300" y="4572000"/>
            <a:ext cx="36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cs-CZ" altLang="cs-CZ" sz="1800" b="1"/>
              <a:t>1</a:t>
            </a:r>
          </a:p>
        </p:txBody>
      </p:sp>
      <p:sp>
        <p:nvSpPr>
          <p:cNvPr id="131169" name="Oval 97"/>
          <p:cNvSpPr>
            <a:spLocks noChangeArrowheads="1"/>
          </p:cNvSpPr>
          <p:nvPr/>
        </p:nvSpPr>
        <p:spPr bwMode="auto">
          <a:xfrm>
            <a:off x="1228725" y="4743450"/>
            <a:ext cx="95250" cy="104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31170" name="Line 98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31171" name="Rectangle 99"/>
          <p:cNvSpPr>
            <a:spLocks noChangeArrowheads="1"/>
          </p:cNvSpPr>
          <p:nvPr/>
        </p:nvSpPr>
        <p:spPr bwMode="auto">
          <a:xfrm>
            <a:off x="2892425" y="0"/>
            <a:ext cx="30940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Pulzační motory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5724525" y="4000500"/>
            <a:ext cx="28006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V důsledku poměrně malého stlačení má pulzační motor poměrně nízkou účinnost </a:t>
            </a:r>
          </a:p>
        </p:txBody>
      </p:sp>
    </p:spTree>
    <p:extLst>
      <p:ext uri="{BB962C8B-B14F-4D97-AF65-F5344CB8AC3E}">
        <p14:creationId xmlns:p14="http://schemas.microsoft.com/office/powerpoint/2010/main" val="11366771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Pulzační motory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28356" name="Text Box 4"/>
          <p:cNvSpPr txBox="1">
            <a:spLocks noChangeArrowheads="1"/>
          </p:cNvSpPr>
          <p:nvPr/>
        </p:nvSpPr>
        <p:spPr bwMode="auto">
          <a:xfrm>
            <a:off x="342900" y="1162050"/>
            <a:ext cx="839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Příklady konstrukce </a:t>
            </a:r>
          </a:p>
        </p:txBody>
      </p:sp>
      <p:pic>
        <p:nvPicPr>
          <p:cNvPr id="228358" name="Picture 6" descr="C:\Documents and Settings\splichalm.000\Plocha\ba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19250"/>
            <a:ext cx="5222875" cy="252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8360" name="Picture 8" descr="C:\Documents and Settings\splichalm.000\Plocha\fw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4475163"/>
            <a:ext cx="5133975" cy="238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8361" name="Picture 9" descr="C:\Documents and Settings\splichalm.000\Plocha\lockwood20l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471988"/>
            <a:ext cx="3181350" cy="238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65" name="Line 13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1228" y="1001780"/>
            <a:ext cx="4428765" cy="124265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2325254" y="4010323"/>
            <a:ext cx="6169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Příklady bezventilové konstrukce </a:t>
            </a:r>
          </a:p>
        </p:txBody>
      </p:sp>
    </p:spTree>
    <p:extLst>
      <p:ext uri="{BB962C8B-B14F-4D97-AF65-F5344CB8AC3E}">
        <p14:creationId xmlns:p14="http://schemas.microsoft.com/office/powerpoint/2010/main" val="8077457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Pulzační motory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28356" name="Text Box 4"/>
          <p:cNvSpPr txBox="1">
            <a:spLocks noChangeArrowheads="1"/>
          </p:cNvSpPr>
          <p:nvPr/>
        </p:nvSpPr>
        <p:spPr bwMode="auto">
          <a:xfrm>
            <a:off x="342900" y="1162050"/>
            <a:ext cx="839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XH-26 Jet Jeep</a:t>
            </a:r>
          </a:p>
        </p:txBody>
      </p:sp>
      <p:sp>
        <p:nvSpPr>
          <p:cNvPr id="228365" name="Line 13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484" y="681038"/>
            <a:ext cx="4980516" cy="3735387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3924300"/>
            <a:ext cx="5666045" cy="270351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114" y="1828800"/>
            <a:ext cx="2638425" cy="173355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975927" y="4784436"/>
            <a:ext cx="28725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Pohon:</a:t>
            </a:r>
            <a:r>
              <a:rPr lang="cs-CZ" sz="1400"/>
              <a:t> 2× pulzační motory </a:t>
            </a:r>
            <a:r>
              <a:rPr lang="cs-CZ" sz="1400" err="1"/>
              <a:t>American</a:t>
            </a:r>
            <a:r>
              <a:rPr lang="cs-CZ" sz="1400"/>
              <a:t> </a:t>
            </a:r>
            <a:r>
              <a:rPr lang="cs-CZ" sz="1400" err="1"/>
              <a:t>Helicopter</a:t>
            </a:r>
            <a:r>
              <a:rPr lang="cs-CZ" sz="1400"/>
              <a:t> XPJ49-AH-3, tah 0,2 </a:t>
            </a:r>
            <a:r>
              <a:rPr lang="cs-CZ" sz="1400" err="1"/>
              <a:t>kN</a:t>
            </a:r>
            <a:r>
              <a:rPr lang="cs-CZ" sz="1400"/>
              <a:t> každý</a:t>
            </a:r>
          </a:p>
          <a:p>
            <a:endParaRPr lang="cs-CZ" sz="1400"/>
          </a:p>
          <a:p>
            <a:r>
              <a:rPr lang="cs-CZ" sz="1400"/>
              <a:t>Vzletová hmotnost 320kg </a:t>
            </a:r>
          </a:p>
          <a:p>
            <a:r>
              <a:rPr lang="cs-CZ" sz="1400"/>
              <a:t>Cestovní rychlost 110 km/h</a:t>
            </a:r>
          </a:p>
          <a:p>
            <a:endParaRPr lang="cs-CZ" sz="1400"/>
          </a:p>
          <a:p>
            <a:endParaRPr lang="cs-CZ" sz="1400"/>
          </a:p>
        </p:txBody>
      </p:sp>
    </p:spTree>
    <p:extLst>
      <p:ext uri="{BB962C8B-B14F-4D97-AF65-F5344CB8AC3E}">
        <p14:creationId xmlns:p14="http://schemas.microsoft.com/office/powerpoint/2010/main" val="35451936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5240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Pulzační motory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342900" y="1162050"/>
            <a:ext cx="8391525" cy="446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Shrnutí: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cs-CZ"/>
              <a:t>Klasický pulzační motor není pro pohon příliš efektivní, ale princip jeho práce nabízí potenciál využití jako spalovací komory pro turbínový motor. 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cs-CZ"/>
              <a:t>Schopnost vytváření tlakových pulzací se násobí v prostředí s vysokým. Konstrukce spalovací komory založené na principu pulzního spalování by mohla nabídnout nižší spotřebu paliva, nebo mnohem větší výkon při stejném množství paliva.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cs-CZ" altLang="cs-CZ"/>
              <a:t>Praktické realizaci brání řada překážek jako stabilita systému kompresoru, namáhání tlakovými pulzy atd. 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138250" name="Line 10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09303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5240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361950" y="2908525"/>
            <a:ext cx="840105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altLang="cs-CZ" sz="4000" cap="all">
                <a:latin typeface="Arial Black" panose="020B0A04020102020204" pitchFamily="34" charset="0"/>
              </a:rPr>
              <a:t>Náporové motory </a:t>
            </a:r>
          </a:p>
          <a:p>
            <a:pPr algn="ctr">
              <a:spcBef>
                <a:spcPct val="50000"/>
              </a:spcBef>
            </a:pPr>
            <a:r>
              <a:rPr lang="cs-CZ" altLang="cs-CZ" sz="4000" cap="all">
                <a:latin typeface="Arial Black" panose="020B0A04020102020204" pitchFamily="34" charset="0"/>
              </a:rPr>
              <a:t>RAMJET 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138250" name="Line 10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18596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5240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342900" y="1162050"/>
            <a:ext cx="83915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Při vysokých nadzvukových rychlostech roste náporové stlačení vzduch natolik, že již není třeba kompresor. Náporový motor tak ke své práci využívá pouze vstupní soustavu, spalovací komoru a výstupní soustavu.  </a:t>
            </a: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352425" y="2924175"/>
            <a:ext cx="84010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Náporový motor musí být urychlen na nadzvukovou rychlost, aby  mohl začít samostatně pracovat, nelze jej použít při podzvukových rychlostech. Vhodná rychlost pro použití náporového motoru je od M=3 do M=6   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304800" y="4981575"/>
            <a:ext cx="84010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/>
              <a:t>Ačkoliv jsou tyto motory koncepčně velmi jednoduché, bývá problém zajistit stabilitu hoření ve všech letových režimech a vyřešit tepelné namáhání částí motoru, které musí odolat teplotám přes 2000°C.   </a:t>
            </a:r>
          </a:p>
        </p:txBody>
      </p:sp>
      <p:sp>
        <p:nvSpPr>
          <p:cNvPr id="138250" name="Line 10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91167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11430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49860" name="Text Box 4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pic>
        <p:nvPicPr>
          <p:cNvPr id="2498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803275"/>
            <a:ext cx="4573588" cy="323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986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38" y="3363913"/>
            <a:ext cx="5897562" cy="327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9865" name="Text Box 9"/>
          <p:cNvSpPr txBox="1">
            <a:spLocks noChangeArrowheads="1"/>
          </p:cNvSpPr>
          <p:nvPr/>
        </p:nvSpPr>
        <p:spPr bwMode="auto">
          <a:xfrm>
            <a:off x="5080000" y="1058863"/>
            <a:ext cx="3411538" cy="210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1953 Leduc 0.21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cs-CZ" altLang="cs-CZ"/>
              <a:t>první RAMJET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cs-CZ" altLang="cs-CZ"/>
              <a:t>max rychlost M=0.98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cs-CZ" altLang="cs-CZ"/>
              <a:t>letová hm. 6t</a:t>
            </a:r>
          </a:p>
        </p:txBody>
      </p:sp>
      <p:sp>
        <p:nvSpPr>
          <p:cNvPr id="249866" name="Line 10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314325" y="4350327"/>
            <a:ext cx="33248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Experimentální letadlo </a:t>
            </a:r>
          </a:p>
          <a:p>
            <a:r>
              <a:rPr lang="cs-CZ"/>
              <a:t>Vybavené pomocným proudovým motorem pro urychlení.</a:t>
            </a:r>
          </a:p>
        </p:txBody>
      </p:sp>
    </p:spTree>
    <p:extLst>
      <p:ext uri="{BB962C8B-B14F-4D97-AF65-F5344CB8AC3E}">
        <p14:creationId xmlns:p14="http://schemas.microsoft.com/office/powerpoint/2010/main" val="21011370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50884" name="Text Box 4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250887" name="Text Box 7"/>
          <p:cNvSpPr txBox="1">
            <a:spLocks noChangeArrowheads="1"/>
          </p:cNvSpPr>
          <p:nvPr/>
        </p:nvSpPr>
        <p:spPr bwMode="auto">
          <a:xfrm>
            <a:off x="5080000" y="1058863"/>
            <a:ext cx="3411538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Leduc 1.0</a:t>
            </a:r>
          </a:p>
          <a:p>
            <a:pPr>
              <a:spcBef>
                <a:spcPct val="50000"/>
              </a:spcBef>
            </a:pPr>
            <a:r>
              <a:rPr lang="cs-CZ" altLang="cs-CZ"/>
              <a:t>- </a:t>
            </a:r>
          </a:p>
        </p:txBody>
      </p:sp>
      <p:graphicFrame>
        <p:nvGraphicFramePr>
          <p:cNvPr id="250889" name="Object 9"/>
          <p:cNvGraphicFramePr>
            <a:graphicFrameLocks noChangeAspect="1"/>
          </p:cNvGraphicFramePr>
          <p:nvPr/>
        </p:nvGraphicFramePr>
        <p:xfrm>
          <a:off x="223838" y="815975"/>
          <a:ext cx="7677150" cy="559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tografie" r:id="rId2" imgW="14219048" imgH="10371429" progId="MSPhotoEd.3">
                  <p:embed/>
                </p:oleObj>
              </mc:Choice>
              <mc:Fallback>
                <p:oleObj name="Fotografie" r:id="rId2" imgW="14219048" imgH="10371429" progId="MSPhotoEd.3">
                  <p:embed/>
                  <p:pic>
                    <p:nvPicPr>
                      <p:cNvPr id="25088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8" y="815975"/>
                        <a:ext cx="7677150" cy="5599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0890" name="Line 10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28666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79450"/>
            <a:ext cx="7924800" cy="5818188"/>
          </a:xfrm>
        </p:spPr>
        <p:txBody>
          <a:bodyPr/>
          <a:lstStyle/>
          <a:p>
            <a:pPr algn="just">
              <a:buNone/>
            </a:pPr>
            <a:r>
              <a:rPr lang="cs-CZ" sz="2400" err="1"/>
              <a:t>Ramjet</a:t>
            </a:r>
            <a:r>
              <a:rPr lang="cs-CZ" sz="2400"/>
              <a:t> vývoj </a:t>
            </a:r>
            <a:r>
              <a:rPr lang="cs-CZ" altLang="cs-CZ" sz="2400"/>
              <a:t>:</a:t>
            </a: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71F484-85FE-4A3A-908B-5C82660748BE}"/>
              </a:ext>
            </a:extLst>
          </p:cNvPr>
          <p:cNvSpPr txBox="1"/>
          <p:nvPr/>
        </p:nvSpPr>
        <p:spPr>
          <a:xfrm>
            <a:off x="348095" y="3339467"/>
            <a:ext cx="8795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Leduc’s first attempt at producing a workable ramjet system in 1935 was deem as a success by French aviation authorities. When the practical engine was turn-on, it produces a sustainable 0.039kN or 9lb of thrust for three minutes.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3" y="1239116"/>
            <a:ext cx="4762500" cy="188595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85763" y="4516582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/>
              <a:t>1953 – Experimentální letoun O.21 měl rozpětí křídel 11,5m . Trup byl 12,5 m dlouhý. Maximální vzletová hmotnost byla úctyhodných 5968 kg. Náporový motor </a:t>
            </a:r>
            <a:r>
              <a:rPr lang="cs-CZ" sz="1600" err="1"/>
              <a:t>Leduc</a:t>
            </a:r>
            <a:r>
              <a:rPr lang="cs-CZ" sz="1600"/>
              <a:t> byl doplněn o pomocný proudový motor </a:t>
            </a:r>
            <a:r>
              <a:rPr lang="cs-CZ" sz="1600" err="1"/>
              <a:t>Turbomeca</a:t>
            </a:r>
            <a:r>
              <a:rPr lang="cs-CZ" sz="1600"/>
              <a:t> </a:t>
            </a:r>
            <a:r>
              <a:rPr lang="cs-CZ" sz="1600" err="1"/>
              <a:t>Artouste</a:t>
            </a:r>
            <a:r>
              <a:rPr lang="cs-CZ" sz="1600"/>
              <a:t>. Proudový motor </a:t>
            </a:r>
            <a:r>
              <a:rPr lang="cs-CZ" sz="1600" err="1"/>
              <a:t>Artouste</a:t>
            </a:r>
            <a:r>
              <a:rPr lang="cs-CZ" sz="1600"/>
              <a:t> poskytoval O.21 požadovaný tah ke zrychlení letadla na potřebnou rychlost pro spuštění náporového motoru.  O.21 dosahoval rychlosti  M 0,87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5930" y="1272858"/>
            <a:ext cx="3457575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31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1416050"/>
            <a:ext cx="8105775" cy="5137150"/>
          </a:xfrm>
        </p:spPr>
        <p:txBody>
          <a:bodyPr/>
          <a:lstStyle/>
          <a:p>
            <a:r>
              <a:rPr lang="cs-CZ" sz="2400"/>
              <a:t>pro posuzování palivové efektivity letadel zaveden index energetické náročnosti (EI), který vyjadřuje spotřebu energie na dostupný sedadlo-kilometr. </a:t>
            </a:r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281605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altLang="cs-CZ" sz="3200">
                <a:latin typeface="Arial" panose="020B0604020202020204" pitchFamily="34" charset="0"/>
                <a:cs typeface="Arial" panose="020B0604020202020204" pitchFamily="34" charset="0"/>
              </a:rPr>
              <a:t>Způsob posouzení  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551172" y="2596180"/>
                <a:ext cx="8298830" cy="9533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cs-CZ" sz="1800">
                    <a:ea typeface="Times New Roman" panose="02020603050405020304" pitchFamily="18" charset="0"/>
                  </a:rPr>
                  <a:t> </a:t>
                </a:r>
                <a:endParaRPr lang="en-US" sz="2800">
                  <a:ea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𝐸𝐼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𝑠𝑝𝑜𝑡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ř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𝑒𝑏𝑜𝑣𝑎𝑛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é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𝑝𝑎𝑙𝑖𝑣𝑜</m:t>
                        </m:r>
                      </m:num>
                      <m:den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𝑢𝑙𝑒𝑡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ě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á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𝑣𝑧𝑑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𝑙𝑒𝑛𝑜𝑠𝑡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𝑝𝑜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č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𝑒𝑡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𝑐𝑒𝑠𝑡𝑢𝑗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í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í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𝑐h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𝑀𝐽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𝑅𝑃𝐾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𝑙𝑖𝑡𝑟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𝑐𝑒𝑠𝑡𝑢𝑗𝑖𝑐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í ∗ 100 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𝑘𝑚</m:t>
                            </m:r>
                          </m:den>
                        </m:f>
                      </m:e>
                    </m:d>
                  </m:oMath>
                </a14:m>
                <a:r>
                  <a:rPr lang="cs-CZ">
                    <a:ea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172" y="2596180"/>
                <a:ext cx="8298830" cy="9533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120" y="3549518"/>
            <a:ext cx="5779679" cy="308014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 rot="16200000">
            <a:off x="771925" y="4731739"/>
            <a:ext cx="1832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/>
              <a:t>1itr/100km * Pax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1214616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79450"/>
            <a:ext cx="7924800" cy="5818188"/>
          </a:xfrm>
        </p:spPr>
        <p:txBody>
          <a:bodyPr/>
          <a:lstStyle/>
          <a:p>
            <a:pPr algn="just">
              <a:buNone/>
            </a:pPr>
            <a:r>
              <a:rPr lang="cs-CZ" sz="2400" err="1"/>
              <a:t>Ramjet</a:t>
            </a:r>
            <a:r>
              <a:rPr lang="cs-CZ" altLang="cs-CZ" sz="2400"/>
              <a:t>:</a:t>
            </a: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72" y="1267562"/>
            <a:ext cx="8647824" cy="43679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71F484-85FE-4A3A-908B-5C82660748BE}"/>
              </a:ext>
            </a:extLst>
          </p:cNvPr>
          <p:cNvSpPr txBox="1"/>
          <p:nvPr/>
        </p:nvSpPr>
        <p:spPr>
          <a:xfrm>
            <a:off x="286373" y="5635487"/>
            <a:ext cx="8328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err="1"/>
              <a:t>Nord</a:t>
            </a:r>
            <a:r>
              <a:rPr lang="cs-CZ" sz="1800"/>
              <a:t> 1500 Griffon byl experimentální stíhací letoun s náporovým pohonem navržený a vyrobený společností </a:t>
            </a:r>
            <a:r>
              <a:rPr lang="cs-CZ" sz="1800" err="1"/>
              <a:t>Nord</a:t>
            </a:r>
            <a:r>
              <a:rPr lang="cs-CZ" sz="1800"/>
              <a:t> </a:t>
            </a:r>
            <a:r>
              <a:rPr lang="cs-CZ" sz="1800" err="1"/>
              <a:t>Aviation</a:t>
            </a:r>
            <a:r>
              <a:rPr lang="cs-CZ" sz="1800"/>
              <a:t>. Pohonná jednotka: 1 × proudový motor SNECMA </a:t>
            </a:r>
            <a:r>
              <a:rPr lang="cs-CZ" sz="1800" err="1"/>
              <a:t>Atar</a:t>
            </a:r>
            <a:r>
              <a:rPr lang="cs-CZ" sz="1800"/>
              <a:t> 101E-3, tah 34,3 </a:t>
            </a:r>
            <a:r>
              <a:rPr lang="cs-CZ" sz="1800" err="1"/>
              <a:t>kN</a:t>
            </a:r>
            <a:r>
              <a:rPr lang="cs-CZ" sz="1800"/>
              <a:t> a 1 × nápor </a:t>
            </a:r>
            <a:r>
              <a:rPr lang="cs-CZ" sz="1800" err="1"/>
              <a:t>Nord</a:t>
            </a:r>
            <a:r>
              <a:rPr lang="cs-CZ" sz="1800"/>
              <a:t> </a:t>
            </a:r>
            <a:r>
              <a:rPr lang="cs-CZ" sz="1800" err="1"/>
              <a:t>Stato-Réacteur</a:t>
            </a:r>
            <a:r>
              <a:rPr lang="cs-CZ" sz="1800"/>
              <a:t>, tah 67,8 </a:t>
            </a:r>
            <a:r>
              <a:rPr lang="cs-CZ" sz="1800" err="1"/>
              <a:t>kN</a:t>
            </a:r>
            <a:r>
              <a:rPr lang="cs-CZ" sz="1800"/>
              <a:t>. Maximální rychlost: Mach 2,19  Existovaly pouze 2 prototypy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131537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" y="794323"/>
            <a:ext cx="78022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/>
              <a:t>Hlavní oblast aplikace </a:t>
            </a:r>
            <a:r>
              <a:rPr lang="cs-CZ" altLang="cs-CZ" err="1"/>
              <a:t>Ramjet</a:t>
            </a:r>
            <a:r>
              <a:rPr lang="cs-CZ" altLang="cs-CZ"/>
              <a:t> motorů </a:t>
            </a:r>
            <a:endParaRPr lang="en-US" altLang="cs-CZ"/>
          </a:p>
        </p:txBody>
      </p:sp>
      <p:pic>
        <p:nvPicPr>
          <p:cNvPr id="7" name="Obrázek 6" descr="BrahMos – Wikipedi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76" y="1255988"/>
            <a:ext cx="3517669" cy="2608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 descr="Can a misfired BrahMos missile be aborted? - Aviation Stack Exchang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76" y="3805353"/>
            <a:ext cx="5760720" cy="29787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ovéPole 2"/>
          <p:cNvSpPr txBox="1"/>
          <p:nvPr/>
        </p:nvSpPr>
        <p:spPr>
          <a:xfrm>
            <a:off x="4710546" y="1847273"/>
            <a:ext cx="25861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Indie střela </a:t>
            </a:r>
            <a:r>
              <a:rPr lang="cs-CZ" err="1"/>
              <a:t>Brahmos</a:t>
            </a:r>
            <a:r>
              <a:rPr lang="cs-CZ"/>
              <a:t> 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04755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11430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30406" name="Text Box 6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pic>
        <p:nvPicPr>
          <p:cNvPr id="230409" name="Picture 9" descr="C:\Documents and Settings\splichalm.000\Plocha\ramj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31" y="868364"/>
            <a:ext cx="7532688" cy="231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0410" name="Text Box 10"/>
          <p:cNvSpPr txBox="1">
            <a:spLocks noChangeArrowheads="1"/>
          </p:cNvSpPr>
          <p:nvPr/>
        </p:nvSpPr>
        <p:spPr bwMode="auto">
          <a:xfrm>
            <a:off x="867352" y="2981922"/>
            <a:ext cx="6923088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2000" u="sng">
                <a:solidFill>
                  <a:srgbClr val="0070C0"/>
                </a:solidFill>
                <a:latin typeface="Arial" panose="020B0604020202020204" pitchFamily="34" charset="0"/>
              </a:rPr>
              <a:t>Uspořádání typu </a:t>
            </a:r>
            <a:r>
              <a:rPr lang="cs-CZ" altLang="cs-CZ" sz="2000" u="sng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Ramjet</a:t>
            </a:r>
            <a:r>
              <a:rPr lang="cs-CZ" altLang="cs-CZ" sz="2000" u="sng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cs-CZ" altLang="cs-CZ" sz="2000">
                <a:latin typeface="Arial" panose="020B0604020202020204" pitchFamily="34" charset="0"/>
                <a:cs typeface="Arial" panose="020B0604020202020204" pitchFamily="34" charset="0"/>
              </a:rPr>
              <a:t>Spalování probíhá v podzvukových rychlostech</a:t>
            </a:r>
            <a:endParaRPr lang="cs-CZ" altLang="cs-CZ" sz="20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cs-CZ" altLang="cs-CZ" sz="2000">
                <a:latin typeface="Arial" panose="020B0604020202020204" pitchFamily="34" charset="0"/>
                <a:cs typeface="Arial" panose="020B0604020202020204" pitchFamily="34" charset="0"/>
              </a:rPr>
              <a:t>Výstupní rychlost spalin je vyšší než </a:t>
            </a:r>
            <a:br>
              <a:rPr lang="cs-CZ" altLang="cs-CZ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>
                <a:latin typeface="Arial" panose="020B0604020202020204" pitchFamily="34" charset="0"/>
                <a:cs typeface="Arial" panose="020B0604020202020204" pitchFamily="34" charset="0"/>
              </a:rPr>
              <a:t>vstupní rychlost vzduchu. Kompresor tedy není třeba</a:t>
            </a:r>
            <a:r>
              <a:rPr lang="cs-CZ" altLang="cs-CZ" sz="2000"/>
              <a:t> </a:t>
            </a:r>
          </a:p>
        </p:txBody>
      </p:sp>
      <p:sp>
        <p:nvSpPr>
          <p:cNvPr id="230411" name="Line 1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867352" y="4794848"/>
            <a:ext cx="6839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Vstupní systém pracuje se systémem šikmých rázových vln. Často je konstruován pro jednu návrhovou rychlost s pevnými částmi. V nevýpočtových režimech se rychle zhorčují výkony.  </a:t>
            </a:r>
          </a:p>
        </p:txBody>
      </p:sp>
    </p:spTree>
    <p:extLst>
      <p:ext uri="{BB962C8B-B14F-4D97-AF65-F5344CB8AC3E}">
        <p14:creationId xmlns:p14="http://schemas.microsoft.com/office/powerpoint/2010/main" val="32923268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668338"/>
            <a:ext cx="9010650" cy="5991225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4775200" y="5283200"/>
            <a:ext cx="3840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/>
              <a:t>Maximální účinnosti bude dosaženo pokud bude přívod tepla ve spalovací komoře minimální</a:t>
            </a:r>
          </a:p>
        </p:txBody>
      </p:sp>
    </p:spTree>
    <p:extLst>
      <p:ext uri="{BB962C8B-B14F-4D97-AF65-F5344CB8AC3E}">
        <p14:creationId xmlns:p14="http://schemas.microsoft.com/office/powerpoint/2010/main" val="1074139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85763" y="1302026"/>
            <a:ext cx="7924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/>
              <a:t>Vztah pro měrný tah :</a:t>
            </a:r>
          </a:p>
          <a:p>
            <a:endParaRPr lang="en-US" altLang="cs-CZ" sz="2800"/>
          </a:p>
          <a:p>
            <a:pPr lvl="1"/>
            <a:endParaRPr lang="en-US" altLang="cs-CZ" sz="240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" y="794323"/>
            <a:ext cx="48403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cs-CZ"/>
              <a:t>Thermodynamic  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872" y="1766912"/>
            <a:ext cx="4594584" cy="1503061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497739" y="4388474"/>
            <a:ext cx="2295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/>
              <a:t>Poměr teplot , </a:t>
            </a:r>
            <a:r>
              <a:rPr lang="el-GR">
                <a:latin typeface="Arial" panose="020B0604020202020204" pitchFamily="34" charset="0"/>
              </a:rPr>
              <a:t>τ</a:t>
            </a:r>
            <a:r>
              <a:rPr lang="cs-CZ">
                <a:latin typeface="Arial" panose="020B0604020202020204" pitchFamily="34" charset="0"/>
              </a:rPr>
              <a:t>r</a:t>
            </a:r>
            <a:r>
              <a:rPr lang="cs-CZ"/>
              <a:t>,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470" y="4510108"/>
            <a:ext cx="5252893" cy="828879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497738" y="3240081"/>
            <a:ext cx="2195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/>
              <a:t>Rychlost letu a</a:t>
            </a:r>
            <a:r>
              <a:rPr lang="cs-CZ" baseline="-25000"/>
              <a:t>0</a:t>
            </a:r>
            <a:r>
              <a:rPr lang="cs-CZ"/>
              <a:t>,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497738" y="3816272"/>
            <a:ext cx="3071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/>
              <a:t>Machovo číslo letu M</a:t>
            </a:r>
            <a:r>
              <a:rPr lang="cs-CZ" baseline="-25000"/>
              <a:t>0</a:t>
            </a:r>
            <a:r>
              <a:rPr lang="cs-CZ"/>
              <a:t>,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497738" y="5495954"/>
            <a:ext cx="3668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/>
              <a:t>Teplotní limit materiálů SK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7669" y="5708614"/>
            <a:ext cx="3780955" cy="65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0940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7" name="Picture 5" descr="SCN_20050913101952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9" t="9204" r="10730" b="62749"/>
          <a:stretch>
            <a:fillRect/>
          </a:stretch>
        </p:blipFill>
        <p:spPr bwMode="auto">
          <a:xfrm>
            <a:off x="689836" y="663574"/>
            <a:ext cx="7064375" cy="480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6200" y="5518150"/>
            <a:ext cx="8991600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1600"/>
              <a:t>Převzato z </a:t>
            </a:r>
            <a:r>
              <a:rPr lang="en-US" altLang="cs-CZ" sz="1600"/>
              <a:t> Hill and Peterson: Ramjet performance parameters vs. flight Mach number</a:t>
            </a:r>
          </a:p>
          <a:p>
            <a:r>
              <a:rPr lang="cs-CZ" altLang="cs-CZ" sz="1600"/>
              <a:t>Charakteristika měrného tahu pro </a:t>
            </a:r>
            <a:r>
              <a:rPr lang="en-US" altLang="cs-CZ" sz="1600" err="1"/>
              <a:t>T</a:t>
            </a:r>
            <a:r>
              <a:rPr lang="en-US" altLang="cs-CZ" sz="1600" baseline="-25000" err="1"/>
              <a:t>max</a:t>
            </a:r>
            <a:r>
              <a:rPr lang="en-US" altLang="cs-CZ" sz="1600" baseline="-25000"/>
              <a:t> </a:t>
            </a:r>
            <a:r>
              <a:rPr lang="en-US" altLang="cs-CZ" sz="1600"/>
              <a:t>and Ta</a:t>
            </a:r>
            <a:r>
              <a:rPr lang="cs-CZ" altLang="cs-CZ" sz="1600"/>
              <a:t> (okolní atmosféra) </a:t>
            </a:r>
            <a:endParaRPr lang="en-US" altLang="cs-CZ" sz="1600"/>
          </a:p>
          <a:p>
            <a:r>
              <a:rPr lang="cs-CZ" sz="1600"/>
              <a:t>Měrný tah se zvyšuje se zvyšující se maximální povolenou výstupní teplotou ze spalovací komory</a:t>
            </a:r>
          </a:p>
          <a:p>
            <a:r>
              <a:rPr lang="cs-CZ" sz="1600"/>
              <a:t>Měrná spotřeba paliva klesá s rostoucím Machovým číslem letu</a:t>
            </a:r>
            <a:endParaRPr lang="en-US" altLang="cs-CZ" sz="1600"/>
          </a:p>
        </p:txBody>
      </p:sp>
      <p:sp>
        <p:nvSpPr>
          <p:cNvPr id="2" name="TextovéPole 1"/>
          <p:cNvSpPr txBox="1"/>
          <p:nvPr/>
        </p:nvSpPr>
        <p:spPr>
          <a:xfrm>
            <a:off x="5080000" y="2026904"/>
            <a:ext cx="2022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/>
              <a:t>Pokles v důsledku zahřátí vzduchu náporovým stlačením </a:t>
            </a:r>
          </a:p>
        </p:txBody>
      </p:sp>
    </p:spTree>
    <p:extLst>
      <p:ext uri="{BB962C8B-B14F-4D97-AF65-F5344CB8AC3E}">
        <p14:creationId xmlns:p14="http://schemas.microsoft.com/office/powerpoint/2010/main" val="7011770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Scramjet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9" name="Group 39"/>
          <p:cNvGrpSpPr/>
          <p:nvPr/>
        </p:nvGrpSpPr>
        <p:grpSpPr>
          <a:xfrm>
            <a:off x="468714" y="1388860"/>
            <a:ext cx="7117067" cy="5306070"/>
            <a:chOff x="468714" y="1388860"/>
            <a:chExt cx="7117067" cy="5306070"/>
          </a:xfrm>
        </p:grpSpPr>
        <p:sp>
          <p:nvSpPr>
            <p:cNvPr id="11" name="Rectangle 6"/>
            <p:cNvSpPr/>
            <p:nvPr/>
          </p:nvSpPr>
          <p:spPr>
            <a:xfrm>
              <a:off x="2152750" y="1388860"/>
              <a:ext cx="4936991" cy="885745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2" name="Rectangle 7"/>
            <p:cNvSpPr/>
            <p:nvPr/>
          </p:nvSpPr>
          <p:spPr>
            <a:xfrm>
              <a:off x="2152750" y="2285029"/>
              <a:ext cx="4936991" cy="885745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3" name="Rectangle 8"/>
            <p:cNvSpPr/>
            <p:nvPr/>
          </p:nvSpPr>
          <p:spPr>
            <a:xfrm>
              <a:off x="2152750" y="3181199"/>
              <a:ext cx="4936991" cy="885745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4" name="Rectangle 9"/>
            <p:cNvSpPr/>
            <p:nvPr/>
          </p:nvSpPr>
          <p:spPr>
            <a:xfrm>
              <a:off x="2152750" y="4077368"/>
              <a:ext cx="4936991" cy="885745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5" name="Rectangle 10"/>
            <p:cNvSpPr/>
            <p:nvPr/>
          </p:nvSpPr>
          <p:spPr>
            <a:xfrm>
              <a:off x="2152750" y="4973534"/>
              <a:ext cx="4936991" cy="885745"/>
            </a:xfrm>
            <a:prstGeom prst="rect">
              <a:avLst/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16" name="Straight Connector 11"/>
            <p:cNvCxnSpPr/>
            <p:nvPr/>
          </p:nvCxnSpPr>
          <p:spPr>
            <a:xfrm>
              <a:off x="2972876" y="1388860"/>
              <a:ext cx="0" cy="4482927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7" name="Straight Connector 12"/>
            <p:cNvCxnSpPr/>
            <p:nvPr/>
          </p:nvCxnSpPr>
          <p:spPr>
            <a:xfrm>
              <a:off x="3793002" y="1388860"/>
              <a:ext cx="0" cy="4482927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8" name="Straight Connector 13"/>
            <p:cNvCxnSpPr/>
            <p:nvPr/>
          </p:nvCxnSpPr>
          <p:spPr>
            <a:xfrm>
              <a:off x="4613128" y="1388860"/>
              <a:ext cx="0" cy="4482927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9" name="Straight Connector 14"/>
            <p:cNvCxnSpPr/>
            <p:nvPr/>
          </p:nvCxnSpPr>
          <p:spPr>
            <a:xfrm>
              <a:off x="5433254" y="1388860"/>
              <a:ext cx="0" cy="4482927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20" name="Straight Connector 15"/>
            <p:cNvCxnSpPr/>
            <p:nvPr/>
          </p:nvCxnSpPr>
          <p:spPr>
            <a:xfrm>
              <a:off x="6253380" y="1388860"/>
              <a:ext cx="0" cy="4482927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21" name="Straight Connector 16"/>
            <p:cNvCxnSpPr/>
            <p:nvPr/>
          </p:nvCxnSpPr>
          <p:spPr>
            <a:xfrm>
              <a:off x="2152750" y="1388860"/>
              <a:ext cx="4936991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  <p:sp>
          <p:nvSpPr>
            <p:cNvPr id="22" name="Freeform 17"/>
            <p:cNvSpPr>
              <a:spLocks noChangeAspect="1"/>
            </p:cNvSpPr>
            <p:nvPr/>
          </p:nvSpPr>
          <p:spPr>
            <a:xfrm>
              <a:off x="2168990" y="2493187"/>
              <a:ext cx="1656491" cy="2192415"/>
            </a:xfrm>
            <a:custGeom>
              <a:avLst/>
              <a:gdLst>
                <a:gd name="connsiteX0" fmla="*/ 0 w 971550"/>
                <a:gd name="connsiteY0" fmla="*/ 0 h 1285875"/>
                <a:gd name="connsiteX1" fmla="*/ 619125 w 971550"/>
                <a:gd name="connsiteY1" fmla="*/ 495300 h 1285875"/>
                <a:gd name="connsiteX2" fmla="*/ 971550 w 971550"/>
                <a:gd name="connsiteY2" fmla="*/ 1285875 h 128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1550" h="1285875">
                  <a:moveTo>
                    <a:pt x="0" y="0"/>
                  </a:moveTo>
                  <a:cubicBezTo>
                    <a:pt x="228600" y="140494"/>
                    <a:pt x="457200" y="280988"/>
                    <a:pt x="619125" y="495300"/>
                  </a:cubicBezTo>
                  <a:cubicBezTo>
                    <a:pt x="781050" y="709612"/>
                    <a:pt x="971550" y="1285875"/>
                    <a:pt x="971550" y="1285875"/>
                  </a:cubicBezTo>
                </a:path>
              </a:pathLst>
            </a:custGeom>
            <a:noFill/>
            <a:ln w="50800" cap="flat" cmpd="sng" algn="ctr">
              <a:solidFill>
                <a:srgbClr val="800080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solidFill>
                    <a:srgbClr val="800080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3" name="Freeform 18"/>
            <p:cNvSpPr/>
            <p:nvPr/>
          </p:nvSpPr>
          <p:spPr>
            <a:xfrm rot="415967">
              <a:off x="3179108" y="4270457"/>
              <a:ext cx="1640252" cy="844486"/>
            </a:xfrm>
            <a:custGeom>
              <a:avLst/>
              <a:gdLst>
                <a:gd name="connsiteX0" fmla="*/ 0 w 962025"/>
                <a:gd name="connsiteY0" fmla="*/ 0 h 495300"/>
                <a:gd name="connsiteX1" fmla="*/ 542925 w 962025"/>
                <a:gd name="connsiteY1" fmla="*/ 152400 h 495300"/>
                <a:gd name="connsiteX2" fmla="*/ 962025 w 962025"/>
                <a:gd name="connsiteY2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2025" h="495300">
                  <a:moveTo>
                    <a:pt x="0" y="0"/>
                  </a:moveTo>
                  <a:cubicBezTo>
                    <a:pt x="191294" y="34925"/>
                    <a:pt x="382588" y="69850"/>
                    <a:pt x="542925" y="152400"/>
                  </a:cubicBezTo>
                  <a:cubicBezTo>
                    <a:pt x="703263" y="234950"/>
                    <a:pt x="893763" y="439738"/>
                    <a:pt x="962025" y="495300"/>
                  </a:cubicBezTo>
                </a:path>
              </a:pathLst>
            </a:custGeom>
            <a:noFill/>
            <a:ln w="44450" cap="flat" cmpd="sng" algn="ctr">
              <a:solidFill>
                <a:srgbClr val="33CCCC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4" name="Freeform 19"/>
            <p:cNvSpPr>
              <a:spLocks noChangeAspect="1"/>
            </p:cNvSpPr>
            <p:nvPr/>
          </p:nvSpPr>
          <p:spPr>
            <a:xfrm rot="21308988">
              <a:off x="4046600" y="4898227"/>
              <a:ext cx="3004419" cy="454723"/>
            </a:xfrm>
            <a:custGeom>
              <a:avLst/>
              <a:gdLst>
                <a:gd name="connsiteX0" fmla="*/ 0 w 1762125"/>
                <a:gd name="connsiteY0" fmla="*/ 0 h 266700"/>
                <a:gd name="connsiteX1" fmla="*/ 1295400 w 1762125"/>
                <a:gd name="connsiteY1" fmla="*/ 180975 h 266700"/>
                <a:gd name="connsiteX2" fmla="*/ 1762125 w 1762125"/>
                <a:gd name="connsiteY2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62125" h="266700">
                  <a:moveTo>
                    <a:pt x="0" y="0"/>
                  </a:moveTo>
                  <a:lnTo>
                    <a:pt x="1295400" y="180975"/>
                  </a:lnTo>
                  <a:cubicBezTo>
                    <a:pt x="1589088" y="225425"/>
                    <a:pt x="1762125" y="266700"/>
                    <a:pt x="1762125" y="266700"/>
                  </a:cubicBez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25" name="Straight Connector 20"/>
            <p:cNvCxnSpPr>
              <a:cxnSpLocks noChangeAspect="1"/>
            </p:cNvCxnSpPr>
            <p:nvPr/>
          </p:nvCxnSpPr>
          <p:spPr>
            <a:xfrm>
              <a:off x="2185230" y="5595048"/>
              <a:ext cx="4898269" cy="0"/>
            </a:xfrm>
            <a:prstGeom prst="line">
              <a:avLst/>
            </a:prstGeom>
            <a:noFill/>
            <a:ln w="50800" cap="flat" cmpd="sng" algn="ctr">
              <a:solidFill>
                <a:srgbClr val="0000FF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26" name="TextBox 21"/>
            <p:cNvSpPr txBox="1"/>
            <p:nvPr/>
          </p:nvSpPr>
          <p:spPr>
            <a:xfrm>
              <a:off x="1657744" y="5950595"/>
              <a:ext cx="9412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Mach 0</a:t>
              </a:r>
            </a:p>
          </p:txBody>
        </p:sp>
        <p:sp>
          <p:nvSpPr>
            <p:cNvPr id="27" name="TextBox 22"/>
            <p:cNvSpPr txBox="1"/>
            <p:nvPr/>
          </p:nvSpPr>
          <p:spPr>
            <a:xfrm>
              <a:off x="4131241" y="5950595"/>
              <a:ext cx="9412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Mach 5</a:t>
              </a:r>
            </a:p>
          </p:txBody>
        </p:sp>
        <p:sp>
          <p:nvSpPr>
            <p:cNvPr id="28" name="TextBox 23"/>
            <p:cNvSpPr txBox="1"/>
            <p:nvPr/>
          </p:nvSpPr>
          <p:spPr>
            <a:xfrm>
              <a:off x="6516257" y="5950595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Mach 10</a:t>
              </a:r>
            </a:p>
          </p:txBody>
        </p:sp>
        <p:sp>
          <p:nvSpPr>
            <p:cNvPr id="29" name="TextBox 24"/>
            <p:cNvSpPr txBox="1"/>
            <p:nvPr/>
          </p:nvSpPr>
          <p:spPr>
            <a:xfrm>
              <a:off x="3499202" y="6233265"/>
              <a:ext cx="2230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kern="0">
                  <a:solidFill>
                    <a:schemeClr val="tx2"/>
                  </a:solidFill>
                  <a:latin typeface="Arial"/>
                </a:rPr>
                <a:t>Speed</a:t>
              </a:r>
            </a:p>
          </p:txBody>
        </p:sp>
        <p:sp>
          <p:nvSpPr>
            <p:cNvPr id="30" name="TextBox 25"/>
            <p:cNvSpPr txBox="1"/>
            <p:nvPr/>
          </p:nvSpPr>
          <p:spPr>
            <a:xfrm>
              <a:off x="1438143" y="2126952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4000</a:t>
              </a:r>
            </a:p>
          </p:txBody>
        </p:sp>
        <p:sp>
          <p:nvSpPr>
            <p:cNvPr id="31" name="TextBox 26"/>
            <p:cNvSpPr txBox="1"/>
            <p:nvPr/>
          </p:nvSpPr>
          <p:spPr>
            <a:xfrm>
              <a:off x="1438143" y="4814242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1000</a:t>
              </a:r>
            </a:p>
          </p:txBody>
        </p:sp>
        <p:sp>
          <p:nvSpPr>
            <p:cNvPr id="32" name="TextBox 27"/>
            <p:cNvSpPr txBox="1"/>
            <p:nvPr/>
          </p:nvSpPr>
          <p:spPr>
            <a:xfrm>
              <a:off x="2538390" y="2394625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Turbojets</a:t>
              </a:r>
            </a:p>
          </p:txBody>
        </p:sp>
        <p:sp>
          <p:nvSpPr>
            <p:cNvPr id="33" name="TextBox 28"/>
            <p:cNvSpPr txBox="1"/>
            <p:nvPr/>
          </p:nvSpPr>
          <p:spPr>
            <a:xfrm>
              <a:off x="5407394" y="4689411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Scramjets</a:t>
              </a:r>
            </a:p>
          </p:txBody>
        </p:sp>
        <p:sp>
          <p:nvSpPr>
            <p:cNvPr id="34" name="TextBox 29"/>
            <p:cNvSpPr txBox="1"/>
            <p:nvPr/>
          </p:nvSpPr>
          <p:spPr>
            <a:xfrm>
              <a:off x="3885663" y="3963643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Ramjets</a:t>
              </a:r>
            </a:p>
          </p:txBody>
        </p:sp>
        <p:sp>
          <p:nvSpPr>
            <p:cNvPr id="35" name="TextBox 30"/>
            <p:cNvSpPr txBox="1"/>
            <p:nvPr/>
          </p:nvSpPr>
          <p:spPr>
            <a:xfrm rot="16200000">
              <a:off x="-521301" y="3110198"/>
              <a:ext cx="2826416" cy="846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>
                  <a:solidFill>
                    <a:schemeClr val="tx2"/>
                  </a:solidFill>
                  <a:latin typeface="Arial"/>
                </a:rPr>
                <a:t>Efficiency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Specific Impulse (</a:t>
              </a:r>
              <a:r>
                <a:rPr kumimoji="0" lang="en-US" b="0" i="0" u="none" strike="noStrike" kern="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Isp</a:t>
              </a: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-sec)</a:t>
              </a:r>
            </a:p>
          </p:txBody>
        </p:sp>
        <p:sp>
          <p:nvSpPr>
            <p:cNvPr id="36" name="TextBox 31"/>
            <p:cNvSpPr txBox="1"/>
            <p:nvPr/>
          </p:nvSpPr>
          <p:spPr>
            <a:xfrm>
              <a:off x="1822864" y="569420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0</a:t>
              </a:r>
            </a:p>
          </p:txBody>
        </p:sp>
        <p:sp>
          <p:nvSpPr>
            <p:cNvPr id="37" name="TextBox 32"/>
            <p:cNvSpPr txBox="1"/>
            <p:nvPr/>
          </p:nvSpPr>
          <p:spPr>
            <a:xfrm>
              <a:off x="2185230" y="1433289"/>
              <a:ext cx="49045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Efficient use</a:t>
              </a:r>
              <a:r>
                <a:rPr kumimoji="0" lang="en-US" sz="2400" i="1" u="none" strike="noStrike" kern="0" cap="none" spc="0" normalizeH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 of fuel versus speed</a:t>
              </a:r>
              <a:endParaRPr kumimoji="0" lang="en-US" sz="240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8" name="TextBox 33"/>
            <p:cNvSpPr txBox="1"/>
            <p:nvPr/>
          </p:nvSpPr>
          <p:spPr>
            <a:xfrm>
              <a:off x="2396151" y="5179598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Rockets</a:t>
              </a:r>
            </a:p>
          </p:txBody>
        </p:sp>
        <p:cxnSp>
          <p:nvCxnSpPr>
            <p:cNvPr id="39" name="Straight Connector 34"/>
            <p:cNvCxnSpPr/>
            <p:nvPr/>
          </p:nvCxnSpPr>
          <p:spPr>
            <a:xfrm>
              <a:off x="2152750" y="1388860"/>
              <a:ext cx="0" cy="4470419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</p:cxnSp>
        <p:cxnSp>
          <p:nvCxnSpPr>
            <p:cNvPr id="40" name="Straight Connector 35"/>
            <p:cNvCxnSpPr/>
            <p:nvPr/>
          </p:nvCxnSpPr>
          <p:spPr>
            <a:xfrm flipH="1">
              <a:off x="2143419" y="5871787"/>
              <a:ext cx="4936991" cy="0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</p:cxnSp>
        <p:cxnSp>
          <p:nvCxnSpPr>
            <p:cNvPr id="41" name="Straight Connector 36"/>
            <p:cNvCxnSpPr/>
            <p:nvPr/>
          </p:nvCxnSpPr>
          <p:spPr>
            <a:xfrm>
              <a:off x="7073501" y="1388860"/>
              <a:ext cx="0" cy="4482927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</p:grp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-20000"/>
          </a:blip>
          <a:srcRect/>
          <a:stretch>
            <a:fillRect/>
          </a:stretch>
        </p:blipFill>
        <p:spPr bwMode="auto">
          <a:xfrm rot="632242">
            <a:off x="4810651" y="4064374"/>
            <a:ext cx="2171454" cy="81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66318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" y="794323"/>
            <a:ext cx="48403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/>
              <a:t>Turbo–</a:t>
            </a:r>
            <a:r>
              <a:rPr lang="cs-CZ" altLang="cs-CZ" err="1"/>
              <a:t>ramjet</a:t>
            </a:r>
            <a:r>
              <a:rPr lang="cs-CZ" altLang="cs-CZ"/>
              <a:t> </a:t>
            </a:r>
            <a:r>
              <a:rPr lang="cs-CZ" altLang="cs-CZ" err="1"/>
              <a:t>engine</a:t>
            </a:r>
            <a:r>
              <a:rPr lang="cs-CZ" altLang="cs-CZ"/>
              <a:t> J58 </a:t>
            </a:r>
            <a:endParaRPr lang="en-US" altLang="cs-CZ"/>
          </a:p>
        </p:txBody>
      </p:sp>
      <p:pic>
        <p:nvPicPr>
          <p:cNvPr id="6" name="Picture 6" descr="j58airfl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8010"/>
            <a:ext cx="4522304" cy="534660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blackbir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031" y="1428010"/>
            <a:ext cx="3826150" cy="286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5088835" y="4383157"/>
            <a:ext cx="39393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err="1"/>
              <a:t>Turboramjet</a:t>
            </a:r>
            <a:r>
              <a:rPr lang="en-US" sz="1800"/>
              <a:t> engines have a transition from turbojet mode to ramjet mode as thrust-producing flow is transferred from the high pressure inner part to the low pressure outer part.</a:t>
            </a:r>
            <a:r>
              <a:rPr lang="cs-CZ" sz="1800" baseline="30000"/>
              <a:t> </a:t>
            </a:r>
            <a:r>
              <a:rPr lang="en-US" sz="1800"/>
              <a:t>During the transition the turbojet may have its fuel flow reduced as the ramjet parts take over thrust production. </a:t>
            </a:r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11676006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" y="794323"/>
            <a:ext cx="48403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/>
              <a:t>Turbo –</a:t>
            </a:r>
            <a:r>
              <a:rPr lang="cs-CZ" altLang="cs-CZ" err="1"/>
              <a:t>ramjet</a:t>
            </a:r>
            <a:r>
              <a:rPr lang="cs-CZ" altLang="cs-CZ"/>
              <a:t> </a:t>
            </a:r>
            <a:r>
              <a:rPr lang="cs-CZ" altLang="cs-CZ" err="1"/>
              <a:t>engine</a:t>
            </a:r>
            <a:r>
              <a:rPr lang="cs-CZ" altLang="cs-CZ"/>
              <a:t> </a:t>
            </a:r>
            <a:endParaRPr lang="en-US" altLang="cs-CZ"/>
          </a:p>
        </p:txBody>
      </p:sp>
      <p:pic>
        <p:nvPicPr>
          <p:cNvPr id="7" name="Picture 6" descr="turboramj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09" y="1428010"/>
            <a:ext cx="7394230" cy="510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3092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" y="794323"/>
            <a:ext cx="78022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/>
              <a:t>New </a:t>
            </a:r>
            <a:r>
              <a:rPr lang="cs-CZ" altLang="cs-CZ" err="1"/>
              <a:t>generation</a:t>
            </a:r>
            <a:r>
              <a:rPr lang="cs-CZ" altLang="cs-CZ"/>
              <a:t> </a:t>
            </a:r>
            <a:r>
              <a:rPr lang="cs-CZ" altLang="cs-CZ" err="1"/>
              <a:t>of</a:t>
            </a:r>
            <a:r>
              <a:rPr lang="cs-CZ" altLang="cs-CZ"/>
              <a:t> Turbo–</a:t>
            </a:r>
            <a:r>
              <a:rPr lang="cs-CZ" altLang="cs-CZ" err="1"/>
              <a:t>ramjet</a:t>
            </a:r>
            <a:r>
              <a:rPr lang="cs-CZ" altLang="cs-CZ"/>
              <a:t> </a:t>
            </a:r>
            <a:r>
              <a:rPr lang="cs-CZ" altLang="cs-CZ" err="1"/>
              <a:t>engine</a:t>
            </a:r>
            <a:endParaRPr lang="en-US" alt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53792"/>
            <a:ext cx="6096000" cy="375285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H="1" flipV="1">
            <a:off x="6606711" y="1428010"/>
            <a:ext cx="2326977" cy="370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64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206787"/>
            <a:ext cx="8105775" cy="5137150"/>
          </a:xfrm>
        </p:spPr>
        <p:txBody>
          <a:bodyPr/>
          <a:lstStyle/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5" name="Obrázek 4" descr="https://i0.wp.com/transportgeography.org/wp-content/uploads/fuel_efficiency_passenger_jet.png?resize=900%2C422&amp;ssl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11" y="1761943"/>
            <a:ext cx="8083085" cy="48236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/>
          <p:cNvSpPr txBox="1"/>
          <p:nvPr/>
        </p:nvSpPr>
        <p:spPr>
          <a:xfrm>
            <a:off x="1134893" y="1058589"/>
            <a:ext cx="7036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Porovnání energetické spotřeby různých typů letadel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8675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5240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138250" name="Line 10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803564" y="1145309"/>
            <a:ext cx="777701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cs-CZ" altLang="cs-CZ" sz="28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Hlavní výhody motorů SCRAMJET </a:t>
            </a:r>
            <a:endParaRPr lang="en-US" altLang="cs-CZ" sz="28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/>
          </a:p>
          <a:p>
            <a:pPr marL="457200" indent="-457200">
              <a:buFont typeface="+mj-lt"/>
              <a:buAutoNum type="arabicPeriod"/>
            </a:pPr>
            <a:r>
              <a:rPr lang="cs-CZ"/>
              <a:t>Nepotřebuje oxidant jako raketový motor. Oxidant v raketě má nezanedbatelnou hmotnost. </a:t>
            </a:r>
          </a:p>
          <a:p>
            <a:pPr marL="457200" indent="-457200">
              <a:buFont typeface="+mj-lt"/>
              <a:buAutoNum type="arabicPeriod"/>
            </a:pPr>
            <a:r>
              <a:rPr lang="cs-CZ"/>
              <a:t>Nemá žádné rotující části, což usnadňuje výrobu </a:t>
            </a:r>
          </a:p>
          <a:p>
            <a:pPr marL="457200" indent="-457200">
              <a:buFont typeface="+mj-lt"/>
              <a:buAutoNum type="arabicPeriod"/>
            </a:pPr>
            <a:r>
              <a:rPr lang="cs-CZ"/>
              <a:t>Má vyšší specifický impuls (změna hybnosti na jednotku pohonné látky) než raketový motor; může poskytnout 1000 až 4000 sekund, zatímco raketový motor  obvykle poskytuje kolem 450 sekund nebo méně. </a:t>
            </a:r>
          </a:p>
          <a:p>
            <a:pPr marL="457200" indent="-457200">
              <a:buFont typeface="+mj-lt"/>
              <a:buAutoNum type="arabicPeriod"/>
            </a:pPr>
            <a:r>
              <a:rPr lang="cs-CZ"/>
              <a:t>Vyšší rychlost by mohla v budoucnu znamenat levnější přístup do vesmíru.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51695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229600" cy="576263"/>
          </a:xfrm>
        </p:spPr>
        <p:txBody>
          <a:bodyPr/>
          <a:lstStyle/>
          <a:p>
            <a:r>
              <a:rPr lang="cs-CZ" altLang="cs-CZ" sz="3200" err="1">
                <a:solidFill>
                  <a:schemeClr val="accent2"/>
                </a:solidFill>
                <a:latin typeface="Arial" panose="020B0604020202020204" pitchFamily="34" charset="0"/>
              </a:rPr>
              <a:t>Ramjet</a:t>
            </a:r>
            <a:r>
              <a:rPr lang="en-US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 engine</a:t>
            </a: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82982" name="Line 6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8" name="Picture 4" descr="PICT0014%20Ramjet%20missile%20left%20side%20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72"/>
          <a:stretch>
            <a:fillRect/>
          </a:stretch>
        </p:blipFill>
        <p:spPr>
          <a:xfrm>
            <a:off x="990600" y="3352800"/>
            <a:ext cx="7010400" cy="3340100"/>
          </a:xfrm>
          <a:prstGeom prst="rect">
            <a:avLst/>
          </a:prstGeom>
          <a:noFill/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85763" y="1302026"/>
            <a:ext cx="7924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sz="2400"/>
              <a:t>Nízká účinnost – daná nízkou kompresí </a:t>
            </a:r>
            <a:endParaRPr lang="en-US" altLang="cs-CZ" sz="2000"/>
          </a:p>
          <a:p>
            <a:pPr lvl="1"/>
            <a:r>
              <a:rPr lang="cs-CZ" altLang="cs-CZ" sz="2000"/>
              <a:t>Vysoká rychlost letu vytváří velký odpor </a:t>
            </a:r>
            <a:endParaRPr lang="en-US" altLang="cs-CZ" sz="2000"/>
          </a:p>
          <a:p>
            <a:r>
              <a:rPr lang="cs-CZ" altLang="cs-CZ" sz="2400"/>
              <a:t>Nezbytné urychlení na nadzvukovou rychlost pro zahájení činnosti</a:t>
            </a:r>
          </a:p>
          <a:p>
            <a:r>
              <a:rPr lang="cs-CZ" altLang="cs-CZ" sz="2400"/>
              <a:t>Vysoké vývojové náklady </a:t>
            </a:r>
            <a:endParaRPr lang="en-US" altLang="cs-CZ" sz="2400"/>
          </a:p>
          <a:p>
            <a:endParaRPr lang="en-US" altLang="cs-CZ" sz="2800"/>
          </a:p>
          <a:p>
            <a:pPr lvl="1"/>
            <a:endParaRPr lang="en-US" altLang="cs-CZ" sz="240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" y="794323"/>
            <a:ext cx="48403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800" b="1">
                <a:solidFill>
                  <a:srgbClr val="0070C0"/>
                </a:solidFill>
              </a:rPr>
              <a:t>Hlavní nevýhody</a:t>
            </a:r>
            <a:endParaRPr lang="en-US" altLang="cs-CZ" sz="28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93979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5240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371475" y="943400"/>
            <a:ext cx="83915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Vývoj typu </a:t>
            </a:r>
            <a:r>
              <a:rPr lang="cs-CZ" err="1"/>
              <a:t>scramjet</a:t>
            </a:r>
            <a:r>
              <a:rPr lang="cs-CZ"/>
              <a:t> začal v </a:t>
            </a:r>
            <a:r>
              <a:rPr lang="cs-CZ" err="1"/>
              <a:t>Langleyově</a:t>
            </a:r>
            <a:r>
              <a:rPr lang="cs-CZ"/>
              <a:t> výzkumném centru NASA v polovině 60. let.</a:t>
            </a:r>
            <a:endParaRPr lang="cs-CZ" altLang="cs-CZ"/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371475" y="1889522"/>
            <a:ext cx="840105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Klasický náporový motor se ve vysokých hypersonických rychlostech musí vypořádat se značným kompresím nárůstem teploty: 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cs-CZ" altLang="cs-CZ"/>
              <a:t>při M=5 je to cca 1000°C, 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cs-CZ" altLang="cs-CZ"/>
              <a:t>při M=7 je teplota už 2100°C a 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cs-CZ" altLang="cs-CZ"/>
              <a:t>při rychlosti letu M=10 dokonce až kolem 4200°C.  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314325" y="4866969"/>
            <a:ext cx="84010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Nárůst teploty při kompresním zpomalení snižuje účinnost motoru, rovněž rychle rostou ztráty. Jediný způsob jak můžeme zabránit nárůstu teploty je nezpomalit proudění příliš a spalovací proces provést v nadzvukovém proudění – získáme SCRAMJET  </a:t>
            </a:r>
          </a:p>
        </p:txBody>
      </p:sp>
      <p:sp>
        <p:nvSpPr>
          <p:cNvPr id="138250" name="Line 10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4833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5240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361950" y="2908525"/>
            <a:ext cx="840105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altLang="cs-CZ" sz="4000" cap="all">
                <a:latin typeface="Arial Black" panose="020B0A04020102020204" pitchFamily="34" charset="0"/>
              </a:rPr>
              <a:t>Náporové motory </a:t>
            </a:r>
          </a:p>
          <a:p>
            <a:pPr algn="ctr">
              <a:spcBef>
                <a:spcPct val="50000"/>
              </a:spcBef>
            </a:pPr>
            <a:r>
              <a:rPr lang="cs-CZ" altLang="cs-CZ" sz="4000" cap="all">
                <a:latin typeface="Arial Black" panose="020B0A04020102020204" pitchFamily="34" charset="0"/>
              </a:rPr>
              <a:t>SCRAMJET 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138250" name="Line 10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06063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401638" y="4587875"/>
            <a:ext cx="839152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t">
              <a:spcBef>
                <a:spcPct val="50000"/>
              </a:spcBef>
            </a:pPr>
            <a:r>
              <a:rPr lang="cs-CZ" altLang="cs-CZ" b="1"/>
              <a:t>Uspořádání typu </a:t>
            </a:r>
            <a:r>
              <a:rPr lang="cs-CZ" altLang="cs-CZ" b="1" err="1"/>
              <a:t>Scramjet</a:t>
            </a:r>
            <a:r>
              <a:rPr lang="cs-CZ" altLang="cs-CZ" b="1"/>
              <a:t> </a:t>
            </a:r>
            <a:r>
              <a:rPr lang="cs-CZ" altLang="cs-CZ"/>
              <a:t>– </a:t>
            </a:r>
          </a:p>
          <a:p>
            <a:pPr algn="ctr" fontAlgn="t">
              <a:spcBef>
                <a:spcPct val="50000"/>
              </a:spcBef>
            </a:pPr>
            <a:r>
              <a:rPr lang="cs-CZ" altLang="cs-CZ"/>
              <a:t>náporový motor s nadzvukovým spalováním -  Spalování probíhá </a:t>
            </a:r>
            <a:br>
              <a:rPr lang="cs-CZ" altLang="cs-CZ"/>
            </a:br>
            <a:r>
              <a:rPr lang="cs-CZ" altLang="cs-CZ"/>
              <a:t>za nadzvukové rychlosti.</a:t>
            </a:r>
          </a:p>
          <a:p>
            <a:pPr algn="ctr" fontAlgn="t">
              <a:spcBef>
                <a:spcPct val="50000"/>
              </a:spcBef>
            </a:pPr>
            <a:r>
              <a:rPr lang="cs-CZ" altLang="cs-CZ"/>
              <a:t>Problém je čas který máme na spálení paliva a uvolnění tepla. </a:t>
            </a:r>
          </a:p>
        </p:txBody>
      </p:sp>
      <p:sp>
        <p:nvSpPr>
          <p:cNvPr id="226310" name="Text Box 6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pic>
        <p:nvPicPr>
          <p:cNvPr id="226313" name="Picture 9" descr="C:\Documents and Settings\splichalm.000\Plocha\scramjet_sche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1230313"/>
            <a:ext cx="6426200" cy="244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025" y="1138238"/>
            <a:ext cx="302895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315" name="Line 1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07246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11430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30406" name="Text Box 6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230410" name="Text Box 10"/>
          <p:cNvSpPr txBox="1">
            <a:spLocks noChangeArrowheads="1"/>
          </p:cNvSpPr>
          <p:nvPr/>
        </p:nvSpPr>
        <p:spPr bwMode="auto">
          <a:xfrm>
            <a:off x="987425" y="3933825"/>
            <a:ext cx="692308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>
                <a:latin typeface="Arial" panose="020B0604020202020204" pitchFamily="34" charset="0"/>
              </a:rPr>
              <a:t>Uspořádání typu </a:t>
            </a:r>
            <a:r>
              <a:rPr lang="cs-CZ" altLang="cs-CZ" err="1">
                <a:latin typeface="Arial" panose="020B0604020202020204" pitchFamily="34" charset="0"/>
                <a:cs typeface="Arial" panose="020B0604020202020204" pitchFamily="34" charset="0"/>
              </a:rPr>
              <a:t>Ramjet</a:t>
            </a:r>
            <a:r>
              <a:rPr lang="cs-CZ" altLang="cs-CZ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cs-CZ" altLang="cs-CZ">
                <a:latin typeface="Arial" panose="020B0604020202020204" pitchFamily="34" charset="0"/>
                <a:cs typeface="Arial" panose="020B0604020202020204" pitchFamily="34" charset="0"/>
              </a:rPr>
              <a:t>Spalování probíhá v podzvukových rychlostech</a:t>
            </a:r>
            <a:endParaRPr lang="cs-CZ" altLang="cs-CZ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cs-CZ" altLang="cs-CZ">
                <a:latin typeface="Arial" panose="020B0604020202020204" pitchFamily="34" charset="0"/>
                <a:cs typeface="Arial" panose="020B0604020202020204" pitchFamily="34" charset="0"/>
              </a:rPr>
              <a:t>Výstupní rychlost spalin je vyšší než </a:t>
            </a:r>
            <a:br>
              <a:rPr lang="cs-CZ" altLang="cs-CZ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>
                <a:latin typeface="Arial" panose="020B0604020202020204" pitchFamily="34" charset="0"/>
                <a:cs typeface="Arial" panose="020B0604020202020204" pitchFamily="34" charset="0"/>
              </a:rPr>
              <a:t>vstupní rychlost vzduchu. Kompresor není třeba</a:t>
            </a:r>
            <a:r>
              <a:rPr lang="cs-CZ" altLang="cs-CZ"/>
              <a:t> </a:t>
            </a:r>
          </a:p>
        </p:txBody>
      </p:sp>
      <p:sp>
        <p:nvSpPr>
          <p:cNvPr id="230411" name="Line 1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73" y="2529577"/>
            <a:ext cx="8312727" cy="4038704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8189" y="1539518"/>
            <a:ext cx="3425374" cy="198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7866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371475" y="787401"/>
            <a:ext cx="839152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t">
              <a:spcBef>
                <a:spcPct val="50000"/>
              </a:spcBef>
            </a:pPr>
            <a:r>
              <a:rPr lang="cs-CZ"/>
              <a:t>Vývoj </a:t>
            </a:r>
            <a:r>
              <a:rPr lang="cs-CZ" err="1"/>
              <a:t>scramjetu</a:t>
            </a:r>
            <a:r>
              <a:rPr lang="cs-CZ"/>
              <a:t> začal na základě teoretických studií zahájených v 40. letech 20. století, US letectvo posléze pokračovala NASA. Velký progres díky Program Plane (NASP), založený v roce 1986s cílem vyvinout prostředek s rychlostí vyšší než Mach 15 se schopností horizontálního vzletu a přistání. Program skončil v roce 1993, ale původní konstrukce motoru NASP, se stala základem pro prostředek X-43A.</a:t>
            </a:r>
            <a:r>
              <a:rPr lang="cs-CZ" altLang="cs-CZ"/>
              <a:t>. </a:t>
            </a:r>
          </a:p>
        </p:txBody>
      </p:sp>
      <p:sp>
        <p:nvSpPr>
          <p:cNvPr id="226310" name="Text Box 6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226315" name="Line 1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94711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342900" y="1162050"/>
            <a:ext cx="83915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Plánované hypersonické letouny předpokládají použití tzv. scramjetu, který by teoreticky vyhovoval až pro rychlost letu do M = 30   </a:t>
            </a:r>
          </a:p>
        </p:txBody>
      </p:sp>
      <p:sp>
        <p:nvSpPr>
          <p:cNvPr id="245765" name="Text Box 5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pic>
        <p:nvPicPr>
          <p:cNvPr id="245766" name="Picture 6" descr="C:\Documents and Settings\splichalm.000\Plocha\114886main_FS040_scramjet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03513"/>
            <a:ext cx="4524375" cy="228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238" y="2438400"/>
            <a:ext cx="4094162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768" name="Line 8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35176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342900" y="1162050"/>
            <a:ext cx="83915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Plánované hypersonické letouny předpokládají použití tzv. scramjetu, který by teoreticky vyhovoval až pro rychlost letu do M = 30   </a:t>
            </a:r>
          </a:p>
        </p:txBody>
      </p:sp>
      <p:sp>
        <p:nvSpPr>
          <p:cNvPr id="245765" name="Text Box 5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sp>
        <p:nvSpPr>
          <p:cNvPr id="245768" name="Line 8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787401"/>
            <a:ext cx="8657245" cy="523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9340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342900" y="1162050"/>
            <a:ext cx="83915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Plánované hypersonické letouny předpokládají použití tzv. scramjetu, který by teoreticky vyhovoval až pro rychlost letu do M = 30   </a:t>
            </a:r>
          </a:p>
        </p:txBody>
      </p:sp>
      <p:sp>
        <p:nvSpPr>
          <p:cNvPr id="252933" name="Text Box 5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pic>
        <p:nvPicPr>
          <p:cNvPr id="252934" name="Picture 6" descr="C:\Documents and Settings\splichalm.000\Plocha\114886main_FS040_scramjet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03513"/>
            <a:ext cx="4524375" cy="228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293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238" y="2438400"/>
            <a:ext cx="4094162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2936" name="Line 8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52937" name="Picture 9" descr="C:\Documents and Settings\splichalm.000\Plocha\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885031"/>
            <a:ext cx="8548955" cy="539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948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796748"/>
            <a:ext cx="8105775" cy="5137150"/>
          </a:xfrm>
        </p:spPr>
        <p:txBody>
          <a:bodyPr/>
          <a:lstStyle/>
          <a:p>
            <a:r>
              <a:rPr lang="cs-CZ"/>
              <a:t>Výkon potřebný pro let </a:t>
            </a:r>
            <a:endParaRPr lang="en-US"/>
          </a:p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867783" y="1893084"/>
                <a:ext cx="4572000" cy="83099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cs-CZ">
                    <a:ea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𝑇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𝐷</m:t>
                    </m:r>
                  </m:oMath>
                </a14:m>
                <a:r>
                  <a:rPr lang="cs-CZ">
                    <a:ea typeface="Times New Roman" panose="02020603050405020304" pitchFamily="18" charset="0"/>
                  </a:rPr>
                  <a:t>                                                                     </a:t>
                </a:r>
                <a:endParaRPr lang="en-US"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cs-CZ">
                    <a:ea typeface="Times New Roman" panose="02020603050405020304" pitchFamily="18" charset="0"/>
                  </a:rPr>
                  <a:t> </a:t>
                </a:r>
                <a:endParaRPr lang="en-US"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83" y="1893084"/>
                <a:ext cx="4572000" cy="8309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867783" y="2534262"/>
                <a:ext cx="1997085" cy="8310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83" y="2534262"/>
                <a:ext cx="1997085" cy="8310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728900" y="3761401"/>
                <a:ext cx="1941557" cy="4901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𝑟𝑒𝑞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</m:t>
                    </m:r>
                  </m:oMath>
                </a14:m>
                <a:r>
                  <a:rPr lang="cs-CZ">
                    <a:ea typeface="Times New Roman" panose="02020603050405020304" pitchFamily="18" charset="0"/>
                  </a:rPr>
                  <a:t> </a:t>
                </a:r>
                <a:endParaRPr lang="en-US"/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900" y="3761401"/>
                <a:ext cx="1941557" cy="490199"/>
              </a:xfrm>
              <a:prstGeom prst="rect">
                <a:avLst/>
              </a:prstGeom>
              <a:blipFill>
                <a:blip r:embed="rId4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699852" y="4647678"/>
                <a:ext cx="2332946" cy="7223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𝑟𝑒𝑞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852" y="4647678"/>
                <a:ext cx="2332946" cy="7223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Obrázek 9"/>
          <p:cNvPicPr/>
          <p:nvPr/>
        </p:nvPicPr>
        <p:blipFill>
          <a:blip r:embed="rId6"/>
          <a:stretch>
            <a:fillRect/>
          </a:stretch>
        </p:blipFill>
        <p:spPr>
          <a:xfrm>
            <a:off x="4155088" y="4438672"/>
            <a:ext cx="3994649" cy="1450918"/>
          </a:xfrm>
          <a:prstGeom prst="rect">
            <a:avLst/>
          </a:prstGeom>
        </p:spPr>
      </p:pic>
      <p:cxnSp>
        <p:nvCxnSpPr>
          <p:cNvPr id="11" name="Přímá spojnice se šipkou 10"/>
          <p:cNvCxnSpPr/>
          <p:nvPr/>
        </p:nvCxnSpPr>
        <p:spPr bwMode="auto">
          <a:xfrm>
            <a:off x="3397851" y="5008835"/>
            <a:ext cx="600891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ovéPole 11"/>
          <p:cNvSpPr txBox="1"/>
          <p:nvPr/>
        </p:nvSpPr>
        <p:spPr>
          <a:xfrm>
            <a:off x="5439784" y="1708418"/>
            <a:ext cx="27099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T – </a:t>
            </a:r>
            <a:r>
              <a:rPr lang="cs-CZ" sz="1800"/>
              <a:t>tah </a:t>
            </a:r>
            <a:endParaRPr lang="en-US" sz="1800"/>
          </a:p>
          <a:p>
            <a:r>
              <a:rPr lang="en-US" sz="1800"/>
              <a:t>W – </a:t>
            </a:r>
            <a:r>
              <a:rPr lang="cs-CZ" sz="1800"/>
              <a:t>hmotnost letounu</a:t>
            </a:r>
            <a:r>
              <a:rPr lang="en-US" sz="1800"/>
              <a:t> </a:t>
            </a:r>
          </a:p>
          <a:p>
            <a:r>
              <a:rPr lang="en-US" sz="1800" err="1"/>
              <a:t>c</a:t>
            </a:r>
            <a:r>
              <a:rPr lang="en-US" sz="1800" baseline="-25000" err="1"/>
              <a:t>D</a:t>
            </a:r>
            <a:r>
              <a:rPr lang="en-US" sz="1800"/>
              <a:t> – </a:t>
            </a:r>
            <a:r>
              <a:rPr lang="cs-CZ" sz="1800"/>
              <a:t>součinitel odporu </a:t>
            </a:r>
            <a:endParaRPr lang="en-US" sz="1800"/>
          </a:p>
          <a:p>
            <a:r>
              <a:rPr lang="en-US" sz="1800"/>
              <a:t>V – </a:t>
            </a:r>
            <a:r>
              <a:rPr lang="cs-CZ" sz="1800"/>
              <a:t>letová rychlost</a:t>
            </a:r>
            <a:endParaRPr lang="en-US" sz="1800"/>
          </a:p>
          <a:p>
            <a:r>
              <a:rPr lang="en-US" sz="1800"/>
              <a:t>e – Oswald coefficient </a:t>
            </a:r>
          </a:p>
          <a:p>
            <a:r>
              <a:rPr lang="en-US" sz="1800"/>
              <a:t>ρ- </a:t>
            </a:r>
            <a:r>
              <a:rPr lang="cs-CZ" sz="1800"/>
              <a:t>hustota vzduchu </a:t>
            </a:r>
            <a:endParaRPr lang="en-US" sz="1800"/>
          </a:p>
          <a:p>
            <a:r>
              <a:rPr lang="en-US" sz="1800"/>
              <a:t>S – </a:t>
            </a:r>
            <a:r>
              <a:rPr lang="cs-CZ" sz="1800"/>
              <a:t>plocha křídla </a:t>
            </a:r>
            <a:endParaRPr lang="en-US" sz="1800"/>
          </a:p>
          <a:p>
            <a:r>
              <a:rPr lang="en-US" sz="1800"/>
              <a:t>AR – </a:t>
            </a:r>
            <a:r>
              <a:rPr lang="cs-CZ" sz="1800"/>
              <a:t>štíhlost křídla </a:t>
            </a:r>
            <a:r>
              <a:rPr lang="en-US" sz="1800"/>
              <a:t>     </a:t>
            </a:r>
          </a:p>
          <a:p>
            <a:r>
              <a:rPr lang="cs-CZ" sz="1800"/>
              <a:t> </a:t>
            </a:r>
          </a:p>
        </p:txBody>
      </p:sp>
      <p:sp>
        <p:nvSpPr>
          <p:cNvPr id="2" name="Obdélník 1"/>
          <p:cNvSpPr/>
          <p:nvPr/>
        </p:nvSpPr>
        <p:spPr>
          <a:xfrm>
            <a:off x="3998742" y="4438672"/>
            <a:ext cx="4308679" cy="1495226"/>
          </a:xfrm>
          <a:prstGeom prst="rect">
            <a:avLst/>
          </a:prstGeom>
          <a:solidFill>
            <a:srgbClr val="00B0F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486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123825"/>
            <a:ext cx="87249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Náporové motory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5105400"/>
          </a:xfrm>
        </p:spPr>
        <p:txBody>
          <a:bodyPr/>
          <a:lstStyle/>
          <a:p>
            <a:pPr>
              <a:buFontTx/>
              <a:buNone/>
            </a:pPr>
            <a:endParaRPr lang="cs-CZ" altLang="cs-CZ" sz="2800"/>
          </a:p>
          <a:p>
            <a:pPr>
              <a:buFontTx/>
              <a:buNone/>
            </a:pPr>
            <a:endParaRPr lang="cs-CZ" altLang="cs-CZ" sz="1800"/>
          </a:p>
          <a:p>
            <a:pPr>
              <a:buFontTx/>
              <a:buNone/>
            </a:pPr>
            <a:endParaRPr lang="cs-CZ" altLang="cs-CZ"/>
          </a:p>
        </p:txBody>
      </p:sp>
      <p:sp>
        <p:nvSpPr>
          <p:cNvPr id="246789" name="Text Box 5"/>
          <p:cNvSpPr txBox="1">
            <a:spLocks noChangeArrowheads="1"/>
          </p:cNvSpPr>
          <p:nvPr/>
        </p:nvSpPr>
        <p:spPr bwMode="auto">
          <a:xfrm>
            <a:off x="8715375" y="6278563"/>
            <a:ext cx="428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sz="3200" b="1"/>
              <a:t>*</a:t>
            </a:r>
          </a:p>
        </p:txBody>
      </p:sp>
      <p:pic>
        <p:nvPicPr>
          <p:cNvPr id="246791" name="Picture 7" descr="C:\Documents and Settings\splichalm.000\Plocha\x-43a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136650"/>
            <a:ext cx="7315200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792" name="Text Box 8"/>
          <p:cNvSpPr txBox="1">
            <a:spLocks noChangeArrowheads="1"/>
          </p:cNvSpPr>
          <p:nvPr/>
        </p:nvSpPr>
        <p:spPr bwMode="auto">
          <a:xfrm>
            <a:off x="871538" y="6037263"/>
            <a:ext cx="6124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/>
              <a:t>X-34A rychlost letu M=10</a:t>
            </a:r>
          </a:p>
        </p:txBody>
      </p:sp>
      <p:sp>
        <p:nvSpPr>
          <p:cNvPr id="246793" name="Line 9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966215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Cvičení 13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2498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33376"/>
            <a:ext cx="7772400" cy="457200"/>
          </a:xfrm>
        </p:spPr>
        <p:txBody>
          <a:bodyPr/>
          <a:lstStyle/>
          <a:p>
            <a:r>
              <a:rPr lang="cs-CZ" altLang="cs-CZ" sz="2800">
                <a:solidFill>
                  <a:schemeClr val="accent2"/>
                </a:solidFill>
                <a:latin typeface="Arial" panose="020B0604020202020204" pitchFamily="34" charset="0"/>
              </a:rPr>
              <a:t>Cvičení Výpočet uhlíkové stopy </a:t>
            </a:r>
            <a:b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</a:b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209550" y="806678"/>
            <a:ext cx="82391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sz="2800"/>
              <a:t>V</a:t>
            </a:r>
            <a:r>
              <a:rPr lang="en-US" sz="2800" err="1"/>
              <a:t>ýpočet</a:t>
            </a:r>
            <a:r>
              <a:rPr lang="en-US" sz="2800"/>
              <a:t> </a:t>
            </a:r>
            <a:r>
              <a:rPr lang="en-US" sz="2800" err="1"/>
              <a:t>uhlíkové</a:t>
            </a:r>
            <a:r>
              <a:rPr lang="en-US" sz="2800"/>
              <a:t> </a:t>
            </a:r>
            <a:r>
              <a:rPr lang="en-US" sz="2800" err="1"/>
              <a:t>stopy</a:t>
            </a:r>
            <a:r>
              <a:rPr lang="en-US" sz="2800"/>
              <a:t> </a:t>
            </a:r>
            <a:r>
              <a:rPr lang="en-US" sz="2800" err="1"/>
              <a:t>letu</a:t>
            </a:r>
            <a:r>
              <a:rPr lang="en-US" sz="2800"/>
              <a:t> </a:t>
            </a:r>
            <a:r>
              <a:rPr lang="en-US" sz="2800" err="1"/>
              <a:t>dopravního</a:t>
            </a:r>
            <a:r>
              <a:rPr lang="en-US" sz="2800"/>
              <a:t> </a:t>
            </a:r>
            <a:r>
              <a:rPr lang="en-US" sz="2800" err="1"/>
              <a:t>letadla</a:t>
            </a:r>
            <a:r>
              <a:rPr lang="en-US" sz="2800"/>
              <a:t> </a:t>
            </a:r>
            <a:r>
              <a:rPr lang="en-US" sz="2800" err="1"/>
              <a:t>kategorie</a:t>
            </a:r>
            <a:r>
              <a:rPr lang="en-US" sz="2800"/>
              <a:t> CS – 25</a:t>
            </a: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394781" y="1868507"/>
            <a:ext cx="78043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Zadání úkolu: </a:t>
            </a:r>
          </a:p>
          <a:p>
            <a:endParaRPr lang="cs-CZ" sz="1800"/>
          </a:p>
          <a:p>
            <a:r>
              <a:rPr lang="cs-CZ" sz="1800"/>
              <a:t>Určete měrný dolet a měrný impuls pohonného systému vybraného letounu. Jaký dopad bude mít 10% zvýšení účinnosti pohonu na měrný dolet?</a:t>
            </a:r>
          </a:p>
          <a:p>
            <a:endParaRPr lang="cs-CZ" sz="1800"/>
          </a:p>
          <a:p>
            <a:endParaRPr lang="cs-CZ" sz="1800"/>
          </a:p>
        </p:txBody>
      </p:sp>
      <p:sp>
        <p:nvSpPr>
          <p:cNvPr id="3" name="TextovéPole 2"/>
          <p:cNvSpPr txBox="1"/>
          <p:nvPr/>
        </p:nvSpPr>
        <p:spPr>
          <a:xfrm>
            <a:off x="455477" y="5442142"/>
            <a:ext cx="7747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/>
              <a:t>Předpokládejme, že spotřeba paliva letadla (na jednotku doby letu, která je považována za pevnou) rovná se udávané hodinové spotřebě pro daný typ </a:t>
            </a:r>
            <a:endParaRPr lang="en-US" sz="1800"/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88702"/>
              </p:ext>
            </p:extLst>
          </p:nvPr>
        </p:nvGraphicFramePr>
        <p:xfrm>
          <a:off x="523874" y="3487761"/>
          <a:ext cx="8239126" cy="1887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959">
                  <a:extLst>
                    <a:ext uri="{9D8B030D-6E8A-4147-A177-3AD203B41FA5}">
                      <a16:colId xmlns:a16="http://schemas.microsoft.com/office/drawing/2014/main" val="1676709880"/>
                    </a:ext>
                  </a:extLst>
                </a:gridCol>
                <a:gridCol w="817359">
                  <a:extLst>
                    <a:ext uri="{9D8B030D-6E8A-4147-A177-3AD203B41FA5}">
                      <a16:colId xmlns:a16="http://schemas.microsoft.com/office/drawing/2014/main" val="846658728"/>
                    </a:ext>
                  </a:extLst>
                </a:gridCol>
                <a:gridCol w="724519">
                  <a:extLst>
                    <a:ext uri="{9D8B030D-6E8A-4147-A177-3AD203B41FA5}">
                      <a16:colId xmlns:a16="http://schemas.microsoft.com/office/drawing/2014/main" val="201824574"/>
                    </a:ext>
                  </a:extLst>
                </a:gridCol>
                <a:gridCol w="714507">
                  <a:extLst>
                    <a:ext uri="{9D8B030D-6E8A-4147-A177-3AD203B41FA5}">
                      <a16:colId xmlns:a16="http://schemas.microsoft.com/office/drawing/2014/main" val="3753997138"/>
                    </a:ext>
                  </a:extLst>
                </a:gridCol>
                <a:gridCol w="905648">
                  <a:extLst>
                    <a:ext uri="{9D8B030D-6E8A-4147-A177-3AD203B41FA5}">
                      <a16:colId xmlns:a16="http://schemas.microsoft.com/office/drawing/2014/main" val="2260199560"/>
                    </a:ext>
                  </a:extLst>
                </a:gridCol>
                <a:gridCol w="903828">
                  <a:extLst>
                    <a:ext uri="{9D8B030D-6E8A-4147-A177-3AD203B41FA5}">
                      <a16:colId xmlns:a16="http://schemas.microsoft.com/office/drawing/2014/main" val="2941062934"/>
                    </a:ext>
                  </a:extLst>
                </a:gridCol>
                <a:gridCol w="1027615">
                  <a:extLst>
                    <a:ext uri="{9D8B030D-6E8A-4147-A177-3AD203B41FA5}">
                      <a16:colId xmlns:a16="http://schemas.microsoft.com/office/drawing/2014/main" val="2794969460"/>
                    </a:ext>
                  </a:extLst>
                </a:gridCol>
                <a:gridCol w="897457">
                  <a:extLst>
                    <a:ext uri="{9D8B030D-6E8A-4147-A177-3AD203B41FA5}">
                      <a16:colId xmlns:a16="http://schemas.microsoft.com/office/drawing/2014/main" val="1429503920"/>
                    </a:ext>
                  </a:extLst>
                </a:gridCol>
                <a:gridCol w="806437">
                  <a:extLst>
                    <a:ext uri="{9D8B030D-6E8A-4147-A177-3AD203B41FA5}">
                      <a16:colId xmlns:a16="http://schemas.microsoft.com/office/drawing/2014/main" val="1306689307"/>
                    </a:ext>
                  </a:extLst>
                </a:gridCol>
                <a:gridCol w="579797">
                  <a:extLst>
                    <a:ext uri="{9D8B030D-6E8A-4147-A177-3AD203B41FA5}">
                      <a16:colId xmlns:a16="http://schemas.microsoft.com/office/drawing/2014/main" val="488805671"/>
                    </a:ext>
                  </a:extLst>
                </a:gridCol>
              </a:tblGrid>
              <a:tr h="729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Typ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MTOW  (kg)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OWE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(kg)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Plocha křídla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(m2)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Cest. rychlost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(km/h)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Náklad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(kg)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Propulzní</a:t>
                      </a:r>
                      <a:r>
                        <a:rPr lang="cs-CZ" sz="1200" baseline="0">
                          <a:solidFill>
                            <a:schemeClr val="tx1"/>
                          </a:solidFill>
                          <a:effectLst/>
                        </a:rPr>
                        <a:t> výkon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(kW)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Udaný dolet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(km)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Kapacita paliva   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200" err="1">
                          <a:solidFill>
                            <a:schemeClr val="tx1"/>
                          </a:solidFill>
                          <a:effectLst/>
                        </a:rPr>
                        <a:t>litr</a:t>
                      </a: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 )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L/D </a:t>
                      </a: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Optimální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79845690"/>
                  </a:ext>
                </a:extLst>
              </a:tr>
              <a:tr h="5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Airbus A340 -500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376 000 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72 850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439,4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43300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9165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16100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222 850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18.1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36856544"/>
                  </a:ext>
                </a:extLst>
              </a:tr>
              <a:tr h="590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Airbus A380 -800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560 000 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276 800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846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66 400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12 246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15 200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320 000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19.36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99941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120380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33376"/>
            <a:ext cx="7772400" cy="457200"/>
          </a:xfrm>
        </p:spPr>
        <p:txBody>
          <a:bodyPr/>
          <a:lstStyle/>
          <a:p>
            <a:r>
              <a:rPr lang="cs-CZ" altLang="cs-CZ" sz="2800">
                <a:solidFill>
                  <a:schemeClr val="accent2"/>
                </a:solidFill>
                <a:latin typeface="Arial" panose="020B0604020202020204" pitchFamily="34" charset="0"/>
              </a:rPr>
              <a:t>Cvičení Výpočet uhlíkové stopy</a:t>
            </a:r>
            <a:b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</a:b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ýpočet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uhlíkové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stopy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letu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dopravního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letadla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kategorie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CS – 25</a:t>
            </a:r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800"/>
          </a:p>
          <a:p>
            <a:r>
              <a:rPr lang="pl-PL" sz="2800"/>
              <a:t>Údaje o produkci emisí z databáze DEFRA</a:t>
            </a:r>
            <a:r>
              <a:rPr lang="en-US" sz="280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err="1"/>
              <a:t>Cestování</a:t>
            </a:r>
            <a:r>
              <a:rPr lang="en-US" sz="2800"/>
              <a:t> business </a:t>
            </a:r>
            <a:r>
              <a:rPr lang="en-US" sz="2800" err="1"/>
              <a:t>třídou</a:t>
            </a:r>
            <a:r>
              <a:rPr lang="en-US" sz="2800"/>
              <a:t> </a:t>
            </a:r>
            <a:r>
              <a:rPr lang="cs-CZ" sz="2800"/>
              <a:t>vy</a:t>
            </a:r>
            <a:r>
              <a:rPr lang="en-US" sz="2800" err="1"/>
              <a:t>produkuje</a:t>
            </a:r>
            <a:r>
              <a:rPr lang="en-US" sz="2800"/>
              <a:t> 228 g CO₂ </a:t>
            </a:r>
            <a:r>
              <a:rPr lang="en-US" sz="2800" err="1"/>
              <a:t>na</a:t>
            </a:r>
            <a:r>
              <a:rPr lang="en-US" sz="2800"/>
              <a:t> </a:t>
            </a:r>
            <a:r>
              <a:rPr lang="en-US" sz="2800" err="1"/>
              <a:t>osobokilometr</a:t>
            </a:r>
            <a:r>
              <a:rPr lang="en-US" sz="280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err="1"/>
              <a:t>Ekonomická</a:t>
            </a:r>
            <a:r>
              <a:rPr lang="en-US" sz="2800"/>
              <a:t> </a:t>
            </a:r>
            <a:r>
              <a:rPr lang="en-US" sz="2800" err="1"/>
              <a:t>třída</a:t>
            </a:r>
            <a:r>
              <a:rPr lang="en-US" sz="2800"/>
              <a:t> </a:t>
            </a:r>
            <a:r>
              <a:rPr lang="en-US" sz="2800" err="1"/>
              <a:t>produkuje</a:t>
            </a:r>
            <a:r>
              <a:rPr lang="en-US" sz="2800"/>
              <a:t> </a:t>
            </a:r>
            <a:r>
              <a:rPr lang="en-US" sz="2800" err="1"/>
              <a:t>pouze</a:t>
            </a:r>
            <a:r>
              <a:rPr lang="en-US" sz="2800"/>
              <a:t> 79 g </a:t>
            </a:r>
            <a:r>
              <a:rPr lang="en-US" sz="2800" err="1"/>
              <a:t>emisí</a:t>
            </a:r>
            <a:r>
              <a:rPr lang="en-US" sz="2800"/>
              <a:t> CO₂–</a:t>
            </a:r>
            <a:r>
              <a:rPr lang="en-US" sz="2800" err="1"/>
              <a:t>osobokilometr</a:t>
            </a:r>
            <a:r>
              <a:rPr lang="en-US" sz="2800"/>
              <a:t>.</a:t>
            </a:r>
            <a:endParaRPr lang="cs-CZ" sz="2800"/>
          </a:p>
          <a:p>
            <a:pPr algn="ctr"/>
            <a:endParaRPr lang="cs-CZ" sz="2800"/>
          </a:p>
          <a:p>
            <a:pPr algn="ctr"/>
            <a:r>
              <a:rPr lang="cs-CZ" sz="2800" b="1" u="sng"/>
              <a:t>Úkol:</a:t>
            </a:r>
            <a:r>
              <a:rPr lang="cs-CZ" sz="2800"/>
              <a:t> </a:t>
            </a:r>
          </a:p>
          <a:p>
            <a:r>
              <a:rPr lang="cs-CZ" sz="2800"/>
              <a:t>Pro vybraný letoun zkontrolujte, zda jsou tyto informace platné</a:t>
            </a: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28921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33376"/>
            <a:ext cx="7772400" cy="457200"/>
          </a:xfrm>
        </p:spPr>
        <p:txBody>
          <a:bodyPr/>
          <a:lstStyle/>
          <a:p>
            <a:r>
              <a:rPr lang="cs-CZ" altLang="cs-CZ" sz="2800">
                <a:solidFill>
                  <a:schemeClr val="accent2"/>
                </a:solidFill>
                <a:latin typeface="Arial" panose="020B0604020202020204" pitchFamily="34" charset="0"/>
              </a:rPr>
              <a:t>Cvičení Výpočet uhlíkové stopy</a:t>
            </a:r>
            <a:b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</a:b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ýpočet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uhlíkové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stopy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letu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dopravního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letadla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kategorie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CS – 25</a:t>
            </a:r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50000"/>
              </a:spcBef>
            </a:pPr>
            <a:endParaRPr 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405420" y="1992331"/>
            <a:ext cx="8161709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/>
              <a:t>Zadání:</a:t>
            </a:r>
            <a:r>
              <a:rPr lang="cs-CZ"/>
              <a:t> </a:t>
            </a:r>
          </a:p>
          <a:p>
            <a:r>
              <a:rPr lang="en-US"/>
              <a:t>Pro </a:t>
            </a:r>
            <a:r>
              <a:rPr lang="en-US" err="1"/>
              <a:t>vybrané</a:t>
            </a:r>
            <a:r>
              <a:rPr lang="en-US"/>
              <a:t>/</a:t>
            </a:r>
            <a:r>
              <a:rPr lang="en-US" err="1"/>
              <a:t>zadané</a:t>
            </a:r>
            <a:r>
              <a:rPr lang="en-US"/>
              <a:t> </a:t>
            </a:r>
            <a:r>
              <a:rPr lang="en-US" err="1"/>
              <a:t>dopravní</a:t>
            </a:r>
            <a:r>
              <a:rPr lang="en-US"/>
              <a:t> </a:t>
            </a:r>
            <a:r>
              <a:rPr lang="en-US" err="1"/>
              <a:t>letadlo</a:t>
            </a:r>
            <a:r>
              <a:rPr lang="en-US"/>
              <a:t> </a:t>
            </a:r>
            <a:r>
              <a:rPr lang="en-US" err="1"/>
              <a:t>kategorie</a:t>
            </a:r>
            <a:r>
              <a:rPr lang="en-US"/>
              <a:t> CS-25 </a:t>
            </a:r>
            <a:r>
              <a:rPr lang="en-US" err="1"/>
              <a:t>určete</a:t>
            </a:r>
            <a:r>
              <a:rPr lang="en-US"/>
              <a:t> </a:t>
            </a:r>
            <a:r>
              <a:rPr lang="en-US" err="1"/>
              <a:t>uhlíkovou</a:t>
            </a:r>
            <a:r>
              <a:rPr lang="en-US"/>
              <a:t> </a:t>
            </a:r>
            <a:r>
              <a:rPr lang="en-US" err="1"/>
              <a:t>stopu</a:t>
            </a:r>
            <a:r>
              <a:rPr lang="en-US"/>
              <a:t> pro </a:t>
            </a:r>
            <a:r>
              <a:rPr lang="en-US" err="1"/>
              <a:t>scénáře</a:t>
            </a:r>
            <a:r>
              <a:rPr lang="en-US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Pro let s </a:t>
            </a:r>
            <a:r>
              <a:rPr lang="en-US" err="1"/>
              <a:t>plně</a:t>
            </a:r>
            <a:r>
              <a:rPr lang="en-US"/>
              <a:t> </a:t>
            </a:r>
            <a:r>
              <a:rPr lang="en-US" err="1"/>
              <a:t>ekonomickým</a:t>
            </a:r>
            <a:r>
              <a:rPr lang="en-US"/>
              <a:t> </a:t>
            </a:r>
            <a:r>
              <a:rPr lang="en-US" err="1"/>
              <a:t>uspořádáním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Pro let s </a:t>
            </a:r>
            <a:r>
              <a:rPr lang="en-US" err="1"/>
              <a:t>uspořádáním</a:t>
            </a:r>
            <a:r>
              <a:rPr lang="en-US"/>
              <a:t> s </a:t>
            </a:r>
            <a:r>
              <a:rPr lang="en-US" err="1"/>
              <a:t>více</a:t>
            </a:r>
            <a:r>
              <a:rPr lang="en-US"/>
              <a:t> </a:t>
            </a:r>
            <a:r>
              <a:rPr lang="en-US" err="1"/>
              <a:t>třídami</a:t>
            </a:r>
            <a:endParaRPr lang="en-US"/>
          </a:p>
          <a:p>
            <a:r>
              <a:rPr lang="en-US" err="1"/>
              <a:t>Vyhodnoťte</a:t>
            </a:r>
            <a:r>
              <a:rPr lang="en-US"/>
              <a:t> </a:t>
            </a:r>
            <a:r>
              <a:rPr lang="en-US" err="1"/>
              <a:t>uhlíkovou</a:t>
            </a:r>
            <a:r>
              <a:rPr lang="en-US"/>
              <a:t> </a:t>
            </a:r>
            <a:r>
              <a:rPr lang="en-US" err="1"/>
              <a:t>stopu</a:t>
            </a:r>
            <a:r>
              <a:rPr lang="en-US"/>
              <a:t> </a:t>
            </a:r>
            <a:r>
              <a:rPr lang="en-US" err="1"/>
              <a:t>vytvořenou</a:t>
            </a:r>
            <a:r>
              <a:rPr lang="en-US"/>
              <a:t> </a:t>
            </a:r>
            <a:r>
              <a:rPr lang="en-US" err="1"/>
              <a:t>cestujícím</a:t>
            </a:r>
            <a:r>
              <a:rPr lang="en-US"/>
              <a:t> v </a:t>
            </a:r>
            <a:r>
              <a:rPr lang="en-US" err="1"/>
              <a:t>první</a:t>
            </a:r>
            <a:r>
              <a:rPr lang="en-US"/>
              <a:t> </a:t>
            </a:r>
            <a:r>
              <a:rPr lang="en-US" err="1"/>
              <a:t>třídě</a:t>
            </a:r>
            <a:endParaRPr lang="en-US"/>
          </a:p>
          <a:p>
            <a:r>
              <a:rPr lang="en-US" err="1"/>
              <a:t>Porovnejte</a:t>
            </a:r>
            <a:r>
              <a:rPr lang="en-US"/>
              <a:t> </a:t>
            </a:r>
            <a:r>
              <a:rPr lang="en-US" err="1"/>
              <a:t>zjištěnou</a:t>
            </a:r>
            <a:r>
              <a:rPr lang="en-US"/>
              <a:t> </a:t>
            </a:r>
            <a:r>
              <a:rPr lang="en-US" err="1"/>
              <a:t>uhlíkovou</a:t>
            </a:r>
            <a:r>
              <a:rPr lang="en-US"/>
              <a:t> </a:t>
            </a:r>
            <a:r>
              <a:rPr lang="en-US" err="1"/>
              <a:t>stopu</a:t>
            </a:r>
            <a:r>
              <a:rPr lang="en-US"/>
              <a:t> s </a:t>
            </a:r>
            <a:r>
              <a:rPr lang="en-US" err="1"/>
              <a:t>údaji</a:t>
            </a:r>
            <a:r>
              <a:rPr lang="en-US"/>
              <a:t> </a:t>
            </a:r>
            <a:r>
              <a:rPr lang="en-US" err="1"/>
              <a:t>uvedenými</a:t>
            </a:r>
            <a:r>
              <a:rPr lang="en-US"/>
              <a:t> v </a:t>
            </a:r>
            <a:r>
              <a:rPr lang="en-US" err="1"/>
              <a:t>kalkulátoru</a:t>
            </a:r>
            <a:r>
              <a:rPr lang="en-US"/>
              <a:t> ICAO pro </a:t>
            </a:r>
            <a:r>
              <a:rPr lang="en-US" err="1"/>
              <a:t>vybraný</a:t>
            </a:r>
            <a:r>
              <a:rPr lang="en-US"/>
              <a:t> let</a:t>
            </a:r>
            <a:r>
              <a:rPr lang="cs-CZ"/>
              <a:t>. </a:t>
            </a:r>
          </a:p>
          <a:p>
            <a:endParaRPr lang="cs-CZ" sz="1400"/>
          </a:p>
          <a:p>
            <a:r>
              <a:rPr lang="cs-CZ"/>
              <a:t>Předpokládejme, že spotřeba paliva letadla (na jednotku doby letu, která je považována za pevnou) se rovná specifikované hodinové spotřebě pro daný typ, která je uvedena v tabulce parametrů..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488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0075" y="593467"/>
            <a:ext cx="7772400" cy="457200"/>
          </a:xfrm>
        </p:spPr>
        <p:txBody>
          <a:bodyPr/>
          <a:lstStyle/>
          <a:p>
            <a:r>
              <a:rPr lang="cs-CZ" altLang="cs-CZ" sz="2800" err="1">
                <a:solidFill>
                  <a:schemeClr val="accent2"/>
                </a:solidFill>
                <a:latin typeface="Arial" panose="020B0604020202020204" pitchFamily="34" charset="0"/>
              </a:rPr>
              <a:t>Seminar</a:t>
            </a:r>
            <a:r>
              <a:rPr lang="en-US" altLang="cs-CZ" sz="2800">
                <a:solidFill>
                  <a:schemeClr val="accent2"/>
                </a:solidFill>
                <a:latin typeface="Arial" panose="020B0604020202020204" pitchFamily="34" charset="0"/>
              </a:rPr>
              <a:t>: Calculating the carbon footprint</a:t>
            </a:r>
            <a:b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</a:br>
            <a:b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</a:b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ýpočet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uhlíkové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stopy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letu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dopravního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letadla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kategorie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CS – 25</a:t>
            </a:r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394781" y="1868507"/>
            <a:ext cx="7435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Air travel carbon footprint calculators can help us determine the carbon footprint of air travel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94781" y="3499722"/>
            <a:ext cx="7747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/>
              <a:t>Příklad ICAO Uhlíková kalkulačka </a:t>
            </a:r>
          </a:p>
          <a:p>
            <a:endParaRPr lang="cs-CZ" sz="1800"/>
          </a:p>
          <a:p>
            <a:r>
              <a:rPr lang="cs-CZ" sz="1800"/>
              <a:t>Demonstrace použití:  </a:t>
            </a:r>
            <a:endParaRPr lang="en-US" sz="180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6275" y="2363821"/>
            <a:ext cx="4144460" cy="423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682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33376"/>
            <a:ext cx="7772400" cy="457200"/>
          </a:xfrm>
        </p:spPr>
        <p:txBody>
          <a:bodyPr/>
          <a:lstStyle/>
          <a:p>
            <a:r>
              <a:rPr lang="cs-CZ" altLang="cs-CZ" sz="2800" err="1">
                <a:solidFill>
                  <a:schemeClr val="accent2"/>
                </a:solidFill>
                <a:latin typeface="Arial" panose="020B0604020202020204" pitchFamily="34" charset="0"/>
              </a:rPr>
              <a:t>Seminar</a:t>
            </a:r>
            <a:r>
              <a:rPr lang="en-US" altLang="cs-CZ" sz="2800">
                <a:solidFill>
                  <a:schemeClr val="accent2"/>
                </a:solidFill>
                <a:latin typeface="Arial" panose="020B0604020202020204" pitchFamily="34" charset="0"/>
              </a:rPr>
              <a:t>: Calculating the carbon footprint</a:t>
            </a:r>
            <a:b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</a:b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ýpočet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uhlíkové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stopy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letu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dopravního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letadla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kategorie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CS – 25</a:t>
            </a:r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66725" y="2266864"/>
            <a:ext cx="7435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/>
              <a:t>Příklad: </a:t>
            </a:r>
            <a:r>
              <a:rPr lang="en-US" sz="1600"/>
              <a:t>Pro </a:t>
            </a:r>
            <a:r>
              <a:rPr lang="en-US" sz="1600" err="1"/>
              <a:t>vybrané</a:t>
            </a:r>
            <a:r>
              <a:rPr lang="en-US" sz="1600"/>
              <a:t> </a:t>
            </a:r>
            <a:r>
              <a:rPr lang="en-US" sz="1600" err="1"/>
              <a:t>letadlo</a:t>
            </a:r>
            <a:r>
              <a:rPr lang="en-US" sz="1600"/>
              <a:t> </a:t>
            </a:r>
            <a:r>
              <a:rPr lang="en-US" sz="1600" err="1"/>
              <a:t>určíme</a:t>
            </a:r>
            <a:r>
              <a:rPr lang="en-US" sz="1600"/>
              <a:t> </a:t>
            </a:r>
            <a:r>
              <a:rPr lang="en-US" sz="1600" err="1"/>
              <a:t>počet</a:t>
            </a:r>
            <a:r>
              <a:rPr lang="en-US" sz="1600"/>
              <a:t> </a:t>
            </a:r>
            <a:r>
              <a:rPr lang="en-US" sz="1600" err="1"/>
              <a:t>cestovních</a:t>
            </a:r>
            <a:r>
              <a:rPr lang="en-US" sz="1600"/>
              <a:t> </a:t>
            </a:r>
            <a:r>
              <a:rPr lang="en-US" sz="1600" err="1"/>
              <a:t>tříd</a:t>
            </a:r>
            <a:r>
              <a:rPr lang="en-US" sz="1600"/>
              <a:t> v </a:t>
            </a:r>
            <a:r>
              <a:rPr lang="en-US" sz="1600" err="1"/>
              <a:t>daném</a:t>
            </a:r>
            <a:r>
              <a:rPr lang="en-US" sz="1600"/>
              <a:t> </a:t>
            </a:r>
            <a:r>
              <a:rPr lang="en-US" sz="1600" err="1"/>
              <a:t>letadle</a:t>
            </a:r>
            <a:r>
              <a:rPr lang="en-US" sz="1600"/>
              <a:t> a </a:t>
            </a:r>
            <a:r>
              <a:rPr lang="en-US" sz="1600" err="1"/>
              <a:t>počet</a:t>
            </a:r>
            <a:r>
              <a:rPr lang="en-US" sz="1600"/>
              <a:t> </a:t>
            </a:r>
            <a:r>
              <a:rPr lang="en-US" sz="1600" err="1"/>
              <a:t>cestujících</a:t>
            </a:r>
            <a:r>
              <a:rPr lang="en-US" sz="1600"/>
              <a:t> v </a:t>
            </a:r>
            <a:r>
              <a:rPr lang="en-US" sz="1600" err="1"/>
              <a:t>každé</a:t>
            </a:r>
            <a:r>
              <a:rPr lang="en-US" sz="1600"/>
              <a:t> </a:t>
            </a:r>
            <a:r>
              <a:rPr lang="en-US" sz="1600" err="1"/>
              <a:t>třídě</a:t>
            </a:r>
            <a:r>
              <a:rPr lang="en-US" sz="1600"/>
              <a:t>.</a:t>
            </a:r>
            <a:r>
              <a:rPr lang="cs-CZ" sz="1600"/>
              <a:t>:</a:t>
            </a:r>
            <a:endParaRPr lang="en-US" sz="160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473" y="3036463"/>
            <a:ext cx="5936293" cy="350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10914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33376"/>
            <a:ext cx="7772400" cy="457200"/>
          </a:xfrm>
        </p:spPr>
        <p:txBody>
          <a:bodyPr/>
          <a:lstStyle/>
          <a:p>
            <a:r>
              <a:rPr lang="cs-CZ" altLang="cs-CZ" sz="2800" err="1">
                <a:solidFill>
                  <a:schemeClr val="accent2"/>
                </a:solidFill>
                <a:latin typeface="Arial" panose="020B0604020202020204" pitchFamily="34" charset="0"/>
              </a:rPr>
              <a:t>Seminar</a:t>
            </a:r>
            <a:r>
              <a:rPr lang="en-US" altLang="cs-CZ" sz="2800">
                <a:solidFill>
                  <a:schemeClr val="accent2"/>
                </a:solidFill>
                <a:latin typeface="Arial" panose="020B0604020202020204" pitchFamily="34" charset="0"/>
              </a:rPr>
              <a:t>: Calculating the carbon footprint</a:t>
            </a:r>
            <a:b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</a:b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ýpočet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uhlíkové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stopy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letu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dopravního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letadla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err="1">
                <a:latin typeface="Arial" panose="020B0604020202020204" pitchFamily="34" charset="0"/>
                <a:cs typeface="Arial" panose="020B0604020202020204" pitchFamily="34" charset="0"/>
              </a:rPr>
              <a:t>kategorie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CS – 25</a:t>
            </a:r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66725" y="2266864"/>
            <a:ext cx="7435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/>
              <a:t>Tabulka parametrů letadel:</a:t>
            </a:r>
            <a:endParaRPr lang="en-US" sz="160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57467"/>
              </p:ext>
            </p:extLst>
          </p:nvPr>
        </p:nvGraphicFramePr>
        <p:xfrm>
          <a:off x="298618" y="3003775"/>
          <a:ext cx="8239126" cy="1887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959">
                  <a:extLst>
                    <a:ext uri="{9D8B030D-6E8A-4147-A177-3AD203B41FA5}">
                      <a16:colId xmlns:a16="http://schemas.microsoft.com/office/drawing/2014/main" val="1676709880"/>
                    </a:ext>
                  </a:extLst>
                </a:gridCol>
                <a:gridCol w="817359">
                  <a:extLst>
                    <a:ext uri="{9D8B030D-6E8A-4147-A177-3AD203B41FA5}">
                      <a16:colId xmlns:a16="http://schemas.microsoft.com/office/drawing/2014/main" val="846658728"/>
                    </a:ext>
                  </a:extLst>
                </a:gridCol>
                <a:gridCol w="724519">
                  <a:extLst>
                    <a:ext uri="{9D8B030D-6E8A-4147-A177-3AD203B41FA5}">
                      <a16:colId xmlns:a16="http://schemas.microsoft.com/office/drawing/2014/main" val="201824574"/>
                    </a:ext>
                  </a:extLst>
                </a:gridCol>
                <a:gridCol w="714507">
                  <a:extLst>
                    <a:ext uri="{9D8B030D-6E8A-4147-A177-3AD203B41FA5}">
                      <a16:colId xmlns:a16="http://schemas.microsoft.com/office/drawing/2014/main" val="3753997138"/>
                    </a:ext>
                  </a:extLst>
                </a:gridCol>
                <a:gridCol w="905648">
                  <a:extLst>
                    <a:ext uri="{9D8B030D-6E8A-4147-A177-3AD203B41FA5}">
                      <a16:colId xmlns:a16="http://schemas.microsoft.com/office/drawing/2014/main" val="2260199560"/>
                    </a:ext>
                  </a:extLst>
                </a:gridCol>
                <a:gridCol w="903828">
                  <a:extLst>
                    <a:ext uri="{9D8B030D-6E8A-4147-A177-3AD203B41FA5}">
                      <a16:colId xmlns:a16="http://schemas.microsoft.com/office/drawing/2014/main" val="2941062934"/>
                    </a:ext>
                  </a:extLst>
                </a:gridCol>
                <a:gridCol w="1027615">
                  <a:extLst>
                    <a:ext uri="{9D8B030D-6E8A-4147-A177-3AD203B41FA5}">
                      <a16:colId xmlns:a16="http://schemas.microsoft.com/office/drawing/2014/main" val="2794969460"/>
                    </a:ext>
                  </a:extLst>
                </a:gridCol>
                <a:gridCol w="897457">
                  <a:extLst>
                    <a:ext uri="{9D8B030D-6E8A-4147-A177-3AD203B41FA5}">
                      <a16:colId xmlns:a16="http://schemas.microsoft.com/office/drawing/2014/main" val="1429503920"/>
                    </a:ext>
                  </a:extLst>
                </a:gridCol>
                <a:gridCol w="806437">
                  <a:extLst>
                    <a:ext uri="{9D8B030D-6E8A-4147-A177-3AD203B41FA5}">
                      <a16:colId xmlns:a16="http://schemas.microsoft.com/office/drawing/2014/main" val="1306689307"/>
                    </a:ext>
                  </a:extLst>
                </a:gridCol>
                <a:gridCol w="579797">
                  <a:extLst>
                    <a:ext uri="{9D8B030D-6E8A-4147-A177-3AD203B41FA5}">
                      <a16:colId xmlns:a16="http://schemas.microsoft.com/office/drawing/2014/main" val="488805671"/>
                    </a:ext>
                  </a:extLst>
                </a:gridCol>
              </a:tblGrid>
              <a:tr h="729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Typ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MTOW  (kg)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OWE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(kg)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Wing area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(m2)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Cruise speed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(km/h)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Payload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solidFill>
                            <a:schemeClr val="tx1"/>
                          </a:solidFill>
                          <a:effectLst/>
                        </a:rPr>
                        <a:t>(kg)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Propulsion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power (kW)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Range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(km)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Fuel capacity (</a:t>
                      </a:r>
                      <a:r>
                        <a:rPr lang="en-US" sz="1200" err="1">
                          <a:solidFill>
                            <a:schemeClr val="tx1"/>
                          </a:solidFill>
                          <a:effectLst/>
                        </a:rPr>
                        <a:t>litres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 )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L/D ratio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Optimal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79845690"/>
                  </a:ext>
                </a:extLst>
              </a:tr>
              <a:tr h="566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Airbus A340 -500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376 000 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72 850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439,4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43300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9165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16100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222 850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18.1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36856544"/>
                  </a:ext>
                </a:extLst>
              </a:tr>
              <a:tr h="590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Airbus A380 -800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560 000 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276 800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846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66 400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12 246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15 200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320 000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19.36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99941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84457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33376"/>
            <a:ext cx="7772400" cy="457200"/>
          </a:xfrm>
        </p:spPr>
        <p:txBody>
          <a:bodyPr/>
          <a:lstStyle/>
          <a:p>
            <a:r>
              <a:rPr lang="cs-CZ" altLang="cs-CZ" sz="2800">
                <a:solidFill>
                  <a:schemeClr val="accent2"/>
                </a:solidFill>
                <a:latin typeface="Arial" panose="020B0604020202020204" pitchFamily="34" charset="0"/>
              </a:rPr>
              <a:t>Cvičení Výpočet uhlíkové stopy </a:t>
            </a:r>
            <a:b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</a:br>
            <a:endParaRPr lang="cs-CZ" altLang="cs-CZ" sz="32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466725" y="914400"/>
            <a:ext cx="823912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s-CZ" sz="2800"/>
              <a:t>V</a:t>
            </a:r>
            <a:r>
              <a:rPr lang="en-US" sz="2800" err="1"/>
              <a:t>ýpočet</a:t>
            </a:r>
            <a:r>
              <a:rPr lang="en-US" sz="2800"/>
              <a:t> </a:t>
            </a:r>
            <a:r>
              <a:rPr lang="en-US" sz="2800" err="1"/>
              <a:t>uhlíkové</a:t>
            </a:r>
            <a:r>
              <a:rPr lang="en-US" sz="2800"/>
              <a:t> </a:t>
            </a:r>
            <a:r>
              <a:rPr lang="en-US" sz="2800" err="1"/>
              <a:t>stopy</a:t>
            </a:r>
            <a:r>
              <a:rPr lang="en-US" sz="2800"/>
              <a:t> </a:t>
            </a:r>
            <a:r>
              <a:rPr lang="en-US" sz="2800" err="1"/>
              <a:t>letu</a:t>
            </a:r>
            <a:r>
              <a:rPr lang="en-US" sz="2800"/>
              <a:t> </a:t>
            </a:r>
            <a:r>
              <a:rPr lang="en-US" sz="2800" err="1"/>
              <a:t>dopravního</a:t>
            </a:r>
            <a:r>
              <a:rPr lang="en-US" sz="2800"/>
              <a:t> </a:t>
            </a:r>
            <a:r>
              <a:rPr lang="en-US" sz="2800" err="1"/>
              <a:t>letadla</a:t>
            </a:r>
            <a:r>
              <a:rPr lang="en-US" sz="2800"/>
              <a:t> </a:t>
            </a:r>
            <a:r>
              <a:rPr lang="en-US" sz="2800" err="1"/>
              <a:t>kategorie</a:t>
            </a:r>
            <a:r>
              <a:rPr lang="en-US" sz="2800"/>
              <a:t> CS – 25</a:t>
            </a: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394781" y="1868507"/>
            <a:ext cx="743598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/>
          </a:p>
          <a:p>
            <a:r>
              <a:rPr lang="en-US" sz="2000" err="1"/>
              <a:t>Vzorec</a:t>
            </a:r>
            <a:r>
              <a:rPr lang="en-US" sz="2000"/>
              <a:t> pro </a:t>
            </a:r>
            <a:r>
              <a:rPr lang="en-US" sz="2000" err="1"/>
              <a:t>výpočet</a:t>
            </a:r>
            <a:r>
              <a:rPr lang="en-US" sz="2000"/>
              <a:t> </a:t>
            </a:r>
            <a:r>
              <a:rPr lang="en-US" sz="2000" err="1"/>
              <a:t>průměrné</a:t>
            </a:r>
            <a:r>
              <a:rPr lang="en-US" sz="2000"/>
              <a:t> </a:t>
            </a:r>
            <a:r>
              <a:rPr lang="en-US" sz="2000" err="1"/>
              <a:t>uhlíkové</a:t>
            </a:r>
            <a:r>
              <a:rPr lang="en-US" sz="2000"/>
              <a:t> </a:t>
            </a:r>
            <a:r>
              <a:rPr lang="en-US" sz="2000" err="1"/>
              <a:t>stopy</a:t>
            </a:r>
            <a:r>
              <a:rPr lang="en-US" sz="2000"/>
              <a:t> </a:t>
            </a:r>
            <a:r>
              <a:rPr lang="cs-CZ" sz="2000"/>
              <a:t>letadla </a:t>
            </a:r>
            <a:r>
              <a:rPr lang="en-US" sz="2000"/>
              <a:t>je:</a:t>
            </a:r>
            <a:endParaRPr lang="cs-CZ" sz="2000"/>
          </a:p>
          <a:p>
            <a:endParaRPr lang="cs-CZ" sz="1600"/>
          </a:p>
          <a:p>
            <a:endParaRPr lang="cs-CZ" sz="1600"/>
          </a:p>
          <a:p>
            <a:r>
              <a:rPr lang="en-US" sz="1800"/>
              <a:t>CO2 </a:t>
            </a:r>
            <a:r>
              <a:rPr lang="cs-CZ" sz="1800"/>
              <a:t>na cestujícího </a:t>
            </a:r>
            <a:r>
              <a:rPr lang="en-US" sz="1800"/>
              <a:t>= 3.157 * (</a:t>
            </a:r>
            <a:r>
              <a:rPr lang="cs-CZ" sz="1800"/>
              <a:t>celkové spotřebované palivo</a:t>
            </a:r>
            <a:r>
              <a:rPr lang="en-US" sz="1800"/>
              <a:t>*</a:t>
            </a:r>
            <a:r>
              <a:rPr lang="cs-CZ" sz="1800"/>
              <a:t>cestující </a:t>
            </a:r>
            <a:r>
              <a:rPr lang="en-US" sz="1800"/>
              <a:t>)/(</a:t>
            </a:r>
            <a:r>
              <a:rPr lang="cs-CZ" sz="1800"/>
              <a:t>počet sedadel </a:t>
            </a:r>
            <a:r>
              <a:rPr lang="en-US" sz="1800"/>
              <a:t>*</a:t>
            </a:r>
            <a:r>
              <a:rPr lang="cs-CZ" sz="1800"/>
              <a:t> koeficient využití sedadel LF</a:t>
            </a:r>
            <a:r>
              <a:rPr lang="en-US" sz="1800"/>
              <a:t>).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466725" y="4207319"/>
            <a:ext cx="6381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/>
              <a:t>LF = 1 pokud jsou všechna sedala využita</a:t>
            </a:r>
          </a:p>
          <a:p>
            <a:endParaRPr lang="cs-CZ" sz="1800"/>
          </a:p>
          <a:p>
            <a:r>
              <a:rPr lang="cs-CZ" sz="1800"/>
              <a:t>Obvykle se počítá s průměrnou hodnotou 0,85 pro ekonomickou třídu a 0,6 pro první třídu.  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3055442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97605" y="1406446"/>
            <a:ext cx="7953375" cy="184665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>
                <a:latin typeface="Times New Roman"/>
                <a:cs typeface="Times New Roman"/>
              </a:rPr>
              <a:t>Studijní/výukový materiál vznikl za podpory Národního plánu obnovy v rámci projektu </a:t>
            </a:r>
            <a:r>
              <a:rPr lang="cs-CZ" b="1" u="sng"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Akcelerace zelených dovedností a udržitelnosti na VUT</a:t>
            </a:r>
            <a:r>
              <a:rPr lang="cs-CZ">
                <a:latin typeface="Times New Roman"/>
                <a:cs typeface="Times New Roman"/>
              </a:rPr>
              <a:t> v Brně.</a:t>
            </a:r>
            <a:endParaRPr lang="en-US">
              <a:latin typeface="Times New Roman"/>
              <a:cs typeface="Times New Roman"/>
            </a:endParaRPr>
          </a:p>
          <a:p>
            <a:endParaRPr lang="en-US" sz="1600"/>
          </a:p>
          <a:p>
            <a:r>
              <a:rPr lang="cs-CZ" b="1"/>
              <a:t>Registrační číslo NPO_VUT_MSMT-2143/2024-5</a:t>
            </a:r>
            <a:endParaRPr lang="en-US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rcRect l="44" t="3802" r="434" b="-3802"/>
          <a:stretch>
            <a:fillRect/>
          </a:stretch>
        </p:blipFill>
        <p:spPr>
          <a:xfrm>
            <a:off x="128587" y="5207859"/>
            <a:ext cx="8856412" cy="1600201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F88A602-123A-4560-97A8-C016726FE82F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20264" r="8101" b="18963"/>
          <a:stretch/>
        </p:blipFill>
        <p:spPr bwMode="auto">
          <a:xfrm>
            <a:off x="372285" y="4178028"/>
            <a:ext cx="1437060" cy="5546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370563" y="4900082"/>
            <a:ext cx="176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CC BY-NC-SA 4.0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076286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796748"/>
            <a:ext cx="8105775" cy="5137150"/>
          </a:xfrm>
        </p:spPr>
        <p:txBody>
          <a:bodyPr/>
          <a:lstStyle/>
          <a:p>
            <a:r>
              <a:rPr lang="cs-CZ"/>
              <a:t>Dolet letounu spotřebovávající palivo </a:t>
            </a:r>
            <a:endParaRPr lang="en-US"/>
          </a:p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cxnSp>
        <p:nvCxnSpPr>
          <p:cNvPr id="11" name="Přímá spojnice se šipkou 10"/>
          <p:cNvCxnSpPr/>
          <p:nvPr/>
        </p:nvCxnSpPr>
        <p:spPr bwMode="auto">
          <a:xfrm>
            <a:off x="3766321" y="5658417"/>
            <a:ext cx="600891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ovéPole 11"/>
          <p:cNvSpPr txBox="1"/>
          <p:nvPr/>
        </p:nvSpPr>
        <p:spPr>
          <a:xfrm>
            <a:off x="4503906" y="1708418"/>
            <a:ext cx="36458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T – </a:t>
            </a:r>
            <a:r>
              <a:rPr lang="cs-CZ" sz="1800"/>
              <a:t>tah </a:t>
            </a:r>
            <a:endParaRPr lang="en-US" sz="1800"/>
          </a:p>
          <a:p>
            <a:r>
              <a:rPr lang="en-US" sz="1800"/>
              <a:t>W – </a:t>
            </a:r>
            <a:r>
              <a:rPr lang="cs-CZ" sz="1800"/>
              <a:t>hmotnosti letounu</a:t>
            </a:r>
            <a:r>
              <a:rPr lang="en-US" sz="1800"/>
              <a:t> </a:t>
            </a:r>
            <a:r>
              <a:rPr lang="cs-CZ" sz="1800"/>
              <a:t>(</a:t>
            </a:r>
            <a:r>
              <a:rPr lang="cs-CZ" sz="1800" err="1"/>
              <a:t>kon</a:t>
            </a:r>
            <a:r>
              <a:rPr lang="cs-CZ" sz="1800"/>
              <a:t> -</a:t>
            </a:r>
            <a:r>
              <a:rPr lang="cs-CZ" sz="1800" err="1"/>
              <a:t>konstrukní</a:t>
            </a:r>
            <a:r>
              <a:rPr lang="cs-CZ" sz="1800"/>
              <a:t>, f -paliva, p -platící </a:t>
            </a:r>
            <a:endParaRPr lang="en-US" sz="1800"/>
          </a:p>
          <a:p>
            <a:r>
              <a:rPr lang="cs-CZ" sz="1800"/>
              <a:t>g</a:t>
            </a:r>
            <a:r>
              <a:rPr lang="en-US" sz="1800"/>
              <a:t> – </a:t>
            </a:r>
            <a:r>
              <a:rPr lang="cs-CZ" sz="1800"/>
              <a:t>tíhové zrychlení </a:t>
            </a:r>
            <a:endParaRPr lang="en-US" sz="1800"/>
          </a:p>
          <a:p>
            <a:r>
              <a:rPr lang="en-US" sz="1800"/>
              <a:t>V – </a:t>
            </a:r>
            <a:r>
              <a:rPr lang="cs-CZ" sz="1800"/>
              <a:t>letová rychlost</a:t>
            </a:r>
            <a:endParaRPr lang="en-US" sz="1800"/>
          </a:p>
          <a:p>
            <a:r>
              <a:rPr lang="cs-CZ" sz="1800"/>
              <a:t>D</a:t>
            </a:r>
            <a:r>
              <a:rPr lang="en-US" sz="1800"/>
              <a:t> – </a:t>
            </a:r>
            <a:r>
              <a:rPr lang="cs-CZ" sz="1800"/>
              <a:t>odpor </a:t>
            </a:r>
            <a:r>
              <a:rPr lang="en-US" sz="1800"/>
              <a:t> </a:t>
            </a:r>
          </a:p>
          <a:p>
            <a:r>
              <a:rPr lang="cs-CZ" sz="1800"/>
              <a:t>L </a:t>
            </a:r>
            <a:r>
              <a:rPr lang="en-US" sz="1800"/>
              <a:t>- </a:t>
            </a:r>
            <a:r>
              <a:rPr lang="cs-CZ" sz="1800"/>
              <a:t>vztlak </a:t>
            </a:r>
            <a:endParaRPr lang="en-US" sz="1800"/>
          </a:p>
          <a:p>
            <a:r>
              <a:rPr lang="en-US" sz="1800"/>
              <a:t>S – </a:t>
            </a:r>
            <a:r>
              <a:rPr lang="cs-CZ" sz="1800"/>
              <a:t>plocha křídla </a:t>
            </a:r>
            <a:endParaRPr lang="en-US" sz="1800"/>
          </a:p>
          <a:p>
            <a:r>
              <a:rPr lang="cs-CZ" sz="1800"/>
              <a:t>I</a:t>
            </a:r>
            <a:r>
              <a:rPr lang="cs-CZ" sz="1800" baseline="-25000"/>
              <a:t>sp</a:t>
            </a:r>
            <a:r>
              <a:rPr lang="en-US" sz="1800"/>
              <a:t>– </a:t>
            </a:r>
            <a:r>
              <a:rPr lang="cs-CZ" sz="1800"/>
              <a:t>Impulz pohonného sytému  </a:t>
            </a:r>
          </a:p>
        </p:txBody>
      </p:sp>
      <p:sp>
        <p:nvSpPr>
          <p:cNvPr id="3" name="Obdélník 2"/>
          <p:cNvSpPr/>
          <p:nvPr/>
        </p:nvSpPr>
        <p:spPr>
          <a:xfrm>
            <a:off x="662895" y="1911554"/>
            <a:ext cx="2768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 = </a:t>
            </a:r>
            <a:r>
              <a:rPr lang="cs-CZ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cs-CZ" baseline="-2500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</a:t>
            </a:r>
            <a:r>
              <a:rPr lang="cs-CZ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cs-CZ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cs-CZ" baseline="-2500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cs-CZ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W</a:t>
            </a:r>
            <a:r>
              <a:rPr lang="cs-CZ" baseline="-25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cs-CZ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délník 3"/>
              <p:cNvSpPr/>
              <p:nvPr/>
            </p:nvSpPr>
            <p:spPr>
              <a:xfrm>
                <a:off x="312439" y="2922591"/>
                <a:ext cx="2774477" cy="9491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𝑑𝑊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𝑔</m:t>
                      </m:r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acc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𝑠𝑝</m:t>
                                  </m:r>
                                </m:sub>
                              </m:sSub>
                            </m:den>
                          </m:f>
                        </m:e>
                      </m:acc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39" y="2922591"/>
                <a:ext cx="2774477" cy="9491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délník 12"/>
              <p:cNvSpPr/>
              <p:nvPr/>
            </p:nvSpPr>
            <p:spPr>
              <a:xfrm>
                <a:off x="593143" y="4078491"/>
                <a:ext cx="2606547" cy="8965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𝑑𝑊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den>
                              </m:f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3" name="Obdélní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143" y="4078491"/>
                <a:ext cx="2606547" cy="8965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délník 13"/>
              <p:cNvSpPr/>
              <p:nvPr/>
            </p:nvSpPr>
            <p:spPr>
              <a:xfrm>
                <a:off x="654305" y="5193386"/>
                <a:ext cx="2621550" cy="9300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𝑠𝑝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4" name="Obdélní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305" y="5193386"/>
                <a:ext cx="2621550" cy="9300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bdélník 14"/>
              <p:cNvSpPr/>
              <p:nvPr/>
            </p:nvSpPr>
            <p:spPr>
              <a:xfrm>
                <a:off x="4416576" y="5222138"/>
                <a:ext cx="4524636" cy="9300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.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den>
                          </m:f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.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𝑠𝑝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 .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5" name="Obdélník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6576" y="5222138"/>
                <a:ext cx="4524636" cy="9300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ovéPole 16"/>
          <p:cNvSpPr txBox="1"/>
          <p:nvPr/>
        </p:nvSpPr>
        <p:spPr>
          <a:xfrm>
            <a:off x="306737" y="2441218"/>
            <a:ext cx="4432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Úbytek hmotnosti během letu:</a:t>
            </a:r>
            <a:endParaRPr lang="en-US"/>
          </a:p>
        </p:txBody>
      </p:sp>
      <p:sp>
        <p:nvSpPr>
          <p:cNvPr id="20" name="TextovéPole 19"/>
          <p:cNvSpPr txBox="1"/>
          <p:nvPr/>
        </p:nvSpPr>
        <p:spPr>
          <a:xfrm>
            <a:off x="248216" y="1445923"/>
            <a:ext cx="4432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Okamžitá hmotnost letounu: </a:t>
            </a:r>
            <a:endParaRPr lang="en-US"/>
          </a:p>
        </p:txBody>
      </p:sp>
      <p:sp>
        <p:nvSpPr>
          <p:cNvPr id="21" name="TextovéPole 20"/>
          <p:cNvSpPr txBox="1"/>
          <p:nvPr/>
        </p:nvSpPr>
        <p:spPr>
          <a:xfrm>
            <a:off x="4645989" y="4735111"/>
            <a:ext cx="4432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Základní rovnice doletu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39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206787"/>
            <a:ext cx="8105775" cy="5137150"/>
          </a:xfrm>
        </p:spPr>
        <p:txBody>
          <a:bodyPr/>
          <a:lstStyle/>
          <a:p>
            <a:r>
              <a:rPr lang="cs-CZ"/>
              <a:t>Diagram doletu a užitečného zatížení </a:t>
            </a:r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21404" y="1332689"/>
            <a:ext cx="14659606" cy="63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Obráze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95" y="1779950"/>
            <a:ext cx="6673175" cy="499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21404" y="4949018"/>
            <a:ext cx="1465960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kumimoji="0" lang="cs-CZ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800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60326"/>
            <a:ext cx="7772400" cy="457200"/>
          </a:xfrm>
        </p:spPr>
        <p:txBody>
          <a:bodyPr/>
          <a:lstStyle/>
          <a:p>
            <a:r>
              <a:rPr lang="cs-CZ" altLang="cs-CZ" sz="3200">
                <a:solidFill>
                  <a:schemeClr val="accent2"/>
                </a:solidFill>
                <a:latin typeface="Arial" panose="020B0604020202020204" pitchFamily="34" charset="0"/>
              </a:rPr>
              <a:t>Energetická efektivita letadel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325" y="796748"/>
            <a:ext cx="8105775" cy="5137150"/>
          </a:xfrm>
        </p:spPr>
        <p:txBody>
          <a:bodyPr/>
          <a:lstStyle/>
          <a:p>
            <a:r>
              <a:rPr lang="cs-CZ"/>
              <a:t>Měrný dolet </a:t>
            </a:r>
            <a:endParaRPr lang="en-US"/>
          </a:p>
          <a:p>
            <a:endParaRPr lang="en-US" sz="2400"/>
          </a:p>
          <a:p>
            <a:pPr marL="0" indent="0">
              <a:buNone/>
            </a:pPr>
            <a:endParaRPr lang="cs-CZ" altLang="cs-CZ" sz="2800"/>
          </a:p>
        </p:txBody>
      </p:sp>
      <p:sp>
        <p:nvSpPr>
          <p:cNvPr id="8" name="Line 1041"/>
          <p:cNvSpPr>
            <a:spLocks noChangeShapeType="1"/>
          </p:cNvSpPr>
          <p:nvPr/>
        </p:nvSpPr>
        <p:spPr bwMode="auto">
          <a:xfrm>
            <a:off x="209550" y="622300"/>
            <a:ext cx="8553450" cy="0"/>
          </a:xfrm>
          <a:prstGeom prst="line">
            <a:avLst/>
          </a:prstGeom>
          <a:noFill/>
          <a:ln w="69850" cmpd="thinThick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5103540" y="1823980"/>
            <a:ext cx="36458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T</a:t>
            </a:r>
            <a:r>
              <a:rPr lang="cs-CZ" sz="1800"/>
              <a:t>AS </a:t>
            </a:r>
            <a:r>
              <a:rPr lang="en-US" sz="1800"/>
              <a:t> – </a:t>
            </a:r>
            <a:r>
              <a:rPr lang="cs-CZ" sz="1800"/>
              <a:t>pravá vzdušná rychlost  </a:t>
            </a:r>
            <a:endParaRPr lang="en-US" sz="1800"/>
          </a:p>
          <a:p>
            <a:r>
              <a:rPr lang="en-US" sz="1800"/>
              <a:t>W – </a:t>
            </a:r>
            <a:r>
              <a:rPr lang="cs-CZ" sz="1800"/>
              <a:t>hmotnosti letounu</a:t>
            </a:r>
            <a:r>
              <a:rPr lang="en-US" sz="1800"/>
              <a:t> </a:t>
            </a:r>
            <a:r>
              <a:rPr lang="cs-CZ" sz="1800"/>
              <a:t>(</a:t>
            </a:r>
            <a:r>
              <a:rPr lang="cs-CZ" sz="1800" err="1"/>
              <a:t>kon</a:t>
            </a:r>
            <a:r>
              <a:rPr lang="cs-CZ" sz="1800"/>
              <a:t> -</a:t>
            </a:r>
            <a:r>
              <a:rPr lang="cs-CZ" sz="1800" err="1"/>
              <a:t>konstrukní</a:t>
            </a:r>
            <a:r>
              <a:rPr lang="cs-CZ" sz="1800"/>
              <a:t>, f -paliva, p -platící </a:t>
            </a:r>
            <a:endParaRPr lang="en-US" sz="1800"/>
          </a:p>
          <a:p>
            <a:r>
              <a:rPr lang="cs-CZ" sz="1800"/>
              <a:t>SFC</a:t>
            </a:r>
            <a:r>
              <a:rPr lang="en-US" sz="1800"/>
              <a:t> – </a:t>
            </a:r>
            <a:r>
              <a:rPr lang="cs-CZ" sz="1800"/>
              <a:t>měrná spotřeba </a:t>
            </a:r>
            <a:r>
              <a:rPr lang="cs-CZ" sz="1800" err="1"/>
              <a:t>plaliva</a:t>
            </a:r>
            <a:r>
              <a:rPr lang="cs-CZ" sz="1800"/>
              <a:t>  </a:t>
            </a:r>
            <a:endParaRPr lang="en-US" sz="1800"/>
          </a:p>
          <a:p>
            <a:r>
              <a:rPr lang="en-US" sz="1800"/>
              <a:t>V – </a:t>
            </a:r>
            <a:r>
              <a:rPr lang="cs-CZ" sz="1800"/>
              <a:t>letová rychlost</a:t>
            </a:r>
            <a:endParaRPr lang="en-US" sz="1800"/>
          </a:p>
          <a:p>
            <a:r>
              <a:rPr lang="cs-CZ" sz="1800"/>
              <a:t>D</a:t>
            </a:r>
            <a:r>
              <a:rPr lang="en-US" sz="1800"/>
              <a:t> – </a:t>
            </a:r>
            <a:r>
              <a:rPr lang="cs-CZ" sz="1800"/>
              <a:t>odpor </a:t>
            </a:r>
            <a:r>
              <a:rPr lang="en-US" sz="1800"/>
              <a:t> </a:t>
            </a:r>
          </a:p>
          <a:p>
            <a:r>
              <a:rPr lang="cs-CZ" sz="1800"/>
              <a:t>L </a:t>
            </a:r>
            <a:r>
              <a:rPr lang="en-US" sz="1800"/>
              <a:t>- </a:t>
            </a:r>
            <a:r>
              <a:rPr lang="cs-CZ" sz="1800"/>
              <a:t>vztlak </a:t>
            </a:r>
            <a:endParaRPr lang="en-US" sz="1800"/>
          </a:p>
          <a:p>
            <a:r>
              <a:rPr lang="en-US" sz="1800"/>
              <a:t>S – </a:t>
            </a:r>
            <a:r>
              <a:rPr lang="cs-CZ" sz="1800"/>
              <a:t>plocha křídla </a:t>
            </a:r>
            <a:endParaRPr lang="en-US" sz="1800"/>
          </a:p>
          <a:p>
            <a:r>
              <a:rPr lang="cs-CZ" sz="1800"/>
              <a:t>I</a:t>
            </a:r>
            <a:r>
              <a:rPr lang="cs-CZ" sz="1800" baseline="-25000"/>
              <a:t>sp</a:t>
            </a:r>
            <a:r>
              <a:rPr lang="en-US" sz="1800"/>
              <a:t>– </a:t>
            </a:r>
            <a:r>
              <a:rPr lang="cs-CZ" sz="1800"/>
              <a:t>Impulz pohonného sytému  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247933" y="2801474"/>
            <a:ext cx="4432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Úbytek hmotnosti během letu: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délník 17"/>
              <p:cNvSpPr/>
              <p:nvPr/>
            </p:nvSpPr>
            <p:spPr>
              <a:xfrm>
                <a:off x="422933" y="1677106"/>
                <a:ext cx="4572000" cy="108882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𝑆𝐴𝑅</m:t>
                    </m:r>
                    <m:r>
                      <a:rPr lang="cs-CZ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𝑁𝑀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𝑙𝑏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𝑓𝑢𝑒𝑙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𝑘𝑚</m:t>
                            </m:r>
                          </m:num>
                          <m:den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𝑘𝑔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cs-CZ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𝑝𝑎𝑙𝑖𝑣𝑎</m:t>
                            </m:r>
                          </m:den>
                        </m:f>
                      </m:e>
                    </m:d>
                  </m:oMath>
                </a14:m>
                <a:r>
                  <a:rPr lang="cs-CZ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	</a:t>
                </a:r>
                <a:endParaRPr lang="en-US"/>
              </a:p>
            </p:txBody>
          </p:sp>
        </mc:Choice>
        <mc:Fallback xmlns="">
          <p:sp>
            <p:nvSpPr>
              <p:cNvPr id="18" name="Obdélní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33" y="1677106"/>
                <a:ext cx="4572000" cy="10888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délník 18"/>
              <p:cNvSpPr/>
              <p:nvPr/>
            </p:nvSpPr>
            <p:spPr>
              <a:xfrm>
                <a:off x="696100" y="3534066"/>
                <a:ext cx="3534173" cy="10231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𝐴𝑅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𝑇𝐴𝑆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𝑆𝐹𝐶𝑥𝐷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𝑇𝐴𝑆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den>
                          </m:f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𝑆𝐹𝐶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9" name="Obdélník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100" y="3534066"/>
                <a:ext cx="3534173" cy="10231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Obdélník 21"/>
              <p:cNvSpPr/>
              <p:nvPr/>
            </p:nvSpPr>
            <p:spPr>
              <a:xfrm>
                <a:off x="822310" y="5034147"/>
                <a:ext cx="2944011" cy="10904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𝑒𝑥𝑝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𝑆𝐹𝐶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2" name="Obdélník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10" y="5034147"/>
                <a:ext cx="2944011" cy="10904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064128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7f1520-97ce-47bd-814f-cc5d7f983cfc" xsi:nil="true"/>
    <lcf76f155ced4ddcb4097134ff3c332f xmlns="217fe81e-7f3b-4f8d-b609-d43d34ebc83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AB1D353823CD643A28AE400E81BBB72" ma:contentTypeVersion="18" ma:contentTypeDescription="Vytvoří nový dokument" ma:contentTypeScope="" ma:versionID="69a4c38d3a34da8b000632deda558780">
  <xsd:schema xmlns:xsd="http://www.w3.org/2001/XMLSchema" xmlns:xs="http://www.w3.org/2001/XMLSchema" xmlns:p="http://schemas.microsoft.com/office/2006/metadata/properties" xmlns:ns2="217fe81e-7f3b-4f8d-b609-d43d34ebc833" xmlns:ns3="c17f1520-97ce-47bd-814f-cc5d7f983cfc" targetNamespace="http://schemas.microsoft.com/office/2006/metadata/properties" ma:root="true" ma:fieldsID="5e8f2d2f83933ef13085cb23133426aa" ns2:_="" ns3:_="">
    <xsd:import namespace="217fe81e-7f3b-4f8d-b609-d43d34ebc833"/>
    <xsd:import namespace="c17f1520-97ce-47bd-814f-cc5d7f983c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fe81e-7f3b-4f8d-b609-d43d34ebc8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Značky obrázků" ma:readOnly="false" ma:fieldId="{5cf76f15-5ced-4ddc-b409-7134ff3c332f}" ma:taxonomyMulti="true" ma:sspId="ddc0c66c-3bbb-45c0-81fe-e66ee927fa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7f1520-97ce-47bd-814f-cc5d7f983cf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fa2a13b-c370-4545-93e8-571e99b051c1}" ma:internalName="TaxCatchAll" ma:showField="CatchAllData" ma:web="c17f1520-97ce-47bd-814f-cc5d7f983c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EEAF87-E48A-4C5A-BB90-48829A1D73FE}">
  <ds:schemaRefs>
    <ds:schemaRef ds:uri="0b5c75ba-96fb-4b73-b20b-27256472decc"/>
    <ds:schemaRef ds:uri="78e9fada-401e-471e-a4b7-f377a62517d6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B0EE9FB-58F7-4D0C-9467-3C38FE82A4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428D93-FAD3-490D-951E-A06E44ADDB9F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69</Slides>
  <Notes>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Default Design</vt:lpstr>
      <vt:lpstr>Letecké motory OLE  13</vt:lpstr>
      <vt:lpstr>PowerPoint Presentation</vt:lpstr>
      <vt:lpstr>Energetická efektivita letadel</vt:lpstr>
      <vt:lpstr>Energetická efektivita letadel</vt:lpstr>
      <vt:lpstr>Energetická efektivita letadel</vt:lpstr>
      <vt:lpstr>Energetická efektivita letadel</vt:lpstr>
      <vt:lpstr>Energetická efektivita letadel</vt:lpstr>
      <vt:lpstr>Energetická efektivita letadel</vt:lpstr>
      <vt:lpstr>Energetická efektivita letadel</vt:lpstr>
      <vt:lpstr>Energetická efektivita letadel</vt:lpstr>
      <vt:lpstr>Energetická efektivita letadel</vt:lpstr>
      <vt:lpstr>Energetická efektivita letadel</vt:lpstr>
      <vt:lpstr>Technologie podporující udržitelnost </vt:lpstr>
      <vt:lpstr>PowerPoint Presentation</vt:lpstr>
      <vt:lpstr>Udržitelná paliva</vt:lpstr>
      <vt:lpstr>Udržitelná paliva</vt:lpstr>
      <vt:lpstr>Udržitelná paliva</vt:lpstr>
      <vt:lpstr>Udržitelná paliva</vt:lpstr>
      <vt:lpstr>Udržitelná paliva </vt:lpstr>
      <vt:lpstr>Udržitelná paliva</vt:lpstr>
      <vt:lpstr>Udržitelná paliva</vt:lpstr>
      <vt:lpstr>Udržitelná paliva</vt:lpstr>
      <vt:lpstr>Hybridní a distribuovaný pohon</vt:lpstr>
      <vt:lpstr>Hybridní a distribuovaný pohon</vt:lpstr>
      <vt:lpstr>Hybridní a distribuovaný pohon</vt:lpstr>
      <vt:lpstr>Hybridní a distribuovaný pohon</vt:lpstr>
      <vt:lpstr>PowerPoint Presentation</vt:lpstr>
      <vt:lpstr>BEZLOPATKOVÉ MOTORY V LETECTVÍ</vt:lpstr>
      <vt:lpstr>Pulzační motory</vt:lpstr>
      <vt:lpstr>Pulzační motory</vt:lpstr>
      <vt:lpstr>Humphreyho oběh</vt:lpstr>
      <vt:lpstr>Pulzační motory</vt:lpstr>
      <vt:lpstr>Pulzační motory</vt:lpstr>
      <vt:lpstr>Pulzační motory</vt:lpstr>
      <vt:lpstr>Náporové motory</vt:lpstr>
      <vt:lpstr>Náporové motory</vt:lpstr>
      <vt:lpstr>Náporové motory</vt:lpstr>
      <vt:lpstr>Náporové motory</vt:lpstr>
      <vt:lpstr>Ramjet engine</vt:lpstr>
      <vt:lpstr>Ramjet engine</vt:lpstr>
      <vt:lpstr>Ramjet engine</vt:lpstr>
      <vt:lpstr>Náporové motory</vt:lpstr>
      <vt:lpstr>Ramjet engine</vt:lpstr>
      <vt:lpstr>Ramjet engine</vt:lpstr>
      <vt:lpstr>Ramjet engine</vt:lpstr>
      <vt:lpstr>Scramjet engine</vt:lpstr>
      <vt:lpstr>Ramjet engine</vt:lpstr>
      <vt:lpstr>Ramjet engine</vt:lpstr>
      <vt:lpstr>Ramjet engine</vt:lpstr>
      <vt:lpstr>Náporové motory</vt:lpstr>
      <vt:lpstr>Ramjet engine</vt:lpstr>
      <vt:lpstr>Náporové motory</vt:lpstr>
      <vt:lpstr>Náporové motory</vt:lpstr>
      <vt:lpstr>Náporové motory</vt:lpstr>
      <vt:lpstr>Náporové motory</vt:lpstr>
      <vt:lpstr>Náporové motory</vt:lpstr>
      <vt:lpstr>Náporové motory</vt:lpstr>
      <vt:lpstr>Náporové motory</vt:lpstr>
      <vt:lpstr>Náporové motory</vt:lpstr>
      <vt:lpstr>Náporové motory</vt:lpstr>
      <vt:lpstr>Cvičení 13</vt:lpstr>
      <vt:lpstr>Cvičení Výpočet uhlíkové stopy  </vt:lpstr>
      <vt:lpstr>Cvičení Výpočet uhlíkové stopy </vt:lpstr>
      <vt:lpstr>Cvičení Výpočet uhlíkové stopy </vt:lpstr>
      <vt:lpstr>Seminar: Calculating the carbon footprint  </vt:lpstr>
      <vt:lpstr>Seminar: Calculating the carbon footprint </vt:lpstr>
      <vt:lpstr>Seminar: Calculating the carbon footprint </vt:lpstr>
      <vt:lpstr>Cvičení Výpočet uhlíkové stopy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LETECKÉ MOTORY</dc:title>
  <dc:creator>Miroslav Šplíchal</dc:creator>
  <cp:revision>11</cp:revision>
  <dcterms:created xsi:type="dcterms:W3CDTF">2008-03-05T06:51:21Z</dcterms:created>
  <dcterms:modified xsi:type="dcterms:W3CDTF">2025-10-16T06:43:54Z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0x0101004AB1D353823CD643A28AE400E81BBB72</vt:lpwstr>
  </property>
  <property fmtid="{D5CDD505-2E9C-101B-9397-08002B2CF9AE}" pid="3" name="MediaServiceImageTags">
    <vt:lpwstr/>
  </property>
</Properties>
</file>