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6"/>
  </p:notesMasterIdLst>
  <p:sldIdLst>
    <p:sldId id="256" r:id="rId5"/>
    <p:sldId id="285" r:id="rId6"/>
    <p:sldId id="259" r:id="rId7"/>
    <p:sldId id="336" r:id="rId8"/>
    <p:sldId id="266" r:id="rId9"/>
    <p:sldId id="299" r:id="rId10"/>
    <p:sldId id="303" r:id="rId11"/>
    <p:sldId id="337" r:id="rId12"/>
    <p:sldId id="338" r:id="rId13"/>
    <p:sldId id="339" r:id="rId14"/>
    <p:sldId id="340" r:id="rId15"/>
    <p:sldId id="341" r:id="rId16"/>
    <p:sldId id="300" r:id="rId17"/>
    <p:sldId id="279" r:id="rId18"/>
    <p:sldId id="278" r:id="rId19"/>
    <p:sldId id="342" r:id="rId20"/>
    <p:sldId id="343" r:id="rId21"/>
    <p:sldId id="344" r:id="rId22"/>
    <p:sldId id="345" r:id="rId23"/>
    <p:sldId id="346" r:id="rId24"/>
    <p:sldId id="347" r:id="rId25"/>
    <p:sldId id="348" r:id="rId26"/>
    <p:sldId id="349" r:id="rId27"/>
    <p:sldId id="267" r:id="rId28"/>
    <p:sldId id="350" r:id="rId29"/>
    <p:sldId id="351" r:id="rId30"/>
    <p:sldId id="352" r:id="rId31"/>
    <p:sldId id="287" r:id="rId32"/>
    <p:sldId id="353" r:id="rId33"/>
    <p:sldId id="354" r:id="rId34"/>
    <p:sldId id="355" r:id="rId35"/>
    <p:sldId id="356" r:id="rId36"/>
    <p:sldId id="357" r:id="rId37"/>
    <p:sldId id="358" r:id="rId38"/>
    <p:sldId id="359" r:id="rId39"/>
    <p:sldId id="360" r:id="rId40"/>
    <p:sldId id="361" r:id="rId41"/>
    <p:sldId id="362" r:id="rId42"/>
    <p:sldId id="363" r:id="rId43"/>
    <p:sldId id="334" r:id="rId44"/>
    <p:sldId id="282" r:id="rId45"/>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002B"/>
    <a:srgbClr val="004F71"/>
    <a:srgbClr val="658D1B"/>
    <a:srgbClr val="8246AF"/>
    <a:srgbClr val="00A9E0"/>
    <a:srgbClr val="003DA5"/>
    <a:srgbClr val="00AB8E"/>
    <a:srgbClr val="7A99AC"/>
    <a:srgbClr val="D4ECE7"/>
    <a:srgbClr val="EEF8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6" autoAdjust="0"/>
    <p:restoredTop sz="76163" autoAdjust="0"/>
  </p:normalViewPr>
  <p:slideViewPr>
    <p:cSldViewPr>
      <p:cViewPr varScale="1">
        <p:scale>
          <a:sx n="76" d="100"/>
          <a:sy n="76" d="100"/>
        </p:scale>
        <p:origin x="108" y="23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47B827-01B0-40C7-BA68-3ACC7CEACCE7}" type="datetimeFigureOut">
              <a:rPr lang="cs-CZ" smtClean="0"/>
              <a:t>22.10.2025</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1BD250-9BF5-4AE8-86BD-080F3A22271A}" type="slidenum">
              <a:rPr lang="cs-CZ" smtClean="0"/>
              <a:t>‹#›</a:t>
            </a:fld>
            <a:endParaRPr lang="cs-CZ"/>
          </a:p>
        </p:txBody>
      </p:sp>
    </p:spTree>
    <p:extLst>
      <p:ext uri="{BB962C8B-B14F-4D97-AF65-F5344CB8AC3E}">
        <p14:creationId xmlns:p14="http://schemas.microsoft.com/office/powerpoint/2010/main" val="3646409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E1BD250-9BF5-4AE8-86BD-080F3A22271A}" type="slidenum">
              <a:rPr lang="cs-CZ" smtClean="0"/>
              <a:t>1</a:t>
            </a:fld>
            <a:endParaRPr lang="cs-CZ"/>
          </a:p>
        </p:txBody>
      </p:sp>
    </p:spTree>
    <p:extLst>
      <p:ext uri="{BB962C8B-B14F-4D97-AF65-F5344CB8AC3E}">
        <p14:creationId xmlns:p14="http://schemas.microsoft.com/office/powerpoint/2010/main" val="2482931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2A603D9-C229-4DB8-BCC5-E4FBE9B50C67}"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4579" name="Rectangle 2"/>
          <p:cNvSpPr>
            <a:spLocks noGrp="1" noRot="1" noChangeAspect="1" noChangeArrowheads="1" noTextEdit="1"/>
          </p:cNvSpPr>
          <p:nvPr>
            <p:ph type="sldImg"/>
          </p:nvPr>
        </p:nvSpPr>
        <p:spPr>
          <a:ln/>
        </p:spPr>
      </p:sp>
      <p:sp>
        <p:nvSpPr>
          <p:cNvPr id="24580"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526F64B-09A7-474A-A2B6-D9FCED616F80}"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E94A9B3-7FE7-4CAC-B6C5-7FD883AE0BE8}"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E0983D1-308F-48A0-82CA-6954598CB265}"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1747" name="Rectangle 2"/>
          <p:cNvSpPr>
            <a:spLocks noGrp="1" noRot="1" noChangeAspect="1" noChangeArrowheads="1" noTextEdit="1"/>
          </p:cNvSpPr>
          <p:nvPr>
            <p:ph type="sldImg"/>
          </p:nvPr>
        </p:nvSpPr>
        <p:spPr>
          <a:ln/>
        </p:spPr>
      </p:sp>
      <p:sp>
        <p:nvSpPr>
          <p:cNvPr id="31748"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D9AA6F0-3144-4C82-A94E-F0B4828ADC19}"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53C1EA6-D1E5-4BDC-87EF-191C68A41862}"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FF07E4B-FA89-4590-AD26-8AA8D2CAC92A}"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461212E-9207-4360-9552-41C4F374C788}"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6936EF3-E75C-4A33-962E-72B8E42E964C}"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7ECA80F-C875-4893-9C5F-E46A21BCE631}"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E1BD250-9BF5-4AE8-86BD-080F3A22271A}" type="slidenum">
              <a:rPr lang="cs-CZ" smtClean="0"/>
              <a:t>2</a:t>
            </a:fld>
            <a:endParaRPr lang="cs-CZ"/>
          </a:p>
        </p:txBody>
      </p:sp>
    </p:spTree>
    <p:extLst>
      <p:ext uri="{BB962C8B-B14F-4D97-AF65-F5344CB8AC3E}">
        <p14:creationId xmlns:p14="http://schemas.microsoft.com/office/powerpoint/2010/main" val="40490672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AF97EAE-6E06-449D-A699-019EAFCD2521}"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7107" name="Rectangle 2"/>
          <p:cNvSpPr>
            <a:spLocks noGrp="1" noRot="1" noChangeAspect="1" noChangeArrowheads="1" noTextEdit="1"/>
          </p:cNvSpPr>
          <p:nvPr>
            <p:ph type="sldImg"/>
          </p:nvPr>
        </p:nvSpPr>
        <p:spPr>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B6882B8-8A27-4F67-9124-3FE52D274BC9}"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7590D0C-8CB7-4DF1-ACB8-D5E3018E8D42}"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FA0CA59-AFBF-4B27-A83D-90FD64EBE09A}"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207FEE9-00AD-4730-8FCE-0336AD05EE84}"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D7EB60C-DB93-4A08-BF25-3EBB160659A3}"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Zástupný symbol pro obrázek snímku 1"/>
          <p:cNvSpPr>
            <a:spLocks noGrp="1" noRot="1" noChangeAspect="1" noTextEdit="1"/>
          </p:cNvSpPr>
          <p:nvPr>
            <p:ph type="sldImg"/>
          </p:nvPr>
        </p:nvSpPr>
        <p:spPr>
          <a:ln/>
        </p:spPr>
      </p:sp>
      <p:sp>
        <p:nvSpPr>
          <p:cNvPr id="59395" name="Zástupný symbol pro poznámky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a:latin typeface="Arial" panose="020B0604020202020204" pitchFamily="34" charset="0"/>
              </a:rPr>
              <a:t>Když se podíváme na dnešní svět, vyrábí se zhruba 1,9 miliardy tun oceli ročně. V horizontu roku 2040 to podle prognóz může být až 2,5 gigatuny. A s každou vyrobenou tunou oceli se bohužel uvolní zhruba dvě tuny oxidu uhličitého. Ocelářství proto tvoří přibližně 8 % všech globálních emisí skleníkových plynů, což je obrovský podíl – zhruba třetina průmyslových emisí.</a:t>
            </a:r>
          </a:p>
          <a:p>
            <a:r>
              <a:rPr lang="cs-CZ" altLang="cs-CZ">
                <a:latin typeface="Arial" panose="020B0604020202020204" pitchFamily="34" charset="0"/>
              </a:rPr>
              <a:t>Kromě emisí má výroba oceli i další nároky: ročně spotřebuje asi 3 miliardy tun železných rud a vyžaduje kolem 8 % veškeré energie, kterou lidstvo vyrobí. Na druhou stranu – ocel je materiál, který je poměrně dobře recyklovatelný, dnes se recykluje asi 35 %.</a:t>
            </a:r>
          </a:p>
          <a:p>
            <a:r>
              <a:rPr lang="cs-CZ" altLang="cs-CZ">
                <a:latin typeface="Arial" panose="020B0604020202020204" pitchFamily="34" charset="0"/>
              </a:rPr>
              <a:t>Je důležité připomenout, že ocelová poptávka stále roste. Sedmdesát procent oceli se vyrábí klasicky ve vysokých pecích, tedy v cestě s velmi vysokou uhlíkovou stopou. A proto je tlak na snížení emisí v tomto odvětví naprosto zřejmý. Tady se krásně propojuje průmyslová realita se společenským tlakem – bez oceli se neobejdeme, ale musíme se naučit ji vyrábět jinak a čistěji.“</a:t>
            </a:r>
          </a:p>
          <a:p>
            <a:endParaRPr lang="cs-CZ" altLang="cs-CZ">
              <a:latin typeface="Arial" panose="020B0604020202020204" pitchFamily="34" charset="0"/>
            </a:endParaRPr>
          </a:p>
        </p:txBody>
      </p:sp>
      <p:sp>
        <p:nvSpPr>
          <p:cNvPr id="59396" name="Zástupný symbol pro číslo snímku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B2471CB-6858-4647-AFF5-F93DD7EE755E}"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Zástupný symbol pro obrázek snímku 1"/>
          <p:cNvSpPr>
            <a:spLocks noGrp="1" noRot="1" noChangeAspect="1" noTextEdit="1"/>
          </p:cNvSpPr>
          <p:nvPr>
            <p:ph type="sldImg"/>
          </p:nvPr>
        </p:nvSpPr>
        <p:spPr>
          <a:ln/>
        </p:spPr>
      </p:sp>
      <p:sp>
        <p:nvSpPr>
          <p:cNvPr id="61443" name="Zástupný symbol pro poznámky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a:latin typeface="Arial" panose="020B0604020202020204" pitchFamily="34" charset="0"/>
              </a:rPr>
              <a:t>Abychom byli fér – ocel není jediný průmyslový materiál, který má velkou uhlíkovou stopu. Když se podíváme na konkrétní čísla, na tunu oceli připadnou asi dvě tuny CO₂. To ale není vůbec nejhorší výsledek – třeba hliník má čtrnáct tun CO₂ na tunu kovu a nikl nebo kobalt až dvacet tun.</a:t>
            </a:r>
          </a:p>
          <a:p>
            <a:r>
              <a:rPr lang="cs-CZ" altLang="cs-CZ">
                <a:latin typeface="Arial" panose="020B0604020202020204" pitchFamily="34" charset="0"/>
              </a:rPr>
              <a:t>Rozdíl je ale v množství. Oceli se vyrábí obrovské objemy – v roce 2017 to bylo přes 1,4 miliardy tun a dnes už skoro 1,9 miliardy. Takže i když není nejhorší na tunu, celkově generuje nejvíc emisí, protože jí vyrábíme nejvíce.</a:t>
            </a:r>
          </a:p>
          <a:p>
            <a:r>
              <a:rPr lang="cs-CZ" altLang="cs-CZ">
                <a:latin typeface="Arial" panose="020B0604020202020204" pitchFamily="34" charset="0"/>
              </a:rPr>
              <a:t>Tohle je důležitá zpráva: když se bavíme o dekarbonizaci, musíme cílit nejen na materiály s vysokou stopou na tunu, ale i na ty, kterých vyrábíme největší objemy. A tady ocel jednoznačně vede.“</a:t>
            </a:r>
          </a:p>
          <a:p>
            <a:endParaRPr lang="cs-CZ" altLang="cs-CZ">
              <a:latin typeface="Arial" panose="020B0604020202020204" pitchFamily="34" charset="0"/>
            </a:endParaRPr>
          </a:p>
        </p:txBody>
      </p:sp>
      <p:sp>
        <p:nvSpPr>
          <p:cNvPr id="61444" name="Zástupný symbol pro číslo snímku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D09352F-B05F-470A-8CE2-134B7B776C14}"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Zástupný symbol pro obrázek snímku 1"/>
          <p:cNvSpPr>
            <a:spLocks noGrp="1" noRot="1" noChangeAspect="1" noTextEdit="1"/>
          </p:cNvSpPr>
          <p:nvPr>
            <p:ph type="sldImg"/>
          </p:nvPr>
        </p:nvSpPr>
        <p:spPr>
          <a:ln/>
        </p:spPr>
      </p:sp>
      <p:sp>
        <p:nvSpPr>
          <p:cNvPr id="63491" name="Zástupný symbol pro poznámky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a:latin typeface="Arial" panose="020B0604020202020204" pitchFamily="34" charset="0"/>
              </a:rPr>
              <a:t>k samotnému principu, proč má výroba železa tak velký problém s emisemi. Vysoká pec funguje na tom, že se železná ruda, tedy oxidy železa, redukují uhlíkem. Chemicky je to reakce: Fe₂O₃ plus tři CO, vznikne železo a tři molekuly CO₂. Jinými slovy – uhlík je redukční činidlo ( ať už jako C nebo CO) a zároveň zdroj oxidu uhličitého.</a:t>
            </a:r>
          </a:p>
          <a:p>
            <a:r>
              <a:rPr lang="cs-CZ" altLang="cs-CZ">
                <a:latin typeface="Arial" panose="020B0604020202020204" pitchFamily="34" charset="0"/>
              </a:rPr>
              <a:t>Pokud chceme emise snížit, musíme to uhlíkové redukční činidlo něčím nahradit. A nabízí se vodík. Když vezmeme oxid železa a redukujeme ho vodíkem, vznikne železo a vedlejší produkt je obyčejná vodní pára, nikoli CO₂.</a:t>
            </a:r>
          </a:p>
          <a:p>
            <a:r>
              <a:rPr lang="cs-CZ" altLang="cs-CZ">
                <a:latin typeface="Arial" panose="020B0604020202020204" pitchFamily="34" charset="0"/>
              </a:rPr>
              <a:t>Je popsáno už asi osmdesát různých postupů a reaktorů, které se snaží tenhle problém řešit. Můžeme je rozdělit do tří velkých skupin: první jsou úpravy samotné vysoké pece, tedy snaha používat méně uhlíku a přidávat třeba vodík; druhou skupinou jsou jiné redukční technologie, zejména přímá redukce vodíkem; a třetí možností je elektrolytické rozložení železných rud za pomoci zelené elektřiny. To je zatím nejméně rozšířené, ale do budoucna má velký potenciál.</a:t>
            </a:r>
          </a:p>
          <a:p>
            <a:r>
              <a:rPr lang="cs-CZ" altLang="cs-CZ">
                <a:latin typeface="Arial" panose="020B0604020202020204" pitchFamily="34" charset="0"/>
              </a:rPr>
              <a:t>Takže řešení existují, ale žádné není úplně jednoduché. A proto se vyvíjí tolik paralelních cest, které se testují v pilotních projektech.“</a:t>
            </a:r>
          </a:p>
          <a:p>
            <a:endParaRPr lang="cs-CZ" altLang="cs-CZ">
              <a:latin typeface="Arial" panose="020B0604020202020204" pitchFamily="34" charset="0"/>
            </a:endParaRPr>
          </a:p>
        </p:txBody>
      </p:sp>
      <p:sp>
        <p:nvSpPr>
          <p:cNvPr id="63492" name="Zástupný symbol pro číslo snímku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D0D940B-B0CE-4EC5-A56D-0573D3CDE3AC}"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Zástupný symbol pro obrázek snímku 1"/>
          <p:cNvSpPr>
            <a:spLocks noGrp="1" noRot="1" noChangeAspect="1" noTextEdit="1"/>
          </p:cNvSpPr>
          <p:nvPr>
            <p:ph type="sldImg"/>
          </p:nvPr>
        </p:nvSpPr>
        <p:spPr>
          <a:ln/>
        </p:spPr>
      </p:sp>
      <p:sp>
        <p:nvSpPr>
          <p:cNvPr id="65539" name="Zástupný symbol pro poznámky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a:latin typeface="Arial" panose="020B0604020202020204" pitchFamily="34" charset="0"/>
              </a:rPr>
              <a:t>máme shrnutí toho, co jsme si už naznačili. Dnes existuje více než osmdesát různých popsaných přístupů a experimentálních reaktorů, ale všechny se dají zařadit do čtyř hlavních skupin.</a:t>
            </a:r>
          </a:p>
          <a:p>
            <a:r>
              <a:rPr lang="cs-CZ" altLang="cs-CZ">
                <a:latin typeface="Arial" panose="020B0604020202020204" pitchFamily="34" charset="0"/>
              </a:rPr>
              <a:t>První jsou úpravy klasické vysoké pece – pořád redukujeme uhlíkem, ale snažíme se uhlík lépe využít, recirkulovat plyny, přidat vodík nebo využít biomasu.</a:t>
            </a:r>
          </a:p>
          <a:p>
            <a:r>
              <a:rPr lang="cs-CZ" altLang="cs-CZ">
                <a:latin typeface="Arial" panose="020B0604020202020204" pitchFamily="34" charset="0"/>
              </a:rPr>
              <a:t>Druhá skupina jsou jiné redukční postupy, především přímá redukce plynem – buď zemním plynem, nebo čistým vodíkem. Výsledkem je tzv. železná houba, která se pak taví v elektrické obloukové peci.</a:t>
            </a:r>
          </a:p>
          <a:p>
            <a:r>
              <a:rPr lang="cs-CZ" altLang="cs-CZ">
                <a:latin typeface="Arial" panose="020B0604020202020204" pitchFamily="34" charset="0"/>
              </a:rPr>
              <a:t>Třetí možností je využití vodíkové plazmy, zatím velmi ve stádiu výzkumu, ale zajímavé z hlediska rychlosti reakce.</a:t>
            </a:r>
          </a:p>
          <a:p>
            <a:r>
              <a:rPr lang="cs-CZ" altLang="cs-CZ">
                <a:latin typeface="Arial" panose="020B0604020202020204" pitchFamily="34" charset="0"/>
              </a:rPr>
              <a:t>A čtvrtou skupinou je elektrolytický rozklad rud – tedy úplně jiný princip, podobný elektrolýze hliníku, ale s využitím zelené elektřiny.</a:t>
            </a:r>
          </a:p>
          <a:p>
            <a:r>
              <a:rPr lang="cs-CZ" altLang="cs-CZ">
                <a:latin typeface="Arial" panose="020B0604020202020204" pitchFamily="34" charset="0"/>
              </a:rPr>
              <a:t>– všechny konkrétní projekty, které uvidíme dál, spadají do jedné z těchto čtyř kategorií.“</a:t>
            </a:r>
          </a:p>
          <a:p>
            <a:endParaRPr lang="cs-CZ" altLang="cs-CZ">
              <a:latin typeface="Arial" panose="020B0604020202020204" pitchFamily="34" charset="0"/>
            </a:endParaRPr>
          </a:p>
        </p:txBody>
      </p:sp>
      <p:sp>
        <p:nvSpPr>
          <p:cNvPr id="65540" name="Zástupný symbol pro číslo snímku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F6B4CF2-A0A0-4FAA-A48A-9967A61DEE7B}"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5B48EA5-27BF-4B05-819B-0D5F026EB9D7}"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Zástupný symbol pro obrázek snímku 1"/>
          <p:cNvSpPr>
            <a:spLocks noGrp="1" noRot="1" noChangeAspect="1" noTextEdit="1"/>
          </p:cNvSpPr>
          <p:nvPr>
            <p:ph type="sldImg"/>
          </p:nvPr>
        </p:nvSpPr>
        <p:spPr>
          <a:ln/>
        </p:spPr>
      </p:sp>
      <p:sp>
        <p:nvSpPr>
          <p:cNvPr id="67587" name="Zástupný symbol pro poznámky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a:latin typeface="Arial" panose="020B0604020202020204" pitchFamily="34" charset="0"/>
              </a:rPr>
              <a:t>konkrétní příklad první skupiny, tedy snahu zlepšit efektivitu vysoké pece. Vysoká pec běžně produkuje plyn bohatý na CO₂, CO a trochu H₂. Namísto toho, aby se tenhle plyn jen spálil a vypustil, můžeme ho recirkulovat.</a:t>
            </a:r>
          </a:p>
          <a:p>
            <a:r>
              <a:rPr lang="cs-CZ" altLang="cs-CZ">
                <a:latin typeface="Arial" panose="020B0604020202020204" pitchFamily="34" charset="0"/>
              </a:rPr>
              <a:t>Jedna možnost je tzv. karbonový recyklační cyklus – plyn se čistí, část CO₂ se zachytí a zbytek se spolu s vodíkem pošle do reformační jednotky. Tam probíhá reakce CO₂ plus 4 H₂, vzniká CH₄ a voda. Metan se pak dá vracet zpět jako redukční činidlo.</a:t>
            </a:r>
          </a:p>
          <a:p>
            <a:r>
              <a:rPr lang="cs-CZ" altLang="cs-CZ">
                <a:latin typeface="Arial" panose="020B0604020202020204" pitchFamily="34" charset="0"/>
              </a:rPr>
              <a:t>Tímhle způsobem se část uhlíku točí v uzavřeném cyklu a nemusí se přidávat nový koks. Navíc se propojuje se zachycováním a využíváním CO₂ – CCUS( carbon capture-use-storage).</a:t>
            </a:r>
          </a:p>
          <a:p>
            <a:r>
              <a:rPr lang="cs-CZ" altLang="cs-CZ">
                <a:latin typeface="Arial" panose="020B0604020202020204" pitchFamily="34" charset="0"/>
              </a:rPr>
              <a:t>Je to technologie, která se dnes testuje v pilotních projektech, a ukazuje, že i stávající vysoké pece lze posunout směrem k nižším emisím, i když nikdy nebudou úplně bezuhlíkové.“</a:t>
            </a:r>
          </a:p>
          <a:p>
            <a:endParaRPr lang="cs-CZ" altLang="cs-CZ">
              <a:latin typeface="Arial" panose="020B0604020202020204" pitchFamily="34" charset="0"/>
            </a:endParaRPr>
          </a:p>
        </p:txBody>
      </p:sp>
      <p:sp>
        <p:nvSpPr>
          <p:cNvPr id="67588" name="Zástupný symbol pro číslo snímku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7D69BE4-4F84-45F0-A712-3F9F453A23A9}"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Zástupný symbol pro obrázek snímku 1"/>
          <p:cNvSpPr>
            <a:spLocks noGrp="1" noRot="1" noChangeAspect="1" noTextEdit="1"/>
          </p:cNvSpPr>
          <p:nvPr>
            <p:ph type="sldImg"/>
          </p:nvPr>
        </p:nvSpPr>
        <p:spPr>
          <a:ln/>
        </p:spPr>
      </p:sp>
      <p:sp>
        <p:nvSpPr>
          <p:cNvPr id="69635" name="Zástupný symbol pro poznámky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a:latin typeface="Arial" panose="020B0604020202020204" pitchFamily="34" charset="0"/>
              </a:rPr>
              <a:t>Další možností, jak snížit stopu vysoké pece, je nahradit část fosilního uhlí biomasou. Na obrázku vidíme schéma, jak by to mohlo fungovat. Plyn z vysoké pece prochází úpravou a posílá se do bioreaktoru, kde mikroorganismy zpracovávají oxid uhelnatý a vyrábějí bioetanol nebo jiná paliva.</a:t>
            </a:r>
          </a:p>
          <a:p>
            <a:r>
              <a:rPr lang="cs-CZ" altLang="cs-CZ">
                <a:latin typeface="Arial" panose="020B0604020202020204" pitchFamily="34" charset="0"/>
              </a:rPr>
              <a:t>Tím se jednak snižuje množství vypouštěného CO a CO₂, a zároveň se uhlík, který by jinak šel do ovzduší, přetváří na využitelný produkt.</a:t>
            </a:r>
          </a:p>
          <a:p>
            <a:r>
              <a:rPr lang="cs-CZ" altLang="cs-CZ">
                <a:latin typeface="Arial" panose="020B0604020202020204" pitchFamily="34" charset="0"/>
              </a:rPr>
              <a:t>Druhá varianta je přímo místo koksu použít biouhlí, tedy zuhelnatělou biomasu. Pokud je biomasa z udržitelného zdroje, dá se tak výroba částečně uzavřít do uhlíkově neutrálního cyklu.</a:t>
            </a:r>
          </a:p>
          <a:p>
            <a:r>
              <a:rPr lang="cs-CZ" altLang="cs-CZ">
                <a:latin typeface="Arial" panose="020B0604020202020204" pitchFamily="34" charset="0"/>
              </a:rPr>
              <a:t>Nevýhoda je, že biouhlí je mechanicky méně stabilní než koks, takže ho nelze zatím použít ve velkém rozsahu – pec je prostě menší, ne tak vysoká </a:t>
            </a:r>
            <a:r>
              <a:rPr lang="cs-CZ" altLang="cs-CZ">
                <a:latin typeface="Arial" panose="020B0604020202020204" pitchFamily="34" charset="0"/>
                <a:sym typeface="Wingdings" panose="05000000000000000000" pitchFamily="2" charset="2"/>
              </a:rPr>
              <a:t></a:t>
            </a:r>
            <a:r>
              <a:rPr lang="cs-CZ" altLang="cs-CZ">
                <a:latin typeface="Arial" panose="020B0604020202020204" pitchFamily="34" charset="0"/>
              </a:rPr>
              <a:t>. Ale jako částečná náhrada to dává smysl a některé hutě to už testují</a:t>
            </a:r>
          </a:p>
          <a:p>
            <a:endParaRPr lang="cs-CZ" altLang="cs-CZ">
              <a:latin typeface="Arial" panose="020B0604020202020204" pitchFamily="34" charset="0"/>
            </a:endParaRPr>
          </a:p>
        </p:txBody>
      </p:sp>
      <p:sp>
        <p:nvSpPr>
          <p:cNvPr id="69636" name="Zástupný symbol pro číslo snímku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7E33AA6-98D6-401E-994F-01B8BA411825}"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35</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Zástupný symbol pro obrázek snímku 1"/>
          <p:cNvSpPr>
            <a:spLocks noGrp="1" noRot="1" noChangeAspect="1" noTextEdit="1"/>
          </p:cNvSpPr>
          <p:nvPr>
            <p:ph type="sldImg"/>
          </p:nvPr>
        </p:nvSpPr>
        <p:spPr>
          <a:ln/>
        </p:spPr>
      </p:sp>
      <p:sp>
        <p:nvSpPr>
          <p:cNvPr id="71683" name="Zástupný symbol pro poznámky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a:latin typeface="Arial" panose="020B0604020202020204" pitchFamily="34" charset="0"/>
              </a:rPr>
              <a:t>princip přímé redukce železné rudy vodíkem. Do šachtové pece se dávají peletky rudy a proudí jí vodík zahřátý na zhruba 800 až 1000 °C. Výsledkem je tzv. železná houba – porézní železo, které se ještě netaví. Tohle je důležité: v přímé redukci vzniká pevná houba, nikoliv tekuté železo.</a:t>
            </a:r>
          </a:p>
          <a:p>
            <a:r>
              <a:rPr lang="cs-CZ" altLang="cs-CZ">
                <a:latin typeface="Arial" panose="020B0604020202020204" pitchFamily="34" charset="0"/>
              </a:rPr>
              <a:t>Dalším krokem je elektrická oblouková pec, která tuto houbu spolu se šrotem nataví na tekutou ocel. Výhodou je, že namísto CO₂ vzniká jenom vodní pára. Nevýhodou je, že potřebujeme velmi kvalitní pelety a obrovské množství čistého vodíku. To je právě dnes jeden z limitujících faktorů, proč se technologie zatím rozvíjí hlavně v pilotních a prvních demonstračních projektech.“</a:t>
            </a:r>
          </a:p>
          <a:p>
            <a:endParaRPr lang="cs-CZ" altLang="cs-CZ">
              <a:latin typeface="Arial" panose="020B0604020202020204" pitchFamily="34" charset="0"/>
            </a:endParaRPr>
          </a:p>
        </p:txBody>
      </p:sp>
      <p:sp>
        <p:nvSpPr>
          <p:cNvPr id="71684" name="Zástupný symbol pro číslo snímku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75933B8-7FE3-45DD-9C23-4646A765B291}"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36</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Zástupný symbol pro obrázek snímku 1"/>
          <p:cNvSpPr>
            <a:spLocks noGrp="1" noRot="1" noChangeAspect="1" noTextEdit="1"/>
          </p:cNvSpPr>
          <p:nvPr>
            <p:ph type="sldImg"/>
          </p:nvPr>
        </p:nvSpPr>
        <p:spPr>
          <a:ln/>
        </p:spPr>
      </p:sp>
      <p:sp>
        <p:nvSpPr>
          <p:cNvPr id="73731" name="Zástupný symbol pro poznámky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a:latin typeface="Arial" panose="020B0604020202020204" pitchFamily="34" charset="0"/>
              </a:rPr>
              <a:t>Další směr výzkumu je využití vodíkové plazmy. Tady už se redukce a tavení spojuje do jednoho procesu. V obloukové peci se vytváří plazma z vodíku – to je vlastně ionizovaný plyn o teplotách přes tři tisíce stupňů. Vodíková plazma současně redukuje rudu a dodává energii pro tavení.</a:t>
            </a:r>
          </a:p>
          <a:p>
            <a:r>
              <a:rPr lang="cs-CZ" altLang="cs-CZ">
                <a:latin typeface="Arial" panose="020B0604020202020204" pitchFamily="34" charset="0"/>
              </a:rPr>
              <a:t>Výsledkem je přímo tekuté železo, takže odpadá mezistupeň železné houby. Zní to krásně, ale zatím jde o technologii ve velmi raném stádiu – laboratorní nebo menší pilotní jednotky. Problémem je extrémní energetická náročnost a potřeba stabilního elektrického napájení. Nicméně jako vizionářský směr ukazuje, že vodík nemusí být využit jen jako plyn, ale i v mnohem agresivnější formě plazmy.</a:t>
            </a:r>
          </a:p>
          <a:p>
            <a:r>
              <a:rPr lang="cs-CZ" altLang="cs-CZ">
                <a:latin typeface="Arial" panose="020B0604020202020204" pitchFamily="34" charset="0"/>
              </a:rPr>
              <a:t>Představa je taková, že elektrické obloukové pece, kterých je po světě tisíce a některé pracují i jako vakuové nebo s ochrannou atmosférou, se předělají na vodíkovou atmosféru.  Samozřejmě, vodik vybuchuje takže to ssebou nese jistá rizika… když ponecháme stranou ty exploze, tak je to opravdu zajímavý koncept</a:t>
            </a:r>
          </a:p>
          <a:p>
            <a:endParaRPr lang="cs-CZ" altLang="cs-CZ">
              <a:latin typeface="Arial" panose="020B0604020202020204" pitchFamily="34" charset="0"/>
            </a:endParaRPr>
          </a:p>
        </p:txBody>
      </p:sp>
      <p:sp>
        <p:nvSpPr>
          <p:cNvPr id="73732" name="Zástupný symbol pro číslo snímku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4F2E505-6E11-44C6-BFF5-4BA51B6C58D5}"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37</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Zástupný symbol pro obrázek snímku 1"/>
          <p:cNvSpPr>
            <a:spLocks noGrp="1" noRot="1" noChangeAspect="1" noTextEdit="1"/>
          </p:cNvSpPr>
          <p:nvPr>
            <p:ph type="sldImg"/>
          </p:nvPr>
        </p:nvSpPr>
        <p:spPr>
          <a:ln/>
        </p:spPr>
      </p:sp>
      <p:sp>
        <p:nvSpPr>
          <p:cNvPr id="75779" name="Zástupný symbol pro poznámky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a:latin typeface="Arial" panose="020B0604020202020204" pitchFamily="34" charset="0"/>
              </a:rPr>
              <a:t>Tady je shrnutí, jak moc se dají emise snížit jednotlivými směry. Úpravy vysoké pece – recyklace plynu, přidání vodíku a kombinace s CCS ( carbon capture storage) – dávají snížení emisí v řádu 15 až 60 %. Přímá redukce plynným vodíkem nebo v plazmě už může přinést prakticky stoprocentní eliminaci CO₂. A elektrolytická cesta, pokud využívá skutečně zelenou elektřinu, umí dosáhnout až 98% snížení.</a:t>
            </a:r>
          </a:p>
          <a:p>
            <a:r>
              <a:rPr lang="cs-CZ" altLang="cs-CZ">
                <a:latin typeface="Arial" panose="020B0604020202020204" pitchFamily="34" charset="0"/>
              </a:rPr>
              <a:t>Na obrázku vidíme princip zachycování uhlíku – CO₂ se odchytává ze spalin, stlačuje a ukládá do podzemních zásobníků. Tahle technologie se bude pravděpodobně kombinovat se všemi postupy, protože úplně bezuhlíkové řešení není zatím k dispozici v průmyslovém měřítku.</a:t>
            </a:r>
          </a:p>
          <a:p>
            <a:r>
              <a:rPr lang="cs-CZ" altLang="cs-CZ">
                <a:latin typeface="Arial" panose="020B0604020202020204" pitchFamily="34" charset="0"/>
              </a:rPr>
              <a:t>První vlna projektů začala kolem roku 2020, druhá teď probíhá a se skutečnými velkými instalacemi se počítá spíše až kolem roku 2030. A přitom vysokých pecí ve světě stále přibývá, takže celková emise zůstává vysoká. A hlavní otázka zní – kde vezmeme dostatek čistého vodíku, který by všechny tyto procesy utáhl?“</a:t>
            </a:r>
          </a:p>
          <a:p>
            <a:endParaRPr lang="cs-CZ" altLang="cs-CZ">
              <a:latin typeface="Arial" panose="020B0604020202020204" pitchFamily="34" charset="0"/>
            </a:endParaRPr>
          </a:p>
        </p:txBody>
      </p:sp>
      <p:sp>
        <p:nvSpPr>
          <p:cNvPr id="75780" name="Zástupný symbol pro číslo snímku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2AA73A8-CE8A-40C7-8E75-0B45C298D4C7}"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Zástupný symbol pro obrázek snímku 1"/>
          <p:cNvSpPr>
            <a:spLocks noGrp="1" noRot="1" noChangeAspect="1" noTextEdit="1"/>
          </p:cNvSpPr>
          <p:nvPr>
            <p:ph type="sldImg"/>
          </p:nvPr>
        </p:nvSpPr>
        <p:spPr>
          <a:ln/>
        </p:spPr>
      </p:sp>
      <p:sp>
        <p:nvSpPr>
          <p:cNvPr id="77827" name="Zástupný symbol pro poznámky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a:latin typeface="Arial" panose="020B0604020202020204" pitchFamily="34" charset="0"/>
              </a:rPr>
              <a:t>Abychom si uvědomili kontext, podívejme se na čísla. Vlevo vidíme, jak výroba oceli v posledních desetiletích rostla – dnes jsme na hodnotě kolem 1,9 miliardy tun ročně.</a:t>
            </a:r>
          </a:p>
          <a:p>
            <a:r>
              <a:rPr lang="cs-CZ" altLang="cs-CZ">
                <a:latin typeface="Arial" panose="020B0604020202020204" pitchFamily="34" charset="0"/>
              </a:rPr>
              <a:t>Dole je ukázané, že pro státy OECD vychází momentálně zásoba oceli v provozu, tedy v budovách, autech a infrastruktuře, na každého člověka zhruba 6 až 16 tun. To je ten skutečný materiál, který je potřeba, aby životní standard vypadal tak, jak jsme zvyklí.</a:t>
            </a:r>
          </a:p>
          <a:p>
            <a:r>
              <a:rPr lang="cs-CZ" altLang="cs-CZ">
                <a:latin typeface="Arial" panose="020B0604020202020204" pitchFamily="34" charset="0"/>
              </a:rPr>
              <a:t>Na pravé straně je graf rozdělení využití oceli: polovina jde do budov a infrastruktury, čtvrtina do dopravy, a zbytek do strojů, zařízení a spotřebního zboží. To znamená, že ocel opravdu stojí za fungováním celé společnosti. Je jasné, že poptávka neklesne – spíš naopak. Proto je zásadní hledat cesty, jak ji vyrábět s mnohem menší uhlíkovou stopou.</a:t>
            </a:r>
          </a:p>
          <a:p>
            <a:endParaRPr lang="cs-CZ" altLang="cs-CZ">
              <a:latin typeface="Arial" panose="020B0604020202020204" pitchFamily="34" charset="0"/>
            </a:endParaRPr>
          </a:p>
          <a:p>
            <a:r>
              <a:rPr lang="cs-CZ" altLang="cs-CZ">
                <a:latin typeface="Arial" panose="020B0604020202020204" pitchFamily="34" charset="0"/>
              </a:rPr>
              <a:t> </a:t>
            </a:r>
          </a:p>
        </p:txBody>
      </p:sp>
      <p:sp>
        <p:nvSpPr>
          <p:cNvPr id="77828" name="Zástupný symbol pro číslo snímku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2054E27-C760-4C7F-9E13-CF78607E4AA3}"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39</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E1BD250-9BF5-4AE8-86BD-080F3A22271A}" type="slidenum">
              <a:rPr lang="cs-CZ" smtClean="0"/>
              <a:t>41</a:t>
            </a:fld>
            <a:endParaRPr lang="cs-CZ"/>
          </a:p>
        </p:txBody>
      </p:sp>
    </p:spTree>
    <p:extLst>
      <p:ext uri="{BB962C8B-B14F-4D97-AF65-F5344CB8AC3E}">
        <p14:creationId xmlns:p14="http://schemas.microsoft.com/office/powerpoint/2010/main" val="3555315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C770905-06E8-48D2-9F52-A38E16BC8B52}"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243" name="Rectangle 2"/>
          <p:cNvSpPr>
            <a:spLocks noGrp="1" noRot="1" noChangeAspect="1" noChangeArrowheads="1" noTextEdit="1"/>
          </p:cNvSpPr>
          <p:nvPr>
            <p:ph type="sldImg"/>
          </p:nvPr>
        </p:nvSpPr>
        <p:spPr>
          <a:ln/>
        </p:spPr>
      </p:sp>
      <p:sp>
        <p:nvSpPr>
          <p:cNvPr id="10244" name="Rectangle 4"/>
          <p:cNvSpPr>
            <a:spLocks noGrp="1" noChangeArrowheads="1"/>
          </p:cNvSpPr>
          <p:nvPr>
            <p:ph type="body" idx="1"/>
          </p:nvPr>
        </p:nvSpPr>
        <p:spPr>
          <a:xfrm>
            <a:off x="1052513" y="4343400"/>
            <a:ext cx="4752975"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7800" indent="-177800" eaLnBrk="1" hangingPunct="1"/>
            <a:r>
              <a:rPr lang="cs-CZ" altLang="cs-CZ" sz="500" b="1">
                <a:latin typeface="Arial" panose="020B0604020202020204" pitchFamily="34" charset="0"/>
              </a:rPr>
              <a:t>Šachta</a:t>
            </a:r>
            <a:r>
              <a:rPr lang="cs-CZ" altLang="cs-CZ" sz="500">
                <a:latin typeface="Arial" panose="020B0604020202020204" pitchFamily="34" charset="0"/>
              </a:rPr>
              <a:t> má tvar komolého kužele se širší spodní základnou. Šachta se dolů rozšiřuje a tím umožňuje vsázce při ohřevu rozpínání do stran a usnadňuje její plynulý sestup do spodních částí vysoké pece. Opačně proudící plyny se směrem nahoru ochlazují a zmenšují svůj objem.</a:t>
            </a:r>
            <a:endParaRPr lang="cs-CZ" altLang="cs-CZ" sz="500" b="1">
              <a:latin typeface="Arial" panose="020B0604020202020204" pitchFamily="34" charset="0"/>
            </a:endParaRPr>
          </a:p>
          <a:p>
            <a:pPr marL="177800" indent="-177800" eaLnBrk="1" hangingPunct="1"/>
            <a:r>
              <a:rPr lang="cs-CZ" altLang="cs-CZ" sz="500" b="1">
                <a:latin typeface="Arial" panose="020B0604020202020204" pitchFamily="34" charset="0"/>
              </a:rPr>
              <a:t>Rozpor</a:t>
            </a:r>
            <a:r>
              <a:rPr lang="cs-CZ" altLang="cs-CZ" sz="500">
                <a:latin typeface="Arial" panose="020B0604020202020204" pitchFamily="34" charset="0"/>
              </a:rPr>
              <a:t> ve tvaru nízkého válce představuje plynulý přechod šachty do sedla.</a:t>
            </a:r>
            <a:endParaRPr lang="cs-CZ" altLang="cs-CZ" sz="500" b="1">
              <a:latin typeface="Arial" panose="020B0604020202020204" pitchFamily="34" charset="0"/>
            </a:endParaRPr>
          </a:p>
          <a:p>
            <a:pPr marL="177800" indent="-177800" eaLnBrk="1" hangingPunct="1"/>
            <a:r>
              <a:rPr lang="cs-CZ" altLang="cs-CZ" sz="500" b="1">
                <a:latin typeface="Arial" panose="020B0604020202020204" pitchFamily="34" charset="0"/>
              </a:rPr>
              <a:t>Sedlo</a:t>
            </a:r>
            <a:r>
              <a:rPr lang="cs-CZ" altLang="cs-CZ" sz="500">
                <a:latin typeface="Arial" panose="020B0604020202020204" pitchFamily="34" charset="0"/>
              </a:rPr>
              <a:t> má tvar komolého kužele s užší dolní základnou. Sedlo se směrem dolů zužuje. To je v souladu se zmenšováním objemu vsázkových surovin při jejich měknutí a tavení. </a:t>
            </a:r>
            <a:endParaRPr lang="cs-CZ" altLang="cs-CZ" sz="500" b="1">
              <a:latin typeface="Arial" panose="020B0604020202020204" pitchFamily="34" charset="0"/>
            </a:endParaRPr>
          </a:p>
          <a:p>
            <a:pPr marL="177800" indent="-177800" eaLnBrk="1" hangingPunct="1"/>
            <a:r>
              <a:rPr lang="cs-CZ" altLang="cs-CZ" sz="500" b="1">
                <a:latin typeface="Arial" panose="020B0604020202020204" pitchFamily="34" charset="0"/>
              </a:rPr>
              <a:t>Výfučny </a:t>
            </a:r>
            <a:r>
              <a:rPr lang="cs-CZ" altLang="cs-CZ" sz="500">
                <a:latin typeface="Arial" panose="020B0604020202020204" pitchFamily="34" charset="0"/>
              </a:rPr>
              <a:t>jsou umístěny těsně pod sedlem v nístěji. V prostoru před výfučnami probíhá spalování paliva a nachází se oblast s nejvyššími teplotami ve vysoké peci. Rozšíření profilu vysoké pece nad výfučnami odklání vyzdívku od proudů nejteplejších plynů a tím se dosahuje její vyšší životnosti.</a:t>
            </a:r>
            <a:r>
              <a:rPr lang="cs-CZ" altLang="cs-CZ" sz="500" b="1">
                <a:latin typeface="Arial" panose="020B0604020202020204" pitchFamily="34" charset="0"/>
              </a:rPr>
              <a:t> </a:t>
            </a:r>
          </a:p>
          <a:p>
            <a:pPr marL="177800" indent="-177800" eaLnBrk="1" hangingPunct="1"/>
            <a:r>
              <a:rPr lang="cs-CZ" altLang="cs-CZ" sz="500" b="1">
                <a:latin typeface="Arial" panose="020B0604020202020204" pitchFamily="34" charset="0"/>
              </a:rPr>
              <a:t>Nístěj</a:t>
            </a:r>
            <a:r>
              <a:rPr lang="cs-CZ" altLang="cs-CZ" sz="500">
                <a:latin typeface="Arial" panose="020B0604020202020204" pitchFamily="34" charset="0"/>
              </a:rPr>
              <a:t> pece je spodní válcová část, v ní se hromadí surové železo a nad ním struska.</a:t>
            </a:r>
            <a:endParaRPr lang="cs-CZ" altLang="cs-CZ" sz="500" b="1">
              <a:latin typeface="Arial" panose="020B0604020202020204" pitchFamily="34" charset="0"/>
            </a:endParaRPr>
          </a:p>
          <a:p>
            <a:pPr marL="177800" indent="-177800" eaLnBrk="1" hangingPunct="1"/>
            <a:r>
              <a:rPr lang="cs-CZ" altLang="cs-CZ" sz="500" b="1">
                <a:latin typeface="Arial" panose="020B0604020202020204" pitchFamily="34" charset="0"/>
              </a:rPr>
              <a:t>Odpichovými otvory</a:t>
            </a:r>
            <a:r>
              <a:rPr lang="cs-CZ" altLang="cs-CZ" sz="500">
                <a:latin typeface="Arial" panose="020B0604020202020204" pitchFamily="34" charset="0"/>
              </a:rPr>
              <a:t> se vypouštějí surové železo a struska.</a:t>
            </a:r>
            <a:endParaRPr lang="cs-CZ" altLang="cs-CZ" sz="500" b="1">
              <a:latin typeface="Arial" panose="020B0604020202020204" pitchFamily="34" charset="0"/>
            </a:endParaRPr>
          </a:p>
          <a:p>
            <a:pPr marL="177800" indent="-177800" eaLnBrk="1" hangingPunct="1"/>
            <a:r>
              <a:rPr lang="cs-CZ" altLang="cs-CZ" sz="500" b="1">
                <a:latin typeface="Arial" panose="020B0604020202020204" pitchFamily="34" charset="0"/>
              </a:rPr>
              <a:t>Vyzdívka</a:t>
            </a:r>
            <a:r>
              <a:rPr lang="cs-CZ" altLang="cs-CZ" sz="500">
                <a:latin typeface="Arial" panose="020B0604020202020204" pitchFamily="34" charset="0"/>
              </a:rPr>
              <a:t> nístěje se zhotovuje z uhlíkových materiálů. Ostatní části pece jsou vyzděny šamotovými tvárnicemi. </a:t>
            </a:r>
            <a:endParaRPr lang="cs-CZ" altLang="cs-CZ" sz="500" b="1">
              <a:latin typeface="Arial" panose="020B0604020202020204" pitchFamily="34" charset="0"/>
            </a:endParaRPr>
          </a:p>
          <a:p>
            <a:pPr marL="177800" indent="-177800" eaLnBrk="1" hangingPunct="1"/>
            <a:r>
              <a:rPr lang="cs-CZ" altLang="cs-CZ" sz="500" b="1">
                <a:latin typeface="Arial" panose="020B0604020202020204" pitchFamily="34" charset="0"/>
              </a:rPr>
              <a:t>Pomocná zařízení</a:t>
            </a:r>
            <a:r>
              <a:rPr lang="cs-CZ" altLang="cs-CZ" sz="500">
                <a:latin typeface="Arial" panose="020B0604020202020204" pitchFamily="34" charset="0"/>
              </a:rPr>
              <a:t> pro vysokopecní provoz jsou: předehřívače vzduchu (3 až 4) pro každou vysokou pec, turbodmýchadla na vzduch, zdroje chladící vody, struskové pánve, pánve na surové železo, licí stroje nebo licí pole pro odlévání housek surového železa.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AEF54B9-D36C-46D6-A509-3B67A6A22BEA}"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88900" indent="-88900" eaLnBrk="1" hangingPunct="1">
              <a:lnSpc>
                <a:spcPct val="80000"/>
              </a:lnSpc>
            </a:pPr>
            <a:r>
              <a:rPr lang="cs-CZ" altLang="cs-CZ" sz="800" b="1">
                <a:latin typeface="Arial" panose="020B0604020202020204" pitchFamily="34" charset="0"/>
              </a:rPr>
              <a:t>Stručně z historie výroby surového železa a oceli  </a:t>
            </a:r>
            <a:r>
              <a:rPr lang="cs-CZ" altLang="cs-CZ" sz="800" b="1">
                <a:solidFill>
                  <a:schemeClr val="accent2"/>
                </a:solidFill>
                <a:latin typeface="Times New Roman" panose="02020603050405020304" pitchFamily="18" charset="0"/>
              </a:rPr>
              <a:t>I</a:t>
            </a:r>
            <a:endParaRPr lang="cs-CZ" altLang="cs-CZ" sz="800">
              <a:solidFill>
                <a:schemeClr val="accent2"/>
              </a:solidFill>
              <a:latin typeface="Times New Roman" panose="02020603050405020304" pitchFamily="18" charset="0"/>
            </a:endParaRPr>
          </a:p>
          <a:p>
            <a:pPr marL="88900" indent="-88900" algn="just" eaLnBrk="1" hangingPunct="1">
              <a:lnSpc>
                <a:spcPct val="90000"/>
              </a:lnSpc>
            </a:pPr>
            <a:r>
              <a:rPr lang="cs-CZ" altLang="cs-CZ" sz="800">
                <a:latin typeface="Arial" panose="020B0604020202020204" pitchFamily="34" charset="0"/>
              </a:rPr>
              <a:t>Výrobu železa znali již staří Egypťané, Asyřané, Féničané i židé, stejně jako v Indii a v Číně. V nejstarších dobách se získávalo v jamách nebo nízkých ohništích přímo z rud jako kujné železo (výrobky těchto pecí se označují jako “železo“, protože obsahuji vysoké množství strusky), ze kterého se vyráběly nástroje a zbraně. </a:t>
            </a:r>
          </a:p>
          <a:p>
            <a:pPr marL="88900" indent="-88900" algn="just" eaLnBrk="1" hangingPunct="1">
              <a:lnSpc>
                <a:spcPct val="90000"/>
              </a:lnSpc>
            </a:pPr>
            <a:r>
              <a:rPr lang="cs-CZ" altLang="cs-CZ" sz="800">
                <a:latin typeface="Arial" panose="020B0604020202020204" pitchFamily="34" charset="0"/>
              </a:rPr>
              <a:t>Palivem bylo nejprve dříví, které v silnějších vrstvách při procesu zuhelnatělo, později dřevěné uhlí. Vzduch proudil do pece bud přirozeným tahem nebo se dmychal ručními měchy. Redukcí rud (tj. oxidů železa) se získávala v těchto ohništích těstovitá hrouda železa s nízkým obsahem uhlíku a větším množství strusky, která se z části odstranila kováním.</a:t>
            </a:r>
          </a:p>
          <a:p>
            <a:pPr marL="88900" indent="-88900" algn="just" eaLnBrk="1" hangingPunct="1">
              <a:lnSpc>
                <a:spcPct val="90000"/>
              </a:lnSpc>
            </a:pPr>
            <a:r>
              <a:rPr lang="cs-CZ" altLang="cs-CZ" sz="800">
                <a:latin typeface="Arial" panose="020B0604020202020204" pitchFamily="34" charset="0"/>
              </a:rPr>
              <a:t>Z ohnišť se postupně vyvivynuly malé šachtové pece, u kterých se vzduch dmychal měchy poháněnými vodními koly, protože odpor sloupce zavážky v peci byl již příliš velký. Výkon pecí se tím sice zvýšil, teploty však zůstaly nízké, takže se státe ještě získávalo nízkouhlíkové těstovité železo. </a:t>
            </a:r>
          </a:p>
          <a:p>
            <a:pPr marL="88900" indent="-88900" algn="just" eaLnBrk="1" hangingPunct="1">
              <a:lnSpc>
                <a:spcPct val="90000"/>
              </a:lnSpc>
            </a:pPr>
            <a:r>
              <a:rPr lang="cs-CZ" altLang="cs-CZ" sz="800">
                <a:latin typeface="Arial" panose="020B0604020202020204" pitchFamily="34" charset="0"/>
              </a:rPr>
              <a:t>Zvýšení výšky šachtových pecí a tlaku vzduchu umožnilo dosažení teploty potřebné k roztavení vyredukovaného železa, které stékalo po dřevěném uhlí a tím se nauhličilo na asi 4 % uhlíku. Surové železo, které se získalo po odpichu bylo křehké a vhodné pouze k odlévání. Ukázalo se však, že lze zkujňováním snížit vysoký obsah uhlíku, fosforu a síry, a vyrobit tak kujnou ocel. Kombinace vysoké pece a zkujňování umožnila prudké zvýšení výroby oceli, protože z vysokých pecí se získávalo podstatně větší množství surového železa než z nízkých šachtových pecí. První vysoké pece, které dávaly tekuté, surové železo, se objevily v Evropě kolem roku 1500 n.l.</a:t>
            </a:r>
          </a:p>
          <a:p>
            <a:pPr marL="88900" indent="-88900" algn="just" eaLnBrk="1" hangingPunct="1">
              <a:lnSpc>
                <a:spcPct val="90000"/>
              </a:lnSpc>
            </a:pPr>
            <a:r>
              <a:rPr lang="cs-CZ" altLang="cs-CZ" sz="800">
                <a:latin typeface="Arial" panose="020B0604020202020204" pitchFamily="34" charset="0"/>
              </a:rPr>
              <a:t>Zkujňování surového železa se provádělo nejprve jako tzv. svářkování. Při tomto pochodu se přetavovalo surové železo spolu s dřevěným uhlím ve zvláštní výhni, do které se dmychal vzduch, jehož kyslík oxidoval uhlík, takže se získávalo těstovité nízkouhlíkové železo. </a:t>
            </a:r>
          </a:p>
          <a:p>
            <a:pPr marL="88900" indent="-88900" algn="just" eaLnBrk="1" hangingPunct="1">
              <a:lnSpc>
                <a:spcPct val="90000"/>
              </a:lnSpc>
            </a:pPr>
            <a:r>
              <a:rPr lang="cs-CZ" altLang="cs-CZ" sz="800">
                <a:latin typeface="Arial" panose="020B0604020202020204" pitchFamily="34" charset="0"/>
              </a:rPr>
              <a:t>Kolem r. 1183 bylo svářkování nahrazeno výkonnějším zkujňovacím procesem pudlováním. Do nístěje plamenné pece, vytápěné černým uhlím, se nasadily housky surového železa a struska bohatá na oxidy železa. Při promíchávání lázně (pudlování) reagoval uhlík roztaveného surového železa s FeO strusky podle rovnice FeO + C = Fe + CO. Jak se postupně snižoval obsah uhlíku, zvyšovala se teplota tání a v tavenině se tvořily kusy těstovité ocele (vlky), které se vytahovaly kleštěmi a kováním se svařovaly. Vyrobená ocel se proto nazývala svářková</a:t>
            </a:r>
            <a:r>
              <a:rPr lang="cs-CZ" altLang="cs-CZ" sz="800" i="1">
                <a:latin typeface="Arial" panose="020B0604020202020204" pitchFamily="34" charset="0"/>
              </a:rPr>
              <a:t> </a:t>
            </a:r>
            <a:r>
              <a:rPr lang="cs-CZ" altLang="cs-CZ" sz="800">
                <a:latin typeface="Arial" panose="020B0604020202020204" pitchFamily="34" charset="0"/>
              </a:rPr>
              <a:t>ocel. Maximální obsah těchto pecí byl 300 kg, výkon 2 až 2,5 t za den. </a:t>
            </a:r>
          </a:p>
          <a:p>
            <a:pPr marL="88900" indent="-88900" algn="just" eaLnBrk="1" hangingPunct="1">
              <a:lnSpc>
                <a:spcPct val="90000"/>
              </a:lnSpc>
            </a:pPr>
            <a:r>
              <a:rPr lang="cs-CZ" altLang="cs-CZ" sz="800">
                <a:latin typeface="Arial" panose="020B0604020202020204" pitchFamily="34" charset="0"/>
              </a:rPr>
              <a:t>Výrobnost dřevouhelných vysokých pecí byla limitována pevností dřevěného uhlí v tlaku (nese v peci celou váhu zavážky). Nedostatek dřevěného uhlí a zavedení koksu, který má vyšší pevnost v tlaku, umožnilo další prudký rozvoj železářství. Výkon pudlovacích pecí byl malý, jejich objem nebylo možné zvýšit, práce byla velmi namáhavá. </a:t>
            </a:r>
          </a:p>
          <a:p>
            <a:pPr marL="88900" indent="-88900" algn="just" eaLnBrk="1" hangingPunct="1">
              <a:lnSpc>
                <a:spcPct val="90000"/>
              </a:lnSpc>
            </a:pPr>
            <a:r>
              <a:rPr lang="cs-CZ" altLang="cs-CZ" sz="800">
                <a:latin typeface="Arial" panose="020B0604020202020204" pitchFamily="34" charset="0"/>
              </a:rPr>
              <a:t>Revoluční zvrat ve výrobě oceli nastal, když Henry Bessemer vytavil v roce 1855 v konvertoru první tekutou ocel, tj. plávkovou ocel. Bessemerův konvertor umožnil prudké zvýšení výroby, měl však některé nedostatky. </a:t>
            </a:r>
          </a:p>
          <a:p>
            <a:pPr marL="88900" indent="-88900" algn="just" eaLnBrk="1" hangingPunct="1">
              <a:lnSpc>
                <a:spcPct val="90000"/>
              </a:lnSpc>
            </a:pPr>
            <a:r>
              <a:rPr lang="cs-CZ" altLang="cs-CZ" sz="800">
                <a:latin typeface="Arial" panose="020B0604020202020204" pitchFamily="34" charset="0"/>
              </a:rPr>
              <a:t>Protože je vyzděn kyselou vyzdívkou (SiO</a:t>
            </a:r>
            <a:r>
              <a:rPr lang="cs-CZ" altLang="cs-CZ" sz="800" baseline="-25000">
                <a:latin typeface="Arial" panose="020B0604020202020204" pitchFamily="34" charset="0"/>
              </a:rPr>
              <a:t>2</a:t>
            </a:r>
            <a:r>
              <a:rPr lang="cs-CZ" altLang="cs-CZ" sz="800">
                <a:latin typeface="Arial" panose="020B0604020202020204" pitchFamily="34" charset="0"/>
              </a:rPr>
              <a:t>), nelze v něm odstranit ze surového železa fosfor a síru, které proto přecházejí do oceli a zhoršují její vlastnosti. V konvertoru také nebylo možné zpracovat větší množství ocelového odpadu, který se začal po určité době hromadit.                                                                                           </a:t>
            </a:r>
            <a:r>
              <a:rPr lang="cs-CZ" altLang="cs-CZ" sz="600">
                <a:latin typeface="Arial" panose="020B0604020202020204" pitchFamily="34" charset="0"/>
              </a:rPr>
              <a:t> Pokračování</a:t>
            </a:r>
          </a:p>
          <a:p>
            <a:pPr marL="88900" indent="-88900" algn="just" eaLnBrk="1" hangingPunct="1">
              <a:lnSpc>
                <a:spcPct val="90000"/>
              </a:lnSpc>
            </a:pPr>
            <a:endParaRPr lang="cs-CZ" altLang="cs-CZ" sz="80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8CCFF32-FD01-48D9-BC32-FCAC5A41731D}"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88900" indent="-88900" eaLnBrk="1" hangingPunct="1"/>
            <a:r>
              <a:rPr lang="cs-CZ" altLang="cs-CZ" sz="800" b="1">
                <a:latin typeface="Arial" panose="020B0604020202020204" pitchFamily="34" charset="0"/>
              </a:rPr>
              <a:t>Stručně z historie výroby surového železa a oceli  </a:t>
            </a:r>
            <a:r>
              <a:rPr lang="cs-CZ" altLang="cs-CZ" sz="800" b="1">
                <a:solidFill>
                  <a:schemeClr val="accent2"/>
                </a:solidFill>
                <a:latin typeface="Times New Roman" panose="02020603050405020304" pitchFamily="18" charset="0"/>
              </a:rPr>
              <a:t>II</a:t>
            </a:r>
          </a:p>
          <a:p>
            <a:pPr marL="88900" indent="-88900" algn="just" eaLnBrk="1" hangingPunct="1"/>
            <a:r>
              <a:rPr lang="cs-CZ" altLang="cs-CZ" sz="800">
                <a:latin typeface="Arial" panose="020B0604020202020204" pitchFamily="34" charset="0"/>
              </a:rPr>
              <a:t>V roce 186</a:t>
            </a:r>
            <a:r>
              <a:rPr lang="en-US" altLang="cs-CZ" sz="800">
                <a:latin typeface="Arial" panose="020B0604020202020204" pitchFamily="34" charset="0"/>
              </a:rPr>
              <a:t>4</a:t>
            </a:r>
            <a:r>
              <a:rPr lang="cs-CZ" altLang="cs-CZ" sz="800">
                <a:latin typeface="Arial" panose="020B0604020202020204" pitchFamily="34" charset="0"/>
              </a:rPr>
              <a:t> se po dlouhých pokusech podařilo odstranit inž. Martinovi nevýhody bessemerování tím, že použil k vytápění nístějové pece regeneračního topení bratři Siemensů. Předehřev vzduchu a plynu zvýšil teplotu plamene natolik, že se i při použití plynného paliva získala ocel v tekutém stavu. Pec se nazývá Siemens - Martinova (SM pec</a:t>
            </a:r>
            <a:r>
              <a:rPr lang="en-US" altLang="cs-CZ" sz="800">
                <a:latin typeface="Arial" panose="020B0604020202020204" pitchFamily="34" charset="0"/>
              </a:rPr>
              <a:t>, r. 18</a:t>
            </a:r>
            <a:r>
              <a:rPr lang="cs-CZ" altLang="cs-CZ" sz="800">
                <a:latin typeface="Arial" panose="020B0604020202020204" pitchFamily="34" charset="0"/>
              </a:rPr>
              <a:t>67). Pece bylo možné vyzdít zásaditou stejně jako kyselou vyzdívkou a tím se získala značná nezávislost na složení vsázky. Vysoká teplota plamene umožnila měnit libovolně poměr surového železa a  ocelového odpadu ve vsázce, v případě potřeby bylo možné zpracovávat pouze ocelový odpad.</a:t>
            </a:r>
          </a:p>
          <a:p>
            <a:pPr marL="88900" indent="-88900" algn="just" eaLnBrk="1" hangingPunct="1"/>
            <a:r>
              <a:rPr lang="cs-CZ" altLang="cs-CZ" sz="800">
                <a:latin typeface="Arial" panose="020B0604020202020204" pitchFamily="34" charset="0"/>
              </a:rPr>
              <a:t>Rozvoj bessemerování brzdil nedostatek rud s nízkým obsahem fosforu a síry. Když v roce 1879 zavedl Sidney G. Thomas konvertor se zásaditou vyzdívkou (dolomit) a bylo možné zkujňovat v konvertorech i surová železa s vyšším obsahem fosforu. Protože však ani při thomasování nebylo možné zpracovávat větší množství ocelového odpadu, neohrozil thomasův konvertor rozvoj SM pecí.</a:t>
            </a:r>
          </a:p>
          <a:p>
            <a:pPr marL="88900" indent="-88900" algn="just" eaLnBrk="1" hangingPunct="1"/>
            <a:r>
              <a:rPr lang="cs-CZ" altLang="cs-CZ" sz="800">
                <a:latin typeface="Arial" panose="020B0604020202020204" pitchFamily="34" charset="0"/>
              </a:rPr>
              <a:t>První zásaditá pec s dmýcháním kyslíku o výrobní velikosti (také nazývaná kyslíkový konvertor) byla postavena v rakouském Linci a Donauwitzu v roce 1952.</a:t>
            </a:r>
          </a:p>
          <a:p>
            <a:pPr marL="88900" indent="-88900" algn="just" eaLnBrk="1" hangingPunct="1"/>
            <a:r>
              <a:rPr lang="cs-CZ" altLang="cs-CZ" sz="800">
                <a:latin typeface="Arial" panose="020B0604020202020204" pitchFamily="34" charset="0"/>
              </a:rPr>
              <a:t>Následně proces kyslíkového konvertoru společně s elektrickou obloukovou pecí (EOP) nahradily méně energeticky efektivní stávající procesy výroby oceli jako je Thomasův proces, Bessemer a SM pochod. V EU byly poslední SM pece vyřazeny z provozu na konci roku 1993. V současnosti jsou v EU používány k výrobě oceli pouze pochody v kyslíkovém konvertoru a elektrické obloukové peci. Procesy v kyslíkovém konvertoru pokrývají cca 2/3 výroby oceli a zbývající objem pak obstarávají elektrické obloukové pece.</a:t>
            </a:r>
            <a:endParaRPr lang="cs-CZ" altLang="cs-CZ" sz="800">
              <a:solidFill>
                <a:schemeClr val="accent2"/>
              </a:solidFill>
              <a:latin typeface="Times New Roman" panose="02020603050405020304" pitchFamily="18" charset="0"/>
            </a:endParaRPr>
          </a:p>
          <a:p>
            <a:pPr marL="88900" indent="-88900" algn="just" eaLnBrk="1" hangingPunct="1"/>
            <a:endParaRPr lang="cs-CZ" altLang="cs-CZ" sz="80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ED1C4BD-5C80-4698-BDAF-C4EEA018E81E}"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8435" name="Rectangle 2"/>
          <p:cNvSpPr>
            <a:spLocks noGrp="1" noRot="1" noChangeAspect="1" noChangeArrowheads="1" noTextEdit="1"/>
          </p:cNvSpPr>
          <p:nvPr>
            <p:ph type="sldImg"/>
          </p:nvPr>
        </p:nvSpPr>
        <p:spPr>
          <a:ln/>
        </p:spPr>
      </p:sp>
      <p:sp>
        <p:nvSpPr>
          <p:cNvPr id="18436"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2EEB420-9C1B-4BB7-B3EF-0A78B423E1D4}"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1498F4C-0EA9-467A-8DCE-5807F1401FF6}" type="slidenum">
              <a:rPr kumimoji="0" lang="cs-CZ" altLang="cs-CZ"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2531" name="Rectangle 2"/>
          <p:cNvSpPr>
            <a:spLocks noGrp="1" noRot="1" noChangeAspect="1" noChangeArrowheads="1" noTextEdit="1"/>
          </p:cNvSpPr>
          <p:nvPr>
            <p:ph type="sldImg"/>
          </p:nvPr>
        </p:nvSpPr>
        <p:spPr>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hyperlink" Target="https://www.vut.cz/vav/projekty/npo" TargetMode="External"/><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Úvodní snímek">
    <p:spTree>
      <p:nvGrpSpPr>
        <p:cNvPr id="1" name=""/>
        <p:cNvGrpSpPr/>
        <p:nvPr/>
      </p:nvGrpSpPr>
      <p:grpSpPr>
        <a:xfrm>
          <a:off x="0" y="0"/>
          <a:ext cx="0" cy="0"/>
          <a:chOff x="0" y="0"/>
          <a:chExt cx="0" cy="0"/>
        </a:xfrm>
      </p:grpSpPr>
      <p:sp>
        <p:nvSpPr>
          <p:cNvPr id="16" name="Zástupný symbol pro text 15"/>
          <p:cNvSpPr>
            <a:spLocks noGrp="1"/>
          </p:cNvSpPr>
          <p:nvPr>
            <p:ph type="body" sz="quarter" idx="11" hasCustomPrompt="1"/>
          </p:nvPr>
        </p:nvSpPr>
        <p:spPr>
          <a:xfrm>
            <a:off x="896479" y="3789040"/>
            <a:ext cx="7127875" cy="1223367"/>
          </a:xfrm>
          <a:prstGeom prst="rect">
            <a:avLst/>
          </a:prstGeom>
        </p:spPr>
        <p:txBody>
          <a:bodyPr/>
          <a:lstStyle>
            <a:lvl1pPr marL="0" indent="0" algn="ctr">
              <a:buNone/>
              <a:defRPr sz="1800" baseline="0"/>
            </a:lvl1pPr>
          </a:lstStyle>
          <a:p>
            <a:pPr lvl="0"/>
            <a:r>
              <a:rPr lang="cs-CZ"/>
              <a:t>doplňující popis prezentace</a:t>
            </a:r>
          </a:p>
        </p:txBody>
      </p:sp>
      <p:sp>
        <p:nvSpPr>
          <p:cNvPr id="18" name="Zástupný symbol pro text 17"/>
          <p:cNvSpPr>
            <a:spLocks noGrp="1"/>
          </p:cNvSpPr>
          <p:nvPr>
            <p:ph type="body" sz="quarter" idx="12" hasCustomPrompt="1"/>
          </p:nvPr>
        </p:nvSpPr>
        <p:spPr>
          <a:xfrm>
            <a:off x="896021" y="5301208"/>
            <a:ext cx="5043487" cy="431800"/>
          </a:xfrm>
          <a:prstGeom prst="rect">
            <a:avLst/>
          </a:prstGeom>
        </p:spPr>
        <p:txBody>
          <a:bodyPr/>
          <a:lstStyle>
            <a:lvl1pPr marL="0" indent="0">
              <a:buNone/>
              <a:defRPr sz="1600" baseline="0"/>
            </a:lvl1pPr>
          </a:lstStyle>
          <a:p>
            <a:pPr lvl="0"/>
            <a:r>
              <a:rPr lang="cs-CZ"/>
              <a:t>Autor: Jméno Příjmení</a:t>
            </a:r>
          </a:p>
        </p:txBody>
      </p:sp>
      <p:sp>
        <p:nvSpPr>
          <p:cNvPr id="20" name="Zástupný symbol pro text 19"/>
          <p:cNvSpPr>
            <a:spLocks noGrp="1"/>
          </p:cNvSpPr>
          <p:nvPr>
            <p:ph type="body" sz="quarter" idx="13" hasCustomPrompt="1"/>
          </p:nvPr>
        </p:nvSpPr>
        <p:spPr>
          <a:xfrm>
            <a:off x="6152690" y="5301208"/>
            <a:ext cx="1871663" cy="431800"/>
          </a:xfrm>
          <a:prstGeom prst="rect">
            <a:avLst/>
          </a:prstGeom>
        </p:spPr>
        <p:txBody>
          <a:bodyPr/>
          <a:lstStyle>
            <a:lvl1pPr marL="0" indent="0" algn="r">
              <a:buNone/>
              <a:defRPr sz="1600"/>
            </a:lvl1pPr>
          </a:lstStyle>
          <a:p>
            <a:pPr lvl="0"/>
            <a:r>
              <a:rPr lang="cs-CZ"/>
              <a:t>datum</a:t>
            </a:r>
          </a:p>
        </p:txBody>
      </p:sp>
      <p:sp>
        <p:nvSpPr>
          <p:cNvPr id="23" name="Nadpis 22"/>
          <p:cNvSpPr>
            <a:spLocks noGrp="1"/>
          </p:cNvSpPr>
          <p:nvPr>
            <p:ph type="title" hasCustomPrompt="1"/>
          </p:nvPr>
        </p:nvSpPr>
        <p:spPr>
          <a:xfrm>
            <a:off x="896021" y="2449152"/>
            <a:ext cx="7128792" cy="936104"/>
          </a:xfrm>
          <a:prstGeom prst="rect">
            <a:avLst/>
          </a:prstGeom>
        </p:spPr>
        <p:txBody>
          <a:bodyPr/>
          <a:lstStyle>
            <a:lvl1pPr>
              <a:defRPr sz="2800"/>
            </a:lvl1pPr>
          </a:lstStyle>
          <a:p>
            <a:r>
              <a:rPr lang="cs-CZ"/>
              <a:t>HLAVNÍ NÁZEV</a:t>
            </a:r>
            <a:br>
              <a:rPr lang="cs-CZ"/>
            </a:br>
            <a:r>
              <a:rPr lang="cs-CZ"/>
              <a:t>PREZENTACE</a:t>
            </a:r>
          </a:p>
        </p:txBody>
      </p:sp>
      <p:pic>
        <p:nvPicPr>
          <p:cNvPr id="2" name="Obrázek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1445" y="6170176"/>
            <a:ext cx="2016224" cy="497833"/>
          </a:xfrm>
          <a:prstGeom prst="rect">
            <a:avLst/>
          </a:prstGeom>
        </p:spPr>
      </p:pic>
      <p:pic>
        <p:nvPicPr>
          <p:cNvPr id="7" name="Obrázek 6">
            <a:extLst>
              <a:ext uri="{FF2B5EF4-FFF2-40B4-BE49-F238E27FC236}">
                <a16:creationId xmlns:a16="http://schemas.microsoft.com/office/drawing/2014/main" id="{41A94DCA-A4E3-4EBE-9593-FC7C53D69F9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55576" y="262453"/>
            <a:ext cx="7446347" cy="1409201"/>
          </a:xfrm>
          <a:prstGeom prst="rect">
            <a:avLst/>
          </a:prstGeom>
        </p:spPr>
      </p:pic>
      <p:pic>
        <p:nvPicPr>
          <p:cNvPr id="8" name="Obrázek 7">
            <a:extLst>
              <a:ext uri="{FF2B5EF4-FFF2-40B4-BE49-F238E27FC236}">
                <a16:creationId xmlns:a16="http://schemas.microsoft.com/office/drawing/2014/main" id="{A7B85C5A-5A9A-43B1-9033-4D26C72D4FA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10382" y="6098229"/>
            <a:ext cx="1627943" cy="569780"/>
          </a:xfrm>
          <a:prstGeom prst="rect">
            <a:avLst/>
          </a:prstGeom>
        </p:spPr>
      </p:pic>
    </p:spTree>
    <p:extLst>
      <p:ext uri="{BB962C8B-B14F-4D97-AF65-F5344CB8AC3E}">
        <p14:creationId xmlns:p14="http://schemas.microsoft.com/office/powerpoint/2010/main" val="3500862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hasCustomPrompt="1"/>
          </p:nvPr>
        </p:nvSpPr>
        <p:spPr>
          <a:xfrm>
            <a:off x="457200" y="274638"/>
            <a:ext cx="8229600" cy="1143000"/>
          </a:xfrm>
          <a:prstGeom prst="rect">
            <a:avLst/>
          </a:prstGeom>
        </p:spPr>
        <p:txBody>
          <a:bodyPr/>
          <a:lstStyle>
            <a:lvl1pPr>
              <a:defRPr/>
            </a:lvl1pPr>
          </a:lstStyle>
          <a:p>
            <a:r>
              <a:rPr lang="cs-CZ"/>
              <a:t>nadpis snímku</a:t>
            </a:r>
          </a:p>
        </p:txBody>
      </p:sp>
      <p:sp>
        <p:nvSpPr>
          <p:cNvPr id="3" name="Zástupný symbol pro obsah 2"/>
          <p:cNvSpPr>
            <a:spLocks noGrp="1"/>
          </p:cNvSpPr>
          <p:nvPr>
            <p:ph idx="1" hasCustomPrompt="1"/>
          </p:nvPr>
        </p:nvSpPr>
        <p:spPr>
          <a:xfrm>
            <a:off x="457200" y="1600200"/>
            <a:ext cx="8229600" cy="4525963"/>
          </a:xfrm>
          <a:prstGeom prst="rect">
            <a:avLst/>
          </a:prstGeom>
        </p:spPr>
        <p:txBody>
          <a:bodyPr/>
          <a:lstStyle>
            <a:lvl1pPr marL="0" indent="0" algn="ctr">
              <a:buFont typeface="Wingdings" panose="05000000000000000000" pitchFamily="2" charset="2"/>
              <a:buNone/>
              <a:defRPr sz="2800" baseline="0"/>
            </a:lvl1pPr>
            <a:lvl2pPr marL="742950" indent="-285750">
              <a:buFont typeface="Wingdings" panose="05000000000000000000" pitchFamily="2" charset="2"/>
              <a:buChar char="§"/>
              <a:defRPr sz="2400"/>
            </a:lvl2pPr>
            <a:lvl3pPr marL="1143000" indent="-228600">
              <a:buFont typeface="Wingdings" panose="05000000000000000000" pitchFamily="2" charset="2"/>
              <a:buChar char="§"/>
              <a:defRPr sz="2000"/>
            </a:lvl3pPr>
            <a:lvl4pPr marL="1600200" indent="-228600">
              <a:buFont typeface="Wingdings" panose="05000000000000000000" pitchFamily="2" charset="2"/>
              <a:buChar char="§"/>
              <a:defRPr sz="1800"/>
            </a:lvl4pPr>
            <a:lvl5pPr marL="2057400" indent="-228600">
              <a:buFont typeface="Wingdings" panose="05000000000000000000" pitchFamily="2" charset="2"/>
              <a:buChar char="§"/>
              <a:defRPr sz="2800"/>
            </a:lvl5pPr>
          </a:lstStyle>
          <a:p>
            <a:pPr lvl="0"/>
            <a:r>
              <a:rPr lang="cs-CZ"/>
              <a:t>Kliknutím na některou z ikon můžete vložit libovolný objekt (obrázek, graf, tabulku atd.)</a:t>
            </a:r>
          </a:p>
        </p:txBody>
      </p:sp>
    </p:spTree>
    <p:extLst>
      <p:ext uri="{BB962C8B-B14F-4D97-AF65-F5344CB8AC3E}">
        <p14:creationId xmlns:p14="http://schemas.microsoft.com/office/powerpoint/2010/main" val="241259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adpis a 2 obsahy">
    <p:spTree>
      <p:nvGrpSpPr>
        <p:cNvPr id="1" name=""/>
        <p:cNvGrpSpPr/>
        <p:nvPr/>
      </p:nvGrpSpPr>
      <p:grpSpPr>
        <a:xfrm>
          <a:off x="0" y="0"/>
          <a:ext cx="0" cy="0"/>
          <a:chOff x="0" y="0"/>
          <a:chExt cx="0" cy="0"/>
        </a:xfrm>
      </p:grpSpPr>
      <p:sp>
        <p:nvSpPr>
          <p:cNvPr id="7" name="Nadpis 1"/>
          <p:cNvSpPr>
            <a:spLocks noGrp="1"/>
          </p:cNvSpPr>
          <p:nvPr>
            <p:ph type="title" hasCustomPrompt="1"/>
          </p:nvPr>
        </p:nvSpPr>
        <p:spPr>
          <a:xfrm>
            <a:off x="457200" y="274638"/>
            <a:ext cx="8229600" cy="1143000"/>
          </a:xfrm>
          <a:prstGeom prst="rect">
            <a:avLst/>
          </a:prstGeom>
        </p:spPr>
        <p:txBody>
          <a:bodyPr/>
          <a:lstStyle>
            <a:lvl1pPr>
              <a:defRPr/>
            </a:lvl1pPr>
          </a:lstStyle>
          <a:p>
            <a:r>
              <a:rPr lang="cs-CZ"/>
              <a:t>nadpis snímku</a:t>
            </a:r>
          </a:p>
        </p:txBody>
      </p:sp>
      <p:sp>
        <p:nvSpPr>
          <p:cNvPr id="9" name="Zástupný symbol pro text 8"/>
          <p:cNvSpPr>
            <a:spLocks noGrp="1"/>
          </p:cNvSpPr>
          <p:nvPr>
            <p:ph type="body" sz="quarter" idx="10"/>
          </p:nvPr>
        </p:nvSpPr>
        <p:spPr>
          <a:xfrm>
            <a:off x="468313" y="1628775"/>
            <a:ext cx="3959225" cy="4679950"/>
          </a:xfrm>
          <a:prstGeom prst="rect">
            <a:avLst/>
          </a:prstGeom>
        </p:spPr>
        <p:txBody>
          <a:bodyPr/>
          <a:lstStyle>
            <a:lvl1pPr marL="0" indent="0">
              <a:buNone/>
              <a:defRPr sz="2000"/>
            </a:lvl1pPr>
          </a:lstStyle>
          <a:p>
            <a:pPr lvl="0"/>
            <a:endParaRPr lang="cs-CZ"/>
          </a:p>
        </p:txBody>
      </p:sp>
      <p:sp>
        <p:nvSpPr>
          <p:cNvPr id="10" name="Zástupný symbol pro text 8"/>
          <p:cNvSpPr>
            <a:spLocks noGrp="1"/>
          </p:cNvSpPr>
          <p:nvPr>
            <p:ph type="body" sz="quarter" idx="11"/>
          </p:nvPr>
        </p:nvSpPr>
        <p:spPr>
          <a:xfrm>
            <a:off x="4716016" y="1628800"/>
            <a:ext cx="3959225" cy="4679950"/>
          </a:xfrm>
          <a:prstGeom prst="rect">
            <a:avLst/>
          </a:prstGeom>
        </p:spPr>
        <p:txBody>
          <a:bodyPr/>
          <a:lstStyle>
            <a:lvl1pPr marL="0" indent="0">
              <a:buNone/>
              <a:defRPr sz="2000"/>
            </a:lvl1pPr>
          </a:lstStyle>
          <a:p>
            <a:pPr lvl="0"/>
            <a:endParaRPr lang="cs-CZ"/>
          </a:p>
        </p:txBody>
      </p:sp>
    </p:spTree>
    <p:extLst>
      <p:ext uri="{BB962C8B-B14F-4D97-AF65-F5344CB8AC3E}">
        <p14:creationId xmlns:p14="http://schemas.microsoft.com/office/powerpoint/2010/main" val="4042604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hasCustomPrompt="1"/>
          </p:nvPr>
        </p:nvSpPr>
        <p:spPr>
          <a:xfrm>
            <a:off x="457200" y="274638"/>
            <a:ext cx="8229600" cy="1143000"/>
          </a:xfrm>
          <a:prstGeom prst="rect">
            <a:avLst/>
          </a:prstGeom>
        </p:spPr>
        <p:txBody>
          <a:bodyPr/>
          <a:lstStyle>
            <a:lvl1pPr>
              <a:defRPr/>
            </a:lvl1pPr>
          </a:lstStyle>
          <a:p>
            <a:r>
              <a:rPr lang="cs-CZ"/>
              <a:t>nadpis snímku</a:t>
            </a:r>
          </a:p>
        </p:txBody>
      </p:sp>
      <p:sp>
        <p:nvSpPr>
          <p:cNvPr id="3" name="Zástupný symbol pro text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Zástupný symbol pro obsah 3"/>
          <p:cNvSpPr>
            <a:spLocks noGrp="1"/>
          </p:cNvSpPr>
          <p:nvPr>
            <p:ph sz="half" idx="2"/>
          </p:nvPr>
        </p:nvSpPr>
        <p:spPr>
          <a:xfrm>
            <a:off x="457200" y="2174875"/>
            <a:ext cx="4040188" cy="3951288"/>
          </a:xfrm>
          <a:prstGeom prst="rect">
            <a:avLst/>
          </a:prstGeom>
        </p:spPr>
        <p:txBody>
          <a:bodyPr/>
          <a:lstStyle>
            <a:lvl1pPr marL="342900" indent="-342900">
              <a:buClr>
                <a:srgbClr val="FF0000"/>
              </a:buClr>
              <a:buFont typeface="Wingdings" panose="05000000000000000000" pitchFamily="2" charset="2"/>
              <a:buChar char="§"/>
              <a:defRPr sz="2000"/>
            </a:lvl1pPr>
            <a:lvl2pPr marL="742950" indent="-285750">
              <a:buClr>
                <a:srgbClr val="FF0000"/>
              </a:buClr>
              <a:buFont typeface="Wingdings" panose="05000000000000000000" pitchFamily="2" charset="2"/>
              <a:buChar char="§"/>
              <a:defRPr sz="2000"/>
            </a:lvl2pPr>
            <a:lvl3pPr marL="1143000" indent="-228600">
              <a:buClr>
                <a:srgbClr val="FF0000"/>
              </a:buClr>
              <a:buFont typeface="Wingdings" panose="05000000000000000000" pitchFamily="2" charset="2"/>
              <a:buChar char="§"/>
              <a:defRPr sz="1800"/>
            </a:lvl3pPr>
            <a:lvl4pPr marL="1600200" indent="-228600">
              <a:buClr>
                <a:srgbClr val="FF0000"/>
              </a:buClr>
              <a:buFont typeface="Wingdings" panose="05000000000000000000" pitchFamily="2" charset="2"/>
              <a:buChar char="§"/>
              <a:defRPr sz="1600"/>
            </a:lvl4pPr>
            <a:lvl5pPr marL="2057400" indent="-228600">
              <a:buClr>
                <a:srgbClr val="FF0000"/>
              </a:buClr>
              <a:buFont typeface="Wingdings" panose="05000000000000000000" pitchFamily="2" charset="2"/>
              <a:buChar char="§"/>
              <a:defRPr sz="1600"/>
            </a:lvl5pPr>
            <a:lvl6pPr>
              <a:defRPr sz="1600"/>
            </a:lvl6pPr>
            <a:lvl7pPr>
              <a:defRPr sz="1600"/>
            </a:lvl7pPr>
            <a:lvl8pPr>
              <a:defRPr sz="1600"/>
            </a:lvl8pPr>
            <a:lvl9pPr>
              <a:defRPr sz="1600"/>
            </a:lvl9pPr>
          </a:lstStyle>
          <a:p>
            <a:pPr lvl="0"/>
            <a:r>
              <a:rPr lang="cs-CZ"/>
              <a:t>Kliknutím lze upravit styly předlohy textu.</a:t>
            </a:r>
          </a:p>
          <a:p>
            <a:pPr lvl="1"/>
            <a:r>
              <a:rPr lang="cs-CZ"/>
              <a:t>Druhá úroveň</a:t>
            </a:r>
          </a:p>
        </p:txBody>
      </p:sp>
      <p:sp>
        <p:nvSpPr>
          <p:cNvPr id="5" name="Zástupný symbol pro text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Zástupný symbol pro obsah 5"/>
          <p:cNvSpPr>
            <a:spLocks noGrp="1"/>
          </p:cNvSpPr>
          <p:nvPr>
            <p:ph sz="quarter" idx="4"/>
          </p:nvPr>
        </p:nvSpPr>
        <p:spPr>
          <a:xfrm>
            <a:off x="4645025" y="2174875"/>
            <a:ext cx="4041775" cy="3951288"/>
          </a:xfrm>
          <a:prstGeom prst="rect">
            <a:avLst/>
          </a:prstGeom>
        </p:spPr>
        <p:txBody>
          <a:bodyPr/>
          <a:lstStyle>
            <a:lvl1pPr marL="342900" indent="-342900">
              <a:buClr>
                <a:srgbClr val="FF0000"/>
              </a:buClr>
              <a:buFont typeface="Wingdings" panose="05000000000000000000" pitchFamily="2" charset="2"/>
              <a:buChar char="§"/>
              <a:defRPr sz="2000"/>
            </a:lvl1pPr>
            <a:lvl2pPr marL="742950" indent="-285750">
              <a:buClr>
                <a:srgbClr val="FF0000"/>
              </a:buClr>
              <a:buFont typeface="Wingdings" panose="05000000000000000000" pitchFamily="2" charset="2"/>
              <a:buChar char="§"/>
              <a:defRPr sz="2000"/>
            </a:lvl2pPr>
            <a:lvl3pPr marL="1143000" indent="-228600">
              <a:buClr>
                <a:srgbClr val="FF0000"/>
              </a:buClr>
              <a:buFont typeface="Wingdings" panose="05000000000000000000" pitchFamily="2" charset="2"/>
              <a:buChar char="§"/>
              <a:defRPr sz="1800"/>
            </a:lvl3pPr>
            <a:lvl4pPr marL="1600200" indent="-228600">
              <a:buClr>
                <a:srgbClr val="FF0000"/>
              </a:buClr>
              <a:buFont typeface="Wingdings" panose="05000000000000000000" pitchFamily="2" charset="2"/>
              <a:buChar char="§"/>
              <a:defRPr sz="1600"/>
            </a:lvl4pPr>
            <a:lvl5pPr marL="2057400" indent="-228600">
              <a:buClr>
                <a:srgbClr val="FF0000"/>
              </a:buClr>
              <a:buFont typeface="Wingdings" panose="05000000000000000000" pitchFamily="2" charset="2"/>
              <a:buChar char="§"/>
              <a:defRPr sz="1600"/>
            </a:lvl5pPr>
            <a:lvl6pPr>
              <a:defRPr sz="1600"/>
            </a:lvl6pPr>
            <a:lvl7pPr>
              <a:defRPr sz="1600"/>
            </a:lvl7pPr>
            <a:lvl8pPr>
              <a:defRPr sz="1600"/>
            </a:lvl8pPr>
            <a:lvl9pPr>
              <a:defRPr sz="1600"/>
            </a:lvl9pPr>
          </a:lstStyle>
          <a:p>
            <a:pPr lvl="0"/>
            <a:r>
              <a:rPr lang="cs-CZ"/>
              <a:t>Kliknutím lze upravit styly předlohy textu.</a:t>
            </a:r>
          </a:p>
          <a:p>
            <a:pPr lvl="1"/>
            <a:r>
              <a:rPr lang="cs-CZ"/>
              <a:t>Druhá úroveň</a:t>
            </a:r>
          </a:p>
        </p:txBody>
      </p:sp>
    </p:spTree>
    <p:extLst>
      <p:ext uri="{BB962C8B-B14F-4D97-AF65-F5344CB8AC3E}">
        <p14:creationId xmlns:p14="http://schemas.microsoft.com/office/powerpoint/2010/main" val="1177050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Patička">
    <p:spTree>
      <p:nvGrpSpPr>
        <p:cNvPr id="1" name=""/>
        <p:cNvGrpSpPr/>
        <p:nvPr/>
      </p:nvGrpSpPr>
      <p:grpSpPr>
        <a:xfrm>
          <a:off x="0" y="0"/>
          <a:ext cx="0" cy="0"/>
          <a:chOff x="0" y="0"/>
          <a:chExt cx="0" cy="0"/>
        </a:xfrm>
      </p:grpSpPr>
    </p:spTree>
    <p:extLst>
      <p:ext uri="{BB962C8B-B14F-4D97-AF65-F5344CB8AC3E}">
        <p14:creationId xmlns:p14="http://schemas.microsoft.com/office/powerpoint/2010/main" val="619601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rázdný">
    <p:spTree>
      <p:nvGrpSpPr>
        <p:cNvPr id="1" name=""/>
        <p:cNvGrpSpPr/>
        <p:nvPr/>
      </p:nvGrpSpPr>
      <p:grpSpPr>
        <a:xfrm>
          <a:off x="0" y="0"/>
          <a:ext cx="0" cy="0"/>
          <a:chOff x="0" y="0"/>
          <a:chExt cx="0" cy="0"/>
        </a:xfrm>
      </p:grpSpPr>
      <p:pic>
        <p:nvPicPr>
          <p:cNvPr id="2" name="Obrázek 1">
            <a:extLst>
              <a:ext uri="{FF2B5EF4-FFF2-40B4-BE49-F238E27FC236}">
                <a16:creationId xmlns:a16="http://schemas.microsoft.com/office/drawing/2014/main" id="{8BD22D4D-6B9B-4011-BDD9-6F1A5E011A8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8398" y="116387"/>
            <a:ext cx="8504657" cy="1609483"/>
          </a:xfrm>
          <a:prstGeom prst="rect">
            <a:avLst/>
          </a:prstGeom>
        </p:spPr>
      </p:pic>
      <p:sp>
        <p:nvSpPr>
          <p:cNvPr id="4" name="TextovéPole 3">
            <a:extLst>
              <a:ext uri="{FF2B5EF4-FFF2-40B4-BE49-F238E27FC236}">
                <a16:creationId xmlns:a16="http://schemas.microsoft.com/office/drawing/2014/main" id="{DB06A43A-86C4-4CE5-A705-5FA69BE2BEEB}"/>
              </a:ext>
            </a:extLst>
          </p:cNvPr>
          <p:cNvSpPr txBox="1"/>
          <p:nvPr userDrawn="1"/>
        </p:nvSpPr>
        <p:spPr>
          <a:xfrm>
            <a:off x="971600" y="5079965"/>
            <a:ext cx="7560840" cy="473271"/>
          </a:xfrm>
          <a:prstGeom prst="rect">
            <a:avLst/>
          </a:prstGeom>
          <a:noFill/>
        </p:spPr>
        <p:txBody>
          <a:bodyPr wrap="square">
            <a:spAutoFit/>
          </a:bodyPr>
          <a:lstStyle/>
          <a:p>
            <a:pPr algn="l">
              <a:lnSpc>
                <a:spcPct val="107000"/>
              </a:lnSpc>
            </a:pPr>
            <a:r>
              <a:rPr lang="cs-CZ" sz="1200" b="1" i="0" spc="20" dirty="0">
                <a:solidFill>
                  <a:srgbClr val="000000"/>
                </a:solidFill>
                <a:effectLst/>
                <a:latin typeface="+mn-lt"/>
                <a:ea typeface="Calibri" panose="020F0502020204030204" pitchFamily="34" charset="0"/>
                <a:cs typeface="Times New Roman" panose="02020603050405020304" pitchFamily="18" charset="0"/>
              </a:rPr>
              <a:t>Prezentace vznikla za podpory Národního plánu obnovy v rámci projektu </a:t>
            </a:r>
            <a:r>
              <a:rPr lang="cs-CZ" sz="1200" b="1" i="0" u="sng" spc="20" dirty="0">
                <a:solidFill>
                  <a:srgbClr val="E4002B"/>
                </a:solidFill>
                <a:effectLst/>
                <a:latin typeface="+mn-lt"/>
                <a:ea typeface="Calibri" panose="020F0502020204030204" pitchFamily="34" charset="0"/>
                <a:cs typeface="Times New Roman" panose="02020603050405020304" pitchFamily="18" charset="0"/>
                <a:hlinkClick r:id="rId3"/>
              </a:rPr>
              <a:t>Akcelerace zelených dovedností a udržitelnosti na VUT</a:t>
            </a:r>
            <a:r>
              <a:rPr lang="cs-CZ" sz="1200" b="1" i="0" spc="20" dirty="0">
                <a:solidFill>
                  <a:srgbClr val="000000"/>
                </a:solidFill>
                <a:effectLst/>
                <a:latin typeface="+mn-lt"/>
                <a:ea typeface="Calibri" panose="020F0502020204030204" pitchFamily="34" charset="0"/>
                <a:cs typeface="Times New Roman" panose="02020603050405020304" pitchFamily="18" charset="0"/>
              </a:rPr>
              <a:t> v Brně Registrační číslo: NPO_VUT_MSMT-2143/2024-5.</a:t>
            </a:r>
          </a:p>
        </p:txBody>
      </p:sp>
      <p:pic>
        <p:nvPicPr>
          <p:cNvPr id="5" name="Obrázek 4">
            <a:extLst>
              <a:ext uri="{FF2B5EF4-FFF2-40B4-BE49-F238E27FC236}">
                <a16:creationId xmlns:a16="http://schemas.microsoft.com/office/drawing/2014/main" id="{4E8AA1AE-C267-4B9A-92D1-12BCFB0589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35536" y="5805264"/>
            <a:ext cx="1540066" cy="539024"/>
          </a:xfrm>
          <a:prstGeom prst="rect">
            <a:avLst/>
          </a:prstGeom>
        </p:spPr>
      </p:pic>
      <p:sp>
        <p:nvSpPr>
          <p:cNvPr id="7" name="TextovéPole 6">
            <a:extLst>
              <a:ext uri="{FF2B5EF4-FFF2-40B4-BE49-F238E27FC236}">
                <a16:creationId xmlns:a16="http://schemas.microsoft.com/office/drawing/2014/main" id="{D0E0807E-336E-40A5-8C42-A90F8DE4E73A}"/>
              </a:ext>
            </a:extLst>
          </p:cNvPr>
          <p:cNvSpPr txBox="1"/>
          <p:nvPr userDrawn="1"/>
        </p:nvSpPr>
        <p:spPr>
          <a:xfrm>
            <a:off x="6300192" y="6309320"/>
            <a:ext cx="2718048" cy="294632"/>
          </a:xfrm>
          <a:prstGeom prst="rect">
            <a:avLst/>
          </a:prstGeom>
          <a:noFill/>
        </p:spPr>
        <p:txBody>
          <a:bodyPr wrap="square">
            <a:spAutoFit/>
          </a:bodyPr>
          <a:lstStyle/>
          <a:p>
            <a:pPr marL="226695" algn="ctr">
              <a:lnSpc>
                <a:spcPct val="150000"/>
              </a:lnSpc>
            </a:pPr>
            <a:r>
              <a:rPr lang="cs-CZ" sz="1000" b="1" dirty="0">
                <a:effectLst/>
                <a:latin typeface="+mn-lt"/>
                <a:ea typeface="Times New Roman" panose="02020603050405020304" pitchFamily="18" charset="0"/>
                <a:cs typeface="Arial" panose="020B0604020202020204" pitchFamily="34" charset="0"/>
              </a:rPr>
              <a:t>CC BY-NC-SA 4.0</a:t>
            </a:r>
            <a:endParaRPr lang="cs-CZ" sz="1000" dirty="0">
              <a:effectLst/>
              <a:latin typeface="+mn-lt"/>
              <a:ea typeface="Times New Roman" panose="02020603050405020304" pitchFamily="18" charset="0"/>
            </a:endParaRPr>
          </a:p>
        </p:txBody>
      </p:sp>
      <p:pic>
        <p:nvPicPr>
          <p:cNvPr id="8" name="Obrázek 7">
            <a:extLst>
              <a:ext uri="{FF2B5EF4-FFF2-40B4-BE49-F238E27FC236}">
                <a16:creationId xmlns:a16="http://schemas.microsoft.com/office/drawing/2014/main" id="{51CCD6AE-6564-4B15-955A-8396CC717B2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68398" y="5902392"/>
            <a:ext cx="2244691" cy="554244"/>
          </a:xfrm>
          <a:prstGeom prst="rect">
            <a:avLst/>
          </a:prstGeom>
        </p:spPr>
      </p:pic>
      <p:sp>
        <p:nvSpPr>
          <p:cNvPr id="15" name="Zástupný text 2">
            <a:extLst>
              <a:ext uri="{FF2B5EF4-FFF2-40B4-BE49-F238E27FC236}">
                <a16:creationId xmlns:a16="http://schemas.microsoft.com/office/drawing/2014/main" id="{FEBFA2B3-4071-4429-84EB-FA9B288F3C80}"/>
              </a:ext>
            </a:extLst>
          </p:cNvPr>
          <p:cNvSpPr>
            <a:spLocks noGrp="1"/>
          </p:cNvSpPr>
          <p:nvPr>
            <p:ph idx="12" hasCustomPrompt="1"/>
          </p:nvPr>
        </p:nvSpPr>
        <p:spPr>
          <a:xfrm>
            <a:off x="2076758" y="2096401"/>
            <a:ext cx="5204100" cy="391693"/>
          </a:xfrm>
          <a:prstGeom prst="rect">
            <a:avLst/>
          </a:prstGeom>
        </p:spPr>
        <p:txBody>
          <a:bodyPr vert="horz" lIns="91440" tIns="45720" rIns="91440" bIns="45720" rtlCol="0">
            <a:normAutofit/>
          </a:bodyPr>
          <a:lstStyle>
            <a:lvl1pPr marL="0" indent="0">
              <a:buNone/>
              <a:defRPr sz="1800" b="1">
                <a:solidFill>
                  <a:schemeClr val="tx1">
                    <a:lumMod val="75000"/>
                    <a:lumOff val="25000"/>
                  </a:schemeClr>
                </a:solidFill>
                <a:latin typeface="+mn-lt"/>
              </a:defRPr>
            </a:lvl1pPr>
          </a:lstStyle>
          <a:p>
            <a:pPr lvl="0"/>
            <a:r>
              <a:rPr lang="cs-CZ" dirty="0"/>
              <a:t>Jméno</a:t>
            </a:r>
          </a:p>
        </p:txBody>
      </p:sp>
      <p:sp>
        <p:nvSpPr>
          <p:cNvPr id="16" name="Zástupný text 2">
            <a:extLst>
              <a:ext uri="{FF2B5EF4-FFF2-40B4-BE49-F238E27FC236}">
                <a16:creationId xmlns:a16="http://schemas.microsoft.com/office/drawing/2014/main" id="{89C228A9-6ED4-43BA-96FC-6F254D279B85}"/>
              </a:ext>
            </a:extLst>
          </p:cNvPr>
          <p:cNvSpPr>
            <a:spLocks noGrp="1"/>
          </p:cNvSpPr>
          <p:nvPr>
            <p:ph idx="13" hasCustomPrompt="1"/>
          </p:nvPr>
        </p:nvSpPr>
        <p:spPr>
          <a:xfrm>
            <a:off x="2076758" y="2600011"/>
            <a:ext cx="3917732" cy="391693"/>
          </a:xfrm>
          <a:prstGeom prst="rect">
            <a:avLst/>
          </a:prstGeom>
        </p:spPr>
        <p:txBody>
          <a:bodyPr vert="horz" lIns="91440" tIns="45720" rIns="91440" bIns="45720" rtlCol="0">
            <a:normAutofit/>
          </a:bodyPr>
          <a:lstStyle>
            <a:lvl1pPr marL="0" indent="0">
              <a:buNone/>
              <a:defRPr sz="1400" b="0">
                <a:solidFill>
                  <a:schemeClr val="tx1">
                    <a:lumMod val="75000"/>
                    <a:lumOff val="25000"/>
                  </a:schemeClr>
                </a:solidFill>
                <a:latin typeface="+mn-lt"/>
              </a:defRPr>
            </a:lvl1pPr>
          </a:lstStyle>
          <a:p>
            <a:pPr lvl="0"/>
            <a:r>
              <a:rPr lang="cs-CZ" dirty="0"/>
              <a:t>email</a:t>
            </a:r>
          </a:p>
        </p:txBody>
      </p:sp>
      <p:sp>
        <p:nvSpPr>
          <p:cNvPr id="17" name="Zástupný text 2">
            <a:extLst>
              <a:ext uri="{FF2B5EF4-FFF2-40B4-BE49-F238E27FC236}">
                <a16:creationId xmlns:a16="http://schemas.microsoft.com/office/drawing/2014/main" id="{DB483C84-CEE5-4C73-8D44-251762D26CE9}"/>
              </a:ext>
            </a:extLst>
          </p:cNvPr>
          <p:cNvSpPr>
            <a:spLocks noGrp="1"/>
          </p:cNvSpPr>
          <p:nvPr>
            <p:ph idx="14" hasCustomPrompt="1"/>
          </p:nvPr>
        </p:nvSpPr>
        <p:spPr>
          <a:xfrm>
            <a:off x="2076758" y="3103621"/>
            <a:ext cx="3917732" cy="391693"/>
          </a:xfrm>
          <a:prstGeom prst="rect">
            <a:avLst/>
          </a:prstGeom>
        </p:spPr>
        <p:txBody>
          <a:bodyPr vert="horz" lIns="91440" tIns="45720" rIns="91440" bIns="45720" rtlCol="0">
            <a:normAutofit/>
          </a:bodyPr>
          <a:lstStyle>
            <a:lvl1pPr marL="0" indent="0">
              <a:buNone/>
              <a:defRPr sz="1400" b="0">
                <a:solidFill>
                  <a:schemeClr val="tx1">
                    <a:lumMod val="65000"/>
                    <a:lumOff val="35000"/>
                  </a:schemeClr>
                </a:solidFill>
                <a:latin typeface="+mn-lt"/>
              </a:defRPr>
            </a:lvl1pPr>
          </a:lstStyle>
          <a:p>
            <a:pPr lvl="0"/>
            <a:r>
              <a:rPr lang="cs-CZ" dirty="0"/>
              <a:t>www adresa ústavu</a:t>
            </a:r>
          </a:p>
        </p:txBody>
      </p:sp>
    </p:spTree>
    <p:extLst>
      <p:ext uri="{BB962C8B-B14F-4D97-AF65-F5344CB8AC3E}">
        <p14:creationId xmlns:p14="http://schemas.microsoft.com/office/powerpoint/2010/main" val="3041104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9" name="Obdélník 8"/>
          <p:cNvSpPr/>
          <p:nvPr userDrawn="1"/>
        </p:nvSpPr>
        <p:spPr>
          <a:xfrm>
            <a:off x="440267" y="6453397"/>
            <a:ext cx="8703733" cy="404603"/>
          </a:xfrm>
          <a:prstGeom prst="rect">
            <a:avLst/>
          </a:prstGeom>
          <a:solidFill>
            <a:srgbClr val="004F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7" name="Obrázek 6"/>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732" y="6453397"/>
            <a:ext cx="404664" cy="404664"/>
          </a:xfrm>
          <a:prstGeom prst="rect">
            <a:avLst/>
          </a:prstGeom>
        </p:spPr>
      </p:pic>
      <p:sp>
        <p:nvSpPr>
          <p:cNvPr id="8" name="TextovéPole 7"/>
          <p:cNvSpPr txBox="1"/>
          <p:nvPr userDrawn="1"/>
        </p:nvSpPr>
        <p:spPr>
          <a:xfrm>
            <a:off x="467544" y="6505599"/>
            <a:ext cx="8676456" cy="307777"/>
          </a:xfrm>
          <a:prstGeom prst="rect">
            <a:avLst/>
          </a:prstGeom>
          <a:noFill/>
        </p:spPr>
        <p:txBody>
          <a:bodyPr wrap="square" rtlCol="0">
            <a:spAutoFit/>
          </a:bodyPr>
          <a:lstStyle/>
          <a:p>
            <a:pPr algn="ctr"/>
            <a:r>
              <a:rPr lang="cs-CZ" sz="1400" b="1">
                <a:solidFill>
                  <a:schemeClr val="bg1"/>
                </a:solidFill>
              </a:rPr>
              <a:t>Fakulta strojního inženýrství </a:t>
            </a:r>
            <a:r>
              <a:rPr lang="cs-CZ" sz="1400" b="1">
                <a:solidFill>
                  <a:schemeClr val="bg1"/>
                </a:solidFill>
                <a:latin typeface="Calibri"/>
              </a:rPr>
              <a:t>• </a:t>
            </a:r>
            <a:r>
              <a:rPr lang="cs-CZ" sz="1400" b="1">
                <a:solidFill>
                  <a:schemeClr val="bg1"/>
                </a:solidFill>
              </a:rPr>
              <a:t>Vysoké </a:t>
            </a:r>
            <a:r>
              <a:rPr lang="cs-CZ" sz="1400" b="1" baseline="0">
                <a:solidFill>
                  <a:schemeClr val="bg1"/>
                </a:solidFill>
              </a:rPr>
              <a:t>učení technické v Brně</a:t>
            </a:r>
            <a:endParaRPr lang="cs-CZ" sz="1400" b="1" u="sng">
              <a:solidFill>
                <a:schemeClr val="bg1"/>
              </a:solidFill>
            </a:endParaRPr>
          </a:p>
        </p:txBody>
      </p:sp>
    </p:spTree>
    <p:extLst>
      <p:ext uri="{BB962C8B-B14F-4D97-AF65-F5344CB8AC3E}">
        <p14:creationId xmlns:p14="http://schemas.microsoft.com/office/powerpoint/2010/main" val="3027624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 id="2147483656"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2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jpeg"/></Relationships>
</file>

<file path=ppt/slides/_rels/slide32.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image" Target="../media/image55.png"/><Relationship Id="rId7" Type="http://schemas.openxmlformats.org/officeDocument/2006/relationships/image" Target="../media/image56.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2.jpeg"/><Relationship Id="rId4" Type="http://schemas.openxmlformats.org/officeDocument/2006/relationships/image" Target="../media/image51.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3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3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5.png"/></Relationships>
</file>

<file path=ppt/slides/_rels/slide38.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áze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43054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23850" y="260350"/>
            <a:ext cx="8569325" cy="431800"/>
          </a:xfrm>
          <a:solidFill>
            <a:schemeClr val="bg1"/>
          </a:solidFill>
          <a:ln>
            <a:solidFill>
              <a:srgbClr val="C00000"/>
            </a:solidFill>
            <a:miter lim="800000"/>
            <a:headEnd/>
            <a:tailEnd/>
          </a:ln>
        </p:spPr>
        <p:txBody>
          <a:bodyPr/>
          <a:lstStyle/>
          <a:p>
            <a:pPr eaLnBrk="1" hangingPunct="1"/>
            <a:r>
              <a:rPr lang="cs-CZ" altLang="cs-CZ" sz="2400">
                <a:latin typeface="Calibri" panose="020F0502020204030204" pitchFamily="34" charset="0"/>
                <a:ea typeface="Calibri" panose="020F0502020204030204" pitchFamily="34" charset="0"/>
                <a:cs typeface="Calibri" panose="020F0502020204030204" pitchFamily="34" charset="0"/>
              </a:rPr>
              <a:t>DEZOXIDACE</a:t>
            </a:r>
          </a:p>
        </p:txBody>
      </p:sp>
      <p:sp>
        <p:nvSpPr>
          <p:cNvPr id="19460" name="Rectangle 3"/>
          <p:cNvSpPr>
            <a:spLocks noGrp="1" noChangeArrowheads="1"/>
          </p:cNvSpPr>
          <p:nvPr>
            <p:ph idx="1"/>
          </p:nvPr>
        </p:nvSpPr>
        <p:spPr>
          <a:xfrm>
            <a:off x="250825" y="908050"/>
            <a:ext cx="8569325" cy="5473700"/>
          </a:xfrm>
        </p:spPr>
        <p:txBody>
          <a:bodyPr rtlCol="0">
            <a:normAutofit lnSpcReduction="10000"/>
          </a:bodyPr>
          <a:lstStyle/>
          <a:p>
            <a:pPr marL="182563" indent="-182563" algn="l" eaLnBrk="1" fontAlgn="auto" hangingPunct="1">
              <a:lnSpc>
                <a:spcPct val="80000"/>
              </a:lnSpc>
              <a:spcAft>
                <a:spcPts val="0"/>
              </a:spcAft>
              <a:buFontTx/>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Na konci každé tavby je v oceli kyslík vázaný na železo (</a:t>
            </a:r>
            <a:r>
              <a:rPr lang="cs-CZ" altLang="cs-CZ" sz="2000" dirty="0" err="1">
                <a:latin typeface="Calibri" panose="020F0502020204030204" pitchFamily="34" charset="0"/>
                <a:ea typeface="Calibri" panose="020F0502020204030204" pitchFamily="34" charset="0"/>
                <a:cs typeface="Calibri" panose="020F0502020204030204" pitchFamily="34" charset="0"/>
              </a:rPr>
              <a:t>FeO</a:t>
            </a:r>
            <a:r>
              <a:rPr lang="cs-CZ" altLang="cs-CZ" sz="2000" dirty="0">
                <a:latin typeface="Calibri" panose="020F0502020204030204" pitchFamily="34" charset="0"/>
                <a:ea typeface="Calibri" panose="020F0502020204030204" pitchFamily="34" charset="0"/>
                <a:cs typeface="Calibri" panose="020F0502020204030204" pitchFamily="34" charset="0"/>
              </a:rPr>
              <a:t>).</a:t>
            </a:r>
          </a:p>
          <a:p>
            <a:pPr marL="182563" indent="-182563" algn="l" eaLnBrk="1" fontAlgn="auto" hangingPunct="1">
              <a:lnSpc>
                <a:spcPct val="80000"/>
              </a:lnSpc>
              <a:spcAft>
                <a:spcPts val="0"/>
              </a:spcAft>
              <a:buFontTx/>
              <a:buNone/>
              <a:defRPr/>
            </a:pP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při poklesu teploty proběhne reakce</a:t>
            </a:r>
            <a:r>
              <a:rPr lang="cs-CZ" altLang="cs-CZ" sz="2000" dirty="0">
                <a:latin typeface="Calibri" panose="020F0502020204030204" pitchFamily="34" charset="0"/>
                <a:ea typeface="Calibri" panose="020F0502020204030204" pitchFamily="34" charset="0"/>
                <a:cs typeface="Calibri" panose="020F0502020204030204" pitchFamily="34" charset="0"/>
              </a:rPr>
              <a:t>:  </a:t>
            </a:r>
          </a:p>
          <a:p>
            <a:pPr marL="182563" indent="-182563" algn="l" eaLnBrk="1" fontAlgn="auto" hangingPunct="1">
              <a:lnSpc>
                <a:spcPct val="80000"/>
              </a:lnSpc>
              <a:spcAft>
                <a:spcPts val="0"/>
              </a:spcAft>
              <a:buSzPct val="70000"/>
              <a:buFont typeface="Wingdings" panose="05000000000000000000" pitchFamily="2" charset="2"/>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                             </a:t>
            </a:r>
            <a:r>
              <a:rPr lang="cs-CZ" altLang="cs-CZ" sz="2000" dirty="0" err="1">
                <a:latin typeface="Calibri" panose="020F0502020204030204" pitchFamily="34" charset="0"/>
                <a:ea typeface="Calibri" panose="020F0502020204030204" pitchFamily="34" charset="0"/>
                <a:cs typeface="Calibri" panose="020F0502020204030204" pitchFamily="34" charset="0"/>
              </a:rPr>
              <a:t>FeO</a:t>
            </a:r>
            <a:r>
              <a:rPr lang="cs-CZ" altLang="cs-CZ" sz="2000" dirty="0">
                <a:latin typeface="Calibri" panose="020F0502020204030204" pitchFamily="34" charset="0"/>
                <a:ea typeface="Calibri" panose="020F0502020204030204" pitchFamily="34" charset="0"/>
                <a:cs typeface="Calibri" panose="020F0502020204030204" pitchFamily="34" charset="0"/>
              </a:rPr>
              <a:t> + C = </a:t>
            </a:r>
            <a:r>
              <a:rPr lang="cs-CZ" altLang="cs-CZ" sz="2000" dirty="0" err="1">
                <a:latin typeface="Calibri" panose="020F0502020204030204" pitchFamily="34" charset="0"/>
                <a:ea typeface="Calibri" panose="020F0502020204030204" pitchFamily="34" charset="0"/>
                <a:cs typeface="Calibri" panose="020F0502020204030204" pitchFamily="34" charset="0"/>
              </a:rPr>
              <a:t>Fe</a:t>
            </a:r>
            <a:r>
              <a:rPr lang="cs-CZ" altLang="cs-CZ" sz="2000" dirty="0">
                <a:latin typeface="Calibri" panose="020F0502020204030204" pitchFamily="34" charset="0"/>
                <a:ea typeface="Calibri" panose="020F0502020204030204" pitchFamily="34" charset="0"/>
                <a:cs typeface="Calibri" panose="020F0502020204030204" pitchFamily="34" charset="0"/>
              </a:rPr>
              <a:t> + </a:t>
            </a: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CO</a:t>
            </a:r>
          </a:p>
          <a:p>
            <a:pPr marL="182563" indent="-182563" algn="l" eaLnBrk="1" fontAlgn="auto" hangingPunct="1">
              <a:lnSpc>
                <a:spcPct val="80000"/>
              </a:lnSpc>
              <a:spcAft>
                <a:spcPts val="0"/>
              </a:spcAft>
              <a:buSzPct val="70000"/>
              <a:buFontTx/>
              <a:buNone/>
              <a:defRPr/>
            </a:pP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cs-CZ" altLang="cs-CZ" sz="2000" i="1" dirty="0">
                <a:solidFill>
                  <a:srgbClr val="C00000"/>
                </a:solidFill>
                <a:latin typeface="Calibri" panose="020F0502020204030204" pitchFamily="34" charset="0"/>
                <a:ea typeface="Calibri" panose="020F0502020204030204" pitchFamily="34" charset="0"/>
                <a:cs typeface="Calibri" panose="020F0502020204030204" pitchFamily="34" charset="0"/>
              </a:rPr>
              <a:t>uhlíkový var  </a:t>
            </a: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zastavíme dezoxidací přidáním </a:t>
            </a:r>
            <a:r>
              <a:rPr lang="cs-CZ" altLang="cs-CZ" sz="2000" dirty="0" err="1">
                <a:solidFill>
                  <a:srgbClr val="C00000"/>
                </a:solidFill>
                <a:latin typeface="Calibri" panose="020F0502020204030204" pitchFamily="34" charset="0"/>
                <a:ea typeface="Calibri" panose="020F0502020204030204" pitchFamily="34" charset="0"/>
                <a:cs typeface="Calibri" panose="020F0502020204030204" pitchFamily="34" charset="0"/>
              </a:rPr>
              <a:t>FeMn</a:t>
            </a: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cs-CZ" altLang="cs-CZ" sz="2000" dirty="0" err="1">
                <a:solidFill>
                  <a:srgbClr val="C00000"/>
                </a:solidFill>
                <a:latin typeface="Calibri" panose="020F0502020204030204" pitchFamily="34" charset="0"/>
                <a:ea typeface="Calibri" panose="020F0502020204030204" pitchFamily="34" charset="0"/>
                <a:cs typeface="Calibri" panose="020F0502020204030204" pitchFamily="34" charset="0"/>
              </a:rPr>
              <a:t>FeSi</a:t>
            </a: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  Al do lázně</a:t>
            </a:r>
            <a:r>
              <a:rPr lang="cs-CZ" altLang="cs-CZ" sz="2000" dirty="0">
                <a:solidFill>
                  <a:schemeClr val="accent2"/>
                </a:solidFill>
                <a:latin typeface="Calibri" panose="020F0502020204030204" pitchFamily="34" charset="0"/>
                <a:ea typeface="Calibri" panose="020F0502020204030204" pitchFamily="34" charset="0"/>
                <a:cs typeface="Calibri" panose="020F0502020204030204" pitchFamily="34" charset="0"/>
              </a:rPr>
              <a:t>.</a:t>
            </a:r>
            <a:r>
              <a:rPr lang="cs-CZ" altLang="cs-CZ" sz="2000" dirty="0">
                <a:solidFill>
                  <a:srgbClr val="FF3300"/>
                </a:solidFill>
                <a:latin typeface="Calibri" panose="020F0502020204030204" pitchFamily="34" charset="0"/>
                <a:ea typeface="Calibri" panose="020F0502020204030204" pitchFamily="34" charset="0"/>
                <a:cs typeface="Calibri" panose="020F0502020204030204" pitchFamily="34" charset="0"/>
              </a:rPr>
              <a:t> </a:t>
            </a:r>
          </a:p>
          <a:p>
            <a:pPr marL="182563" indent="-182563" algn="l" eaLnBrk="1" fontAlgn="auto" hangingPunct="1">
              <a:lnSpc>
                <a:spcPct val="80000"/>
              </a:lnSpc>
              <a:spcBef>
                <a:spcPct val="50000"/>
              </a:spcBef>
              <a:spcAft>
                <a:spcPts val="0"/>
              </a:spcAft>
              <a:buFontTx/>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Oxid uhelnatý (</a:t>
            </a:r>
            <a:r>
              <a:rPr lang="cs-CZ" altLang="cs-CZ" sz="2000" dirty="0">
                <a:solidFill>
                  <a:schemeClr val="accent2"/>
                </a:solidFill>
                <a:latin typeface="Calibri" panose="020F0502020204030204" pitchFamily="34" charset="0"/>
                <a:ea typeface="Calibri" panose="020F0502020204030204" pitchFamily="34" charset="0"/>
                <a:cs typeface="Calibri" panose="020F0502020204030204" pitchFamily="34" charset="0"/>
              </a:rPr>
              <a:t>CO</a:t>
            </a:r>
            <a:r>
              <a:rPr lang="cs-CZ" altLang="cs-CZ" sz="2000" dirty="0">
                <a:latin typeface="Calibri" panose="020F0502020204030204" pitchFamily="34" charset="0"/>
                <a:ea typeface="Calibri" panose="020F0502020204030204" pitchFamily="34" charset="0"/>
                <a:cs typeface="Calibri" panose="020F0502020204030204" pitchFamily="34" charset="0"/>
              </a:rPr>
              <a:t>) v tuhnoucí tavenině probublává v počátku tuhnutí do atmosféry. Po ztuhnutí zůstává uzavřen v oceli a tvoři bubliny.</a:t>
            </a:r>
          </a:p>
          <a:p>
            <a:pPr marL="182563" indent="-182563" algn="l" eaLnBrk="1" fontAlgn="auto" hangingPunct="1">
              <a:lnSpc>
                <a:spcPct val="80000"/>
              </a:lnSpc>
              <a:spcBef>
                <a:spcPct val="50000"/>
              </a:spcBef>
              <a:spcAft>
                <a:spcPts val="0"/>
              </a:spcAft>
              <a:buFontTx/>
              <a:buNone/>
              <a:defRPr/>
            </a:pPr>
            <a:endParaRPr lang="cs-CZ" altLang="cs-CZ" sz="2000" dirty="0">
              <a:solidFill>
                <a:schemeClr val="accent2"/>
              </a:solidFill>
              <a:latin typeface="Calibri" panose="020F0502020204030204" pitchFamily="34" charset="0"/>
              <a:ea typeface="Calibri" panose="020F0502020204030204" pitchFamily="34" charset="0"/>
              <a:cs typeface="Calibri" panose="020F0502020204030204" pitchFamily="34" charset="0"/>
            </a:endParaRPr>
          </a:p>
          <a:p>
            <a:pPr marL="182563" indent="-182563" algn="l" eaLnBrk="1" fontAlgn="auto" hangingPunct="1">
              <a:lnSpc>
                <a:spcPct val="80000"/>
              </a:lnSpc>
              <a:spcBef>
                <a:spcPct val="50000"/>
              </a:spcBef>
              <a:spcAft>
                <a:spcPts val="0"/>
              </a:spcAft>
              <a:buFontTx/>
              <a:buNone/>
              <a:defRPr/>
            </a:pPr>
            <a:r>
              <a:rPr lang="cs-CZ" altLang="cs-CZ" sz="2000" u="sng" dirty="0">
                <a:solidFill>
                  <a:srgbClr val="C00000"/>
                </a:solidFill>
                <a:latin typeface="Calibri" panose="020F0502020204030204" pitchFamily="34" charset="0"/>
                <a:ea typeface="Calibri" panose="020F0502020204030204" pitchFamily="34" charset="0"/>
                <a:cs typeface="Calibri" panose="020F0502020204030204" pitchFamily="34" charset="0"/>
              </a:rPr>
              <a:t>Podle snížení obsahu </a:t>
            </a:r>
            <a:r>
              <a:rPr lang="cs-CZ" altLang="cs-CZ" sz="2000" u="sng" dirty="0" err="1">
                <a:solidFill>
                  <a:srgbClr val="C00000"/>
                </a:solidFill>
                <a:latin typeface="Calibri" panose="020F0502020204030204" pitchFamily="34" charset="0"/>
                <a:ea typeface="Calibri" panose="020F0502020204030204" pitchFamily="34" charset="0"/>
                <a:cs typeface="Calibri" panose="020F0502020204030204" pitchFamily="34" charset="0"/>
              </a:rPr>
              <a:t>FeO</a:t>
            </a:r>
            <a:r>
              <a:rPr lang="cs-CZ" altLang="cs-CZ" sz="2000" u="sng" dirty="0">
                <a:solidFill>
                  <a:srgbClr val="C00000"/>
                </a:solidFill>
                <a:latin typeface="Calibri" panose="020F0502020204030204" pitchFamily="34" charset="0"/>
                <a:ea typeface="Calibri" panose="020F0502020204030204" pitchFamily="34" charset="0"/>
                <a:cs typeface="Calibri" panose="020F0502020204030204" pitchFamily="34" charset="0"/>
              </a:rPr>
              <a:t> rozdělujeme tvářené oceli na</a:t>
            </a: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 </a:t>
            </a:r>
          </a:p>
          <a:p>
            <a:pPr marL="182563" indent="-182563" algn="l" eaLnBrk="1" fontAlgn="auto" hangingPunct="1">
              <a:lnSpc>
                <a:spcPct val="80000"/>
              </a:lnSpc>
              <a:spcBef>
                <a:spcPct val="50000"/>
              </a:spcBef>
              <a:spcAft>
                <a:spcPts val="0"/>
              </a:spcAft>
              <a:buFontTx/>
              <a:buNone/>
              <a:defRPr/>
            </a:pPr>
            <a:endParaRPr lang="cs-CZ" altLang="cs-CZ" sz="2000" u="sng"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marL="182563" indent="-182563" algn="l" eaLnBrk="1" fontAlgn="auto" hangingPunct="1">
              <a:lnSpc>
                <a:spcPct val="80000"/>
              </a:lnSpc>
              <a:spcAft>
                <a:spcPts val="0"/>
              </a:spcAft>
              <a:buFontTx/>
              <a:buNone/>
              <a:defRPr/>
            </a:pP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Uklidněné oceli </a:t>
            </a:r>
            <a:r>
              <a:rPr lang="cs-CZ" altLang="cs-CZ" sz="2000" dirty="0">
                <a:latin typeface="Calibri" panose="020F0502020204030204" pitchFamily="34" charset="0"/>
                <a:ea typeface="Calibri" panose="020F0502020204030204" pitchFamily="34" charset="0"/>
                <a:cs typeface="Calibri" panose="020F0502020204030204" pitchFamily="34" charset="0"/>
              </a:rPr>
              <a:t>- přísadou dezoxidačního prvku (</a:t>
            </a:r>
            <a:r>
              <a:rPr lang="cs-CZ" altLang="cs-CZ" sz="2000" dirty="0" err="1">
                <a:latin typeface="Calibri" panose="020F0502020204030204" pitchFamily="34" charset="0"/>
                <a:ea typeface="Calibri" panose="020F0502020204030204" pitchFamily="34" charset="0"/>
                <a:cs typeface="Calibri" panose="020F0502020204030204" pitchFamily="34" charset="0"/>
              </a:rPr>
              <a:t>Mn</a:t>
            </a:r>
            <a:r>
              <a:rPr lang="cs-CZ" altLang="cs-CZ" sz="2000" dirty="0">
                <a:latin typeface="Calibri" panose="020F0502020204030204" pitchFamily="34" charset="0"/>
                <a:ea typeface="Calibri" panose="020F0502020204030204" pitchFamily="34" charset="0"/>
                <a:cs typeface="Calibri" panose="020F0502020204030204" pitchFamily="34" charset="0"/>
              </a:rPr>
              <a:t>, Si, </a:t>
            </a:r>
            <a:r>
              <a:rPr lang="cs-CZ" altLang="cs-CZ" sz="2000" dirty="0">
                <a:solidFill>
                  <a:srgbClr val="FF3300"/>
                </a:solidFill>
                <a:latin typeface="Calibri" panose="020F0502020204030204" pitchFamily="34" charset="0"/>
                <a:ea typeface="Calibri" panose="020F0502020204030204" pitchFamily="34" charset="0"/>
                <a:cs typeface="Calibri" panose="020F0502020204030204" pitchFamily="34" charset="0"/>
              </a:rPr>
              <a:t>Al</a:t>
            </a:r>
            <a:r>
              <a:rPr lang="cs-CZ" altLang="cs-CZ" sz="2000" dirty="0">
                <a:latin typeface="Calibri" panose="020F0502020204030204" pitchFamily="34" charset="0"/>
                <a:ea typeface="Calibri" panose="020F0502020204030204" pitchFamily="34" charset="0"/>
                <a:cs typeface="Calibri" panose="020F0502020204030204" pitchFamily="34" charset="0"/>
              </a:rPr>
              <a:t>) se zamezí reakci rozpuštěného kyslíku s uhlíkem</a:t>
            </a:r>
          </a:p>
          <a:p>
            <a:pPr marL="182563" indent="-182563" algn="l" eaLnBrk="1" fontAlgn="auto" hangingPunct="1">
              <a:lnSpc>
                <a:spcPct val="80000"/>
              </a:lnSpc>
              <a:spcAft>
                <a:spcPts val="0"/>
              </a:spcAft>
              <a:buFontTx/>
              <a:buNone/>
              <a:defRPr/>
            </a:pP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Neuklidněné oceli </a:t>
            </a:r>
            <a:r>
              <a:rPr lang="cs-CZ" altLang="cs-CZ" sz="2000" dirty="0">
                <a:latin typeface="Calibri" panose="020F0502020204030204" pitchFamily="34" charset="0"/>
                <a:ea typeface="Calibri" panose="020F0502020204030204" pitchFamily="34" charset="0"/>
                <a:cs typeface="Calibri" panose="020F0502020204030204" pitchFamily="34" charset="0"/>
              </a:rPr>
              <a:t>- vyrábí se bez dezoxidace nebo jen s velmi omezenou dezoxidací</a:t>
            </a:r>
            <a:endParaRPr lang="cs-CZ" altLang="cs-CZ" sz="2000" u="sng" dirty="0">
              <a:latin typeface="Calibri" panose="020F0502020204030204" pitchFamily="34" charset="0"/>
              <a:ea typeface="Calibri" panose="020F0502020204030204" pitchFamily="34" charset="0"/>
              <a:cs typeface="Calibri" panose="020F0502020204030204" pitchFamily="34" charset="0"/>
            </a:endParaRPr>
          </a:p>
          <a:p>
            <a:pPr marL="182563" indent="-182563" algn="l" eaLnBrk="1" fontAlgn="auto" hangingPunct="1">
              <a:lnSpc>
                <a:spcPct val="80000"/>
              </a:lnSpc>
              <a:spcAft>
                <a:spcPts val="0"/>
              </a:spcAft>
              <a:buFontTx/>
              <a:buNone/>
              <a:defRPr/>
            </a:pPr>
            <a:r>
              <a:rPr lang="cs-CZ" altLang="cs-CZ" sz="2000" dirty="0" err="1">
                <a:solidFill>
                  <a:srgbClr val="C00000"/>
                </a:solidFill>
                <a:latin typeface="Calibri" panose="020F0502020204030204" pitchFamily="34" charset="0"/>
                <a:ea typeface="Calibri" panose="020F0502020204030204" pitchFamily="34" charset="0"/>
                <a:cs typeface="Calibri" panose="020F0502020204030204" pitchFamily="34" charset="0"/>
              </a:rPr>
              <a:t>Polouklidněné</a:t>
            </a:r>
            <a:r>
              <a:rPr lang="cs-CZ" altLang="cs-CZ" sz="2000" dirty="0">
                <a:latin typeface="Calibri" panose="020F0502020204030204" pitchFamily="34" charset="0"/>
                <a:ea typeface="Calibri" panose="020F0502020204030204" pitchFamily="34" charset="0"/>
                <a:cs typeface="Calibri" panose="020F0502020204030204" pitchFamily="34" charset="0"/>
              </a:rPr>
              <a:t> - vzniknou přerušením varu před ukončením reakce uhlíku s kyslíkem (mechanicky zvýšením tlaku, nebo chemicky přísadou silnějších dezoxidačních prvků, popř. oběma těmito postupy)</a:t>
            </a:r>
          </a:p>
          <a:p>
            <a:pPr marL="182563" indent="-182563" algn="l" eaLnBrk="1" fontAlgn="auto" hangingPunct="1">
              <a:lnSpc>
                <a:spcPct val="80000"/>
              </a:lnSpc>
              <a:spcAft>
                <a:spcPts val="0"/>
              </a:spcAft>
              <a:buFontTx/>
              <a:buNone/>
              <a:defRPr/>
            </a:pPr>
            <a:endParaRPr lang="cs-CZ" altLang="cs-CZ" sz="2000" dirty="0">
              <a:latin typeface="Calibri" panose="020F0502020204030204" pitchFamily="34" charset="0"/>
              <a:ea typeface="Calibri" panose="020F0502020204030204" pitchFamily="34" charset="0"/>
              <a:cs typeface="Calibri" panose="020F0502020204030204" pitchFamily="34" charset="0"/>
            </a:endParaRPr>
          </a:p>
          <a:p>
            <a:pPr marL="182563" indent="-182563" algn="l" eaLnBrk="1" fontAlgn="auto" hangingPunct="1">
              <a:lnSpc>
                <a:spcPct val="80000"/>
              </a:lnSpc>
              <a:spcAft>
                <a:spcPts val="0"/>
              </a:spcAft>
              <a:buFontTx/>
              <a:buNone/>
              <a:defRPr/>
            </a:pP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Konečné složení oceli se dále upravuje přísadou legujících prvků ve formě feroslitin</a:t>
            </a:r>
          </a:p>
          <a:p>
            <a:pPr marL="182563" indent="-182563" algn="l" eaLnBrk="1" fontAlgn="auto" hangingPunct="1">
              <a:lnSpc>
                <a:spcPct val="80000"/>
              </a:lnSpc>
              <a:spcAft>
                <a:spcPts val="0"/>
              </a:spcAft>
              <a:buFontTx/>
              <a:buNone/>
              <a:defRPr/>
            </a:pPr>
            <a:endParaRPr lang="cs-CZ" altLang="cs-CZ" sz="2000" dirty="0">
              <a:latin typeface="Calibri" panose="020F0502020204030204" pitchFamily="34" charset="0"/>
              <a:ea typeface="Calibri" panose="020F0502020204030204" pitchFamily="34" charset="0"/>
              <a:cs typeface="Calibri" panose="020F0502020204030204" pitchFamily="34" charset="0"/>
            </a:endParaRPr>
          </a:p>
        </p:txBody>
      </p:sp>
      <p:sp>
        <p:nvSpPr>
          <p:cNvPr id="2"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709BA542-4DF8-45CE-90C1-92348EE9A6B4}"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10</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spect="1" noChangeArrowheads="1"/>
          </p:cNvSpPr>
          <p:nvPr>
            <p:ph type="title"/>
          </p:nvPr>
        </p:nvSpPr>
        <p:spPr>
          <a:xfrm>
            <a:off x="263525" y="295275"/>
            <a:ext cx="8569325" cy="431800"/>
          </a:xfrm>
          <a:solidFill>
            <a:schemeClr val="bg1"/>
          </a:solidFill>
          <a:ln>
            <a:solidFill>
              <a:srgbClr val="C00000"/>
            </a:solidFill>
            <a:miter lim="800000"/>
            <a:headEnd/>
            <a:tailEnd/>
          </a:ln>
        </p:spPr>
        <p:txBody>
          <a:bodyPr/>
          <a:lstStyle/>
          <a:p>
            <a:pPr eaLnBrk="1" hangingPunct="1"/>
            <a:r>
              <a:rPr lang="cs-CZ" altLang="cs-CZ" sz="2400">
                <a:latin typeface="Calibri" panose="020F0502020204030204" pitchFamily="34" charset="0"/>
                <a:ea typeface="Calibri" panose="020F0502020204030204" pitchFamily="34" charset="0"/>
                <a:cs typeface="Calibri" panose="020F0502020204030204" pitchFamily="34" charset="0"/>
              </a:rPr>
              <a:t>ZPŮSOBY VÝROBY OCELI</a:t>
            </a:r>
          </a:p>
        </p:txBody>
      </p:sp>
      <p:sp>
        <p:nvSpPr>
          <p:cNvPr id="21508" name="Rectangle 3"/>
          <p:cNvSpPr>
            <a:spLocks noGrp="1" noChangeArrowheads="1"/>
          </p:cNvSpPr>
          <p:nvPr>
            <p:ph idx="1"/>
          </p:nvPr>
        </p:nvSpPr>
        <p:spPr>
          <a:xfrm>
            <a:off x="179388" y="1341438"/>
            <a:ext cx="8739187" cy="4176712"/>
          </a:xfrm>
        </p:spPr>
        <p:txBody>
          <a:bodyPr rtlCol="0">
            <a:normAutofit/>
          </a:bodyPr>
          <a:lstStyle/>
          <a:p>
            <a:pPr marL="0" indent="0" algn="just" eaLnBrk="1" fontAlgn="auto" hangingPunct="1">
              <a:spcAft>
                <a:spcPts val="0"/>
              </a:spcAft>
              <a:buSzPct val="70000"/>
              <a:buFont typeface="Arial" panose="020B0604020202020204" pitchFamily="34" charset="0"/>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Původní </a:t>
            </a: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Bessemerovy konvertory </a:t>
            </a:r>
            <a:r>
              <a:rPr lang="cs-CZ" altLang="cs-CZ" sz="2000" dirty="0">
                <a:latin typeface="Calibri" panose="020F0502020204030204" pitchFamily="34" charset="0"/>
                <a:ea typeface="Calibri" panose="020F0502020204030204" pitchFamily="34" charset="0"/>
                <a:cs typeface="Calibri" panose="020F0502020204030204" pitchFamily="34" charset="0"/>
              </a:rPr>
              <a:t>s kyselou  vyzdívkou, (r. 1855), umožňující zpracování surových želez pouze s nízkým obsahem </a:t>
            </a:r>
            <a:r>
              <a:rPr lang="cs-CZ" altLang="cs-CZ" sz="2000" dirty="0" err="1">
                <a:latin typeface="Calibri" panose="020F0502020204030204" pitchFamily="34" charset="0"/>
                <a:ea typeface="Calibri" panose="020F0502020204030204" pitchFamily="34" charset="0"/>
                <a:cs typeface="Calibri" panose="020F0502020204030204" pitchFamily="34" charset="0"/>
              </a:rPr>
              <a:t>obsahem</a:t>
            </a:r>
            <a:r>
              <a:rPr lang="cs-CZ" altLang="cs-CZ" sz="2000" dirty="0">
                <a:latin typeface="Calibri" panose="020F0502020204030204" pitchFamily="34" charset="0"/>
                <a:ea typeface="Calibri" panose="020F0502020204030204" pitchFamily="34" charset="0"/>
                <a:cs typeface="Calibri" panose="020F0502020204030204" pitchFamily="34" charset="0"/>
              </a:rPr>
              <a:t> P a S, </a:t>
            </a: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Thomasovy konvertorové procesy</a:t>
            </a:r>
            <a:r>
              <a:rPr lang="cs-CZ" altLang="cs-CZ" sz="2000" dirty="0">
                <a:latin typeface="Calibri" panose="020F0502020204030204" pitchFamily="34" charset="0"/>
                <a:ea typeface="Calibri" panose="020F0502020204030204" pitchFamily="34" charset="0"/>
                <a:cs typeface="Calibri" panose="020F0502020204030204" pitchFamily="34" charset="0"/>
              </a:rPr>
              <a:t> se zásaditou vyzdívkou (r. 1879), které umožňovaly zpracování surových želez s vyššími obsahy P a S, </a:t>
            </a:r>
            <a:endParaRPr lang="en-US" altLang="cs-CZ" sz="2000" dirty="0">
              <a:latin typeface="Calibri" panose="020F0502020204030204" pitchFamily="34" charset="0"/>
              <a:ea typeface="Calibri" panose="020F0502020204030204" pitchFamily="34" charset="0"/>
              <a:cs typeface="Calibri" panose="020F0502020204030204" pitchFamily="34" charset="0"/>
            </a:endParaRPr>
          </a:p>
          <a:p>
            <a:pPr marL="0" indent="0" algn="just" eaLnBrk="1" fontAlgn="auto" hangingPunct="1">
              <a:spcAft>
                <a:spcPts val="0"/>
              </a:spcAft>
              <a:buSzPct val="70000"/>
              <a:buFont typeface="Arial" panose="020B0604020202020204" pitchFamily="34" charset="0"/>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do roku 1950 se většina oceli vyráběla v </a:t>
            </a: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Siemens-Martinových pecích </a:t>
            </a:r>
            <a:r>
              <a:rPr lang="cs-CZ" altLang="cs-CZ" sz="2000" dirty="0">
                <a:latin typeface="Calibri" panose="020F0502020204030204" pitchFamily="34" charset="0"/>
                <a:ea typeface="Calibri" panose="020F0502020204030204" pitchFamily="34" charset="0"/>
                <a:cs typeface="Calibri" panose="020F0502020204030204" pitchFamily="34" charset="0"/>
              </a:rPr>
              <a:t>(r. 1867). Dlouhé trvání tavby (6 až 8 hod) i při velké kapacitě SM pecí (až 900 t) byla příčinou útlumu tohoto ocelářského postupu</a:t>
            </a:r>
          </a:p>
          <a:p>
            <a:pPr marL="0" indent="0" algn="just" eaLnBrk="1" fontAlgn="auto" hangingPunct="1">
              <a:spcAft>
                <a:spcPts val="0"/>
              </a:spcAft>
              <a:buSzPct val="70000"/>
              <a:buFont typeface="Arial" panose="020B0604020202020204" pitchFamily="34" charset="0"/>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Zvyšování metalurgické čistoty spolu s růstem produkce způsobilo, že </a:t>
            </a: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převážná část produkce oceli dnes probíhá v kyslíkových konvertorech</a:t>
            </a:r>
            <a:r>
              <a:rPr lang="cs-CZ" altLang="cs-CZ" sz="2000" dirty="0">
                <a:latin typeface="Calibri" panose="020F0502020204030204" pitchFamily="34" charset="0"/>
                <a:ea typeface="Calibri" panose="020F0502020204030204" pitchFamily="34" charset="0"/>
                <a:cs typeface="Calibri" panose="020F0502020204030204" pitchFamily="34" charset="0"/>
              </a:rPr>
              <a:t> (v Evropě r. 1952 v rakouském Linci a </a:t>
            </a:r>
            <a:r>
              <a:rPr lang="cs-CZ" altLang="cs-CZ" sz="2000" dirty="0" err="1">
                <a:latin typeface="Calibri" panose="020F0502020204030204" pitchFamily="34" charset="0"/>
                <a:ea typeface="Calibri" panose="020F0502020204030204" pitchFamily="34" charset="0"/>
                <a:cs typeface="Calibri" panose="020F0502020204030204" pitchFamily="34" charset="0"/>
              </a:rPr>
              <a:t>Donauwitzu</a:t>
            </a:r>
            <a:r>
              <a:rPr lang="cs-CZ" altLang="cs-CZ" sz="2000" dirty="0">
                <a:latin typeface="Calibri" panose="020F0502020204030204" pitchFamily="34" charset="0"/>
                <a:ea typeface="Calibri" panose="020F0502020204030204" pitchFamily="34" charset="0"/>
                <a:cs typeface="Calibri" panose="020F0502020204030204" pitchFamily="34" charset="0"/>
              </a:rPr>
              <a:t>, odtud nazýván LD proces) a v </a:t>
            </a: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elektrických obloukových a indukčních pecích</a:t>
            </a:r>
          </a:p>
          <a:p>
            <a:pPr marL="0" indent="0" algn="just" eaLnBrk="1" fontAlgn="auto" hangingPunct="1">
              <a:spcBef>
                <a:spcPct val="40000"/>
              </a:spcBef>
              <a:spcAft>
                <a:spcPts val="0"/>
              </a:spcAft>
              <a:buSzPct val="70000"/>
              <a:buFont typeface="Arial" panose="020B0604020202020204" pitchFamily="34" charset="0"/>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V EU byly poslední SM pece vyřazeny z provozu na konci roku 1993</a:t>
            </a:r>
          </a:p>
        </p:txBody>
      </p:sp>
      <p:sp>
        <p:nvSpPr>
          <p:cNvPr id="2"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531D464E-8097-461C-B75D-EC6945987E2F}"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11</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spect="1" noChangeArrowheads="1"/>
          </p:cNvSpPr>
          <p:nvPr>
            <p:ph type="title"/>
          </p:nvPr>
        </p:nvSpPr>
        <p:spPr>
          <a:xfrm>
            <a:off x="323850" y="188913"/>
            <a:ext cx="8569325" cy="431800"/>
          </a:xfrm>
          <a:solidFill>
            <a:schemeClr val="bg1"/>
          </a:solidFill>
          <a:ln>
            <a:solidFill>
              <a:srgbClr val="C00000"/>
            </a:solidFill>
            <a:miter lim="800000"/>
            <a:headEnd/>
            <a:tailEnd/>
          </a:ln>
        </p:spPr>
        <p:txBody>
          <a:bodyPr/>
          <a:lstStyle/>
          <a:p>
            <a:pPr eaLnBrk="1" hangingPunct="1"/>
            <a:r>
              <a:rPr lang="cs-CZ" altLang="cs-CZ" sz="2400" dirty="0">
                <a:latin typeface="Calibri" panose="020F0502020204030204" pitchFamily="34" charset="0"/>
                <a:ea typeface="Calibri" panose="020F0502020204030204" pitchFamily="34" charset="0"/>
                <a:cs typeface="Calibri" panose="020F0502020204030204" pitchFamily="34" charset="0"/>
              </a:rPr>
              <a:t>KYSLÍKOVÝ KONVERTOR</a:t>
            </a:r>
          </a:p>
        </p:txBody>
      </p:sp>
      <p:sp>
        <p:nvSpPr>
          <p:cNvPr id="23555"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085FFE2-ED65-4A17-A2CB-460F416237F3}"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12</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23557" name="AutoShape 3"/>
          <p:cNvSpPr>
            <a:spLocks noChangeArrowheads="1"/>
          </p:cNvSpPr>
          <p:nvPr/>
        </p:nvSpPr>
        <p:spPr bwMode="auto">
          <a:xfrm>
            <a:off x="3924300" y="1371600"/>
            <a:ext cx="5364163" cy="3382963"/>
          </a:xfrm>
          <a:prstGeom prst="rect">
            <a:avLst/>
          </a:prstGeom>
          <a:noFill/>
          <a:ln>
            <a:noFill/>
          </a:ln>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342900" marR="0" lvl="0" indent="-342900" algn="l" defTabSz="914400" rtl="0" eaLnBrk="1" fontAlgn="base" latinLnBrk="0" hangingPunct="1">
              <a:lnSpc>
                <a:spcPct val="80000"/>
              </a:lnSpc>
              <a:spcBef>
                <a:spcPct val="0"/>
              </a:spcBef>
              <a:spcAft>
                <a:spcPct val="0"/>
              </a:spcAft>
              <a:buClrTx/>
              <a:buSzTx/>
              <a:buFontTx/>
              <a:buNone/>
              <a:tabLst/>
              <a:defRPr/>
            </a:pPr>
            <a:r>
              <a:rPr kumimoji="0" lang="cs-CZ" altLang="cs-CZ" sz="2000" b="0" i="0" u="none" strike="noStrike" kern="1200" cap="none" spc="0" normalizeH="0" baseline="0" noProof="0" dirty="0">
                <a:ln>
                  <a:noFill/>
                </a:ln>
                <a:solidFill>
                  <a:srgbClr val="C00000"/>
                </a:solidFill>
                <a:effectLst/>
                <a:uLnTx/>
                <a:uFillTx/>
                <a:latin typeface="Calibri Light" panose="020F0302020204030204"/>
                <a:ea typeface="+mn-ea"/>
                <a:cs typeface="+mn-cs"/>
              </a:rPr>
              <a:t>Do konvertoru se nalévá surové železo</a:t>
            </a:r>
            <a:r>
              <a:rPr kumimoji="0" lang="en-US" altLang="cs-CZ" sz="2000" b="0" i="0" u="none" strike="noStrike" kern="1200" cap="none" spc="0" normalizeH="0" baseline="0" noProof="0" dirty="0">
                <a:ln>
                  <a:noFill/>
                </a:ln>
                <a:solidFill>
                  <a:srgbClr val="C00000"/>
                </a:solidFill>
                <a:effectLst/>
                <a:uLnTx/>
                <a:uFillTx/>
                <a:latin typeface="Calibri Light" panose="020F0302020204030204"/>
                <a:ea typeface="+mn-ea"/>
                <a:cs typeface="+mn-cs"/>
              </a:rPr>
              <a:t> </a:t>
            </a:r>
            <a:r>
              <a:rPr kumimoji="0" lang="cs-CZ" altLang="cs-CZ" sz="2000" b="0" i="0" u="none" strike="noStrike" kern="1200" cap="none" spc="0" normalizeH="0" baseline="0" noProof="0" dirty="0">
                <a:ln>
                  <a:noFill/>
                </a:ln>
                <a:solidFill>
                  <a:srgbClr val="C00000"/>
                </a:solidFill>
                <a:effectLst/>
                <a:uLnTx/>
                <a:uFillTx/>
                <a:latin typeface="Calibri Light" panose="020F0302020204030204"/>
                <a:ea typeface="+mn-ea"/>
                <a:cs typeface="+mn-cs"/>
              </a:rPr>
              <a:t>( </a:t>
            </a:r>
            <a:r>
              <a:rPr kumimoji="0" lang="en-US" altLang="cs-CZ" sz="2000" b="0" i="0" u="none" strike="noStrike" kern="1200" cap="none" spc="0" normalizeH="0" baseline="0" noProof="0" dirty="0">
                <a:ln>
                  <a:noFill/>
                </a:ln>
                <a:solidFill>
                  <a:srgbClr val="C00000"/>
                </a:solidFill>
                <a:effectLst/>
                <a:uLnTx/>
                <a:uFillTx/>
                <a:latin typeface="Calibri Light" panose="020F0302020204030204"/>
                <a:ea typeface="+mn-ea"/>
                <a:cs typeface="+mn-cs"/>
              </a:rPr>
              <a:t>~</a:t>
            </a:r>
            <a:r>
              <a:rPr kumimoji="0" lang="cs-CZ" altLang="cs-CZ" sz="2000" b="0" i="0" u="none" strike="noStrike" kern="1200" cap="none" spc="0" normalizeH="0" baseline="0" noProof="0" dirty="0">
                <a:ln>
                  <a:noFill/>
                </a:ln>
                <a:solidFill>
                  <a:srgbClr val="C00000"/>
                </a:solidFill>
                <a:effectLst/>
                <a:uLnTx/>
                <a:uFillTx/>
                <a:latin typeface="Calibri Light" panose="020F0302020204030204"/>
                <a:ea typeface="+mn-ea"/>
                <a:cs typeface="+mn-cs"/>
              </a:rPr>
              <a:t>1300°C). </a:t>
            </a:r>
          </a:p>
          <a:p>
            <a:pPr marL="342900" marR="0" lvl="0" indent="-342900" algn="l" defTabSz="914400" rtl="0" eaLnBrk="1" fontAlgn="base" latinLnBrk="0" hangingPunct="1">
              <a:lnSpc>
                <a:spcPct val="80000"/>
              </a:lnSpc>
              <a:spcBef>
                <a:spcPct val="0"/>
              </a:spcBef>
              <a:spcAft>
                <a:spcPct val="0"/>
              </a:spcAft>
              <a:buClrTx/>
              <a:buSzTx/>
              <a:buFontTx/>
              <a:buNone/>
              <a:tabLst/>
              <a:defRPr/>
            </a:pPr>
            <a:endPar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endParaRPr>
          </a:p>
          <a:p>
            <a:pPr marL="342900" marR="0" lvl="0" indent="-342900" algn="l" defTabSz="914400" rtl="0" eaLnBrk="1" fontAlgn="base" latinLnBrk="0" hangingPunct="1">
              <a:lnSpc>
                <a:spcPct val="80000"/>
              </a:lnSpc>
              <a:spcBef>
                <a:spcPct val="0"/>
              </a:spcBef>
              <a:spcAft>
                <a:spcPct val="0"/>
              </a:spcAft>
              <a:buClrTx/>
              <a:buSzTx/>
              <a:buFontTx/>
              <a:buNone/>
              <a:tabLst/>
              <a:defRPr/>
            </a:pP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Zkujňování vsázky (surové železo a ocelový odpad) se provádí čistým kyslíkem, který se dmýchá tryskou na lázeň pod tlakem 0,9 až 1,2 </a:t>
            </a:r>
            <a:r>
              <a:rPr kumimoji="0" lang="cs-CZ" altLang="cs-CZ" sz="2000" b="0" i="0" u="none" strike="noStrike" kern="1200" cap="none" spc="0" normalizeH="0" baseline="0" noProof="0" dirty="0" err="1">
                <a:ln>
                  <a:noFill/>
                </a:ln>
                <a:solidFill>
                  <a:prstClr val="black"/>
                </a:solidFill>
                <a:effectLst/>
                <a:uLnTx/>
                <a:uFillTx/>
                <a:latin typeface="Calibri Light" panose="020F0302020204030204"/>
                <a:ea typeface="+mn-ea"/>
                <a:cs typeface="+mn-cs"/>
              </a:rPr>
              <a:t>MPa</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Spotřeba kyslíku je asi 40 až 60 m</a:t>
            </a:r>
            <a:r>
              <a:rPr kumimoji="0" lang="cs-CZ" altLang="cs-CZ" sz="2000" b="0" i="0" u="none" strike="noStrike" kern="1200" cap="none" spc="0" normalizeH="0" baseline="30000" noProof="0" dirty="0">
                <a:ln>
                  <a:noFill/>
                </a:ln>
                <a:solidFill>
                  <a:prstClr val="black"/>
                </a:solidFill>
                <a:effectLst/>
                <a:uLnTx/>
                <a:uFillTx/>
                <a:latin typeface="Calibri Light" panose="020F0302020204030204"/>
                <a:ea typeface="+mn-ea"/>
                <a:cs typeface="+mn-cs"/>
              </a:rPr>
              <a:t>3</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/t oceli. Velikost konvertorů dosahuje až 400 t. Doba tavby je cca 30 až 40 min. </a:t>
            </a:r>
          </a:p>
          <a:p>
            <a:pPr marL="342900" marR="0" lvl="0" indent="-342900" algn="l" defTabSz="914400" rtl="0" eaLnBrk="1" fontAlgn="base" latinLnBrk="0" hangingPunct="1">
              <a:lnSpc>
                <a:spcPct val="80000"/>
              </a:lnSpc>
              <a:spcBef>
                <a:spcPct val="0"/>
              </a:spcBef>
              <a:spcAft>
                <a:spcPct val="0"/>
              </a:spcAft>
              <a:buClrTx/>
              <a:buSzTx/>
              <a:buFontTx/>
              <a:buNone/>
              <a:tabLst/>
              <a:defRPr/>
            </a:pPr>
            <a:endPar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endParaRPr>
          </a:p>
          <a:p>
            <a:pPr marL="342900" marR="0" lvl="0" indent="-342900" algn="l" defTabSz="914400" rtl="0" eaLnBrk="1" fontAlgn="base" latinLnBrk="0" hangingPunct="1">
              <a:lnSpc>
                <a:spcPct val="80000"/>
              </a:lnSpc>
              <a:spcBef>
                <a:spcPct val="0"/>
              </a:spcBef>
              <a:spcAft>
                <a:spcPct val="0"/>
              </a:spcAft>
              <a:buClrTx/>
              <a:buSzTx/>
              <a:buFontTx/>
              <a:buNone/>
              <a:tabLst/>
              <a:defRPr/>
            </a:pP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Lze v něm vyrábět všechny druhy ocelí včetně nástrojových a některých legovaných</a:t>
            </a:r>
          </a:p>
        </p:txBody>
      </p:sp>
      <p:sp>
        <p:nvSpPr>
          <p:cNvPr id="23558" name="Text Box 7"/>
          <p:cNvSpPr txBox="1">
            <a:spLocks noChangeArrowheads="1"/>
          </p:cNvSpPr>
          <p:nvPr/>
        </p:nvSpPr>
        <p:spPr bwMode="auto">
          <a:xfrm>
            <a:off x="250825" y="5013325"/>
            <a:ext cx="8642350" cy="1200150"/>
          </a:xfrm>
          <a:prstGeom prst="rect">
            <a:avLst/>
          </a:prstGeom>
          <a:noFill/>
          <a:ln>
            <a:noFill/>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just" defTabSz="914400" rtl="0" eaLnBrk="1" fontAlgn="base" latinLnBrk="0" hangingPunct="1">
              <a:lnSpc>
                <a:spcPct val="90000"/>
              </a:lnSpc>
              <a:spcBef>
                <a:spcPct val="0"/>
              </a:spcBef>
              <a:spcAft>
                <a:spcPct val="0"/>
              </a:spcAft>
              <a:buClrTx/>
              <a:buSzTx/>
              <a:buFontTx/>
              <a:buNone/>
              <a:tabLst/>
              <a:defRPr/>
            </a:pPr>
            <a:r>
              <a:rPr kumimoji="0" lang="cs-CZ" altLang="cs-CZ" sz="2000" b="0" i="0" u="none" strike="noStrike" kern="1200" cap="none" spc="0" normalizeH="0" baseline="0" noProof="0" dirty="0">
                <a:ln>
                  <a:noFill/>
                </a:ln>
                <a:solidFill>
                  <a:srgbClr val="C00000"/>
                </a:solidFill>
                <a:effectLst/>
                <a:uLnTx/>
                <a:uFillTx/>
                <a:latin typeface="Calibri Light" panose="020F0302020204030204"/>
                <a:ea typeface="+mn-ea"/>
                <a:cs typeface="+mn-cs"/>
              </a:rPr>
              <a:t>Hlavními metalurgickými úkony konvertoru jsou: </a:t>
            </a:r>
          </a:p>
          <a:p>
            <a:pPr marL="0" marR="0" lvl="0" indent="0" algn="just" defTabSz="914400" rtl="0" eaLnBrk="1" fontAlgn="base" latinLnBrk="0" hangingPunct="1">
              <a:lnSpc>
                <a:spcPct val="90000"/>
              </a:lnSpc>
              <a:spcBef>
                <a:spcPct val="0"/>
              </a:spcBef>
              <a:spcAft>
                <a:spcPct val="0"/>
              </a:spcAft>
              <a:buClrTx/>
              <a:buSzTx/>
              <a:buFontTx/>
              <a:buNone/>
              <a:tabLst/>
              <a:defRPr/>
            </a:pPr>
            <a:r>
              <a:rPr kumimoji="0" lang="cs-CZ" altLang="cs-CZ" sz="2000" b="1" i="0" u="none" strike="noStrike" kern="1200" cap="none" spc="0" normalizeH="0" baseline="0" noProof="0" dirty="0">
                <a:ln>
                  <a:noFill/>
                </a:ln>
                <a:solidFill>
                  <a:prstClr val="black"/>
                </a:solidFill>
                <a:effectLst/>
                <a:uLnTx/>
                <a:uFillTx/>
                <a:latin typeface="Calibri Light" panose="020F0302020204030204"/>
                <a:ea typeface="+mn-ea"/>
                <a:cs typeface="+mn-cs"/>
              </a:rPr>
              <a:t>snížení obsahů C, P </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a </a:t>
            </a:r>
            <a:r>
              <a:rPr kumimoji="0" lang="cs-CZ" altLang="cs-CZ" sz="2000" b="1" i="0" u="none" strike="noStrike" kern="1200" cap="none" spc="0" normalizeH="0" baseline="0" noProof="0" dirty="0">
                <a:ln>
                  <a:noFill/>
                </a:ln>
                <a:solidFill>
                  <a:prstClr val="black"/>
                </a:solidFill>
                <a:effectLst/>
                <a:uLnTx/>
                <a:uFillTx/>
                <a:latin typeface="Calibri Light" panose="020F0302020204030204"/>
                <a:ea typeface="+mn-ea"/>
                <a:cs typeface="+mn-cs"/>
              </a:rPr>
              <a:t>ohřev vsázky </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na požadovanou teplotu cca 1600°C. </a:t>
            </a:r>
          </a:p>
          <a:p>
            <a:pPr marL="0" marR="0" lvl="0" indent="0" algn="just" defTabSz="914400" rtl="0" eaLnBrk="1" fontAlgn="base" latinLnBrk="0" hangingPunct="1">
              <a:lnSpc>
                <a:spcPct val="90000"/>
              </a:lnSpc>
              <a:spcBef>
                <a:spcPct val="0"/>
              </a:spcBef>
              <a:spcAft>
                <a:spcPct val="0"/>
              </a:spcAft>
              <a:buClrTx/>
              <a:buSzTx/>
              <a:buFontTx/>
              <a:buNone/>
              <a:tabLst/>
              <a:defRPr/>
            </a:pP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Zdrojem tepla je oxidace C, P, Si a Ca. </a:t>
            </a:r>
          </a:p>
          <a:p>
            <a:pPr marL="0" marR="0" lvl="0" indent="0" algn="just" defTabSz="914400" rtl="0" eaLnBrk="1" fontAlgn="base" latinLnBrk="0" hangingPunct="1">
              <a:lnSpc>
                <a:spcPct val="90000"/>
              </a:lnSpc>
              <a:spcBef>
                <a:spcPct val="0"/>
              </a:spcBef>
              <a:spcAft>
                <a:spcPct val="0"/>
              </a:spcAft>
              <a:buClrTx/>
              <a:buSzTx/>
              <a:buFontTx/>
              <a:buNone/>
              <a:tabLst/>
              <a:defRPr/>
            </a:pP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Konvertory jsou většinou vyzděny zásaditě (magnezit, dolomit). </a:t>
            </a:r>
          </a:p>
        </p:txBody>
      </p:sp>
      <p:pic>
        <p:nvPicPr>
          <p:cNvPr id="3" name="Obrázek 2">
            <a:extLst>
              <a:ext uri="{FF2B5EF4-FFF2-40B4-BE49-F238E27FC236}">
                <a16:creationId xmlns:a16="http://schemas.microsoft.com/office/drawing/2014/main" id="{4F109C47-8EAC-4C52-AE99-AC68667DDC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552" y="1192523"/>
            <a:ext cx="3240360" cy="324036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spect="1" noChangeArrowheads="1"/>
          </p:cNvSpPr>
          <p:nvPr>
            <p:ph type="title"/>
          </p:nvPr>
        </p:nvSpPr>
        <p:spPr>
          <a:xfrm>
            <a:off x="323850" y="333375"/>
            <a:ext cx="8569325" cy="431800"/>
          </a:xfrm>
          <a:solidFill>
            <a:schemeClr val="bg1"/>
          </a:solidFill>
          <a:ln>
            <a:solidFill>
              <a:srgbClr val="C00000"/>
            </a:solidFill>
            <a:miter lim="800000"/>
            <a:headEnd/>
            <a:tailEnd/>
          </a:ln>
        </p:spPr>
        <p:txBody>
          <a:bodyPr/>
          <a:lstStyle/>
          <a:p>
            <a:pPr eaLnBrk="1" hangingPunct="1"/>
            <a:r>
              <a:rPr lang="cs-CZ" altLang="cs-CZ" sz="2400">
                <a:latin typeface="Calibri" panose="020F0502020204030204" pitchFamily="34" charset="0"/>
                <a:ea typeface="Calibri" panose="020F0502020204030204" pitchFamily="34" charset="0"/>
                <a:cs typeface="Calibri" panose="020F0502020204030204" pitchFamily="34" charset="0"/>
              </a:rPr>
              <a:t>VYLÉVÁNÍ TORPÉD V OCELÁRNĚ</a:t>
            </a:r>
          </a:p>
        </p:txBody>
      </p:sp>
      <p:sp>
        <p:nvSpPr>
          <p:cNvPr id="25603" name="Zástupný symbol pro číslo snímku 3"/>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8EE3E63A-67E0-46E8-8968-897A0B692A54}"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13</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25604" name="Obrázek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75978" y="1278011"/>
            <a:ext cx="6192043" cy="4301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spect="1" noChangeArrowheads="1"/>
          </p:cNvSpPr>
          <p:nvPr>
            <p:ph type="title"/>
          </p:nvPr>
        </p:nvSpPr>
        <p:spPr>
          <a:xfrm>
            <a:off x="323850" y="188913"/>
            <a:ext cx="8569325" cy="431800"/>
          </a:xfrm>
          <a:solidFill>
            <a:schemeClr val="bg1"/>
          </a:solidFill>
          <a:ln>
            <a:solidFill>
              <a:srgbClr val="C00000"/>
            </a:solidFill>
            <a:miter lim="800000"/>
            <a:headEnd/>
            <a:tailEnd/>
          </a:ln>
        </p:spPr>
        <p:txBody>
          <a:bodyPr/>
          <a:lstStyle/>
          <a:p>
            <a:pPr eaLnBrk="1" hangingPunct="1"/>
            <a:r>
              <a:rPr lang="cs-CZ" altLang="cs-CZ" sz="2400" dirty="0">
                <a:latin typeface="Calibri" panose="020F0502020204030204" pitchFamily="34" charset="0"/>
                <a:ea typeface="Calibri" panose="020F0502020204030204" pitchFamily="34" charset="0"/>
                <a:cs typeface="Calibri" panose="020F0502020204030204" pitchFamily="34" charset="0"/>
              </a:rPr>
              <a:t>PLNĚNÍ KONVERTORU </a:t>
            </a:r>
          </a:p>
        </p:txBody>
      </p:sp>
      <p:sp>
        <p:nvSpPr>
          <p:cNvPr id="26627"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60CF5C3F-BB13-4F88-963E-2F3B5A628B26}"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26628" name="Obráze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90687" y="1162960"/>
            <a:ext cx="5762625" cy="4879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spect="1" noChangeArrowheads="1"/>
          </p:cNvSpPr>
          <p:nvPr>
            <p:ph type="title"/>
          </p:nvPr>
        </p:nvSpPr>
        <p:spPr>
          <a:xfrm>
            <a:off x="323850" y="188913"/>
            <a:ext cx="8569325" cy="431800"/>
          </a:xfrm>
          <a:solidFill>
            <a:schemeClr val="bg1"/>
          </a:solidFill>
          <a:ln>
            <a:solidFill>
              <a:srgbClr val="C00000"/>
            </a:solidFill>
            <a:miter lim="800000"/>
            <a:headEnd/>
            <a:tailEnd/>
          </a:ln>
        </p:spPr>
        <p:txBody>
          <a:bodyPr/>
          <a:lstStyle/>
          <a:p>
            <a:pPr eaLnBrk="1" hangingPunct="1"/>
            <a:r>
              <a:rPr lang="cs-CZ" altLang="cs-CZ" sz="2400" dirty="0">
                <a:latin typeface="Calibri" panose="020F0502020204030204" pitchFamily="34" charset="0"/>
                <a:ea typeface="Calibri" panose="020F0502020204030204" pitchFamily="34" charset="0"/>
                <a:cs typeface="Calibri" panose="020F0502020204030204" pitchFamily="34" charset="0"/>
              </a:rPr>
              <a:t>ODPICH KONVERTORU</a:t>
            </a:r>
          </a:p>
        </p:txBody>
      </p:sp>
      <p:sp>
        <p:nvSpPr>
          <p:cNvPr id="28675"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DCC41B7F-E5B9-4F83-84C3-BF5DA77D4147}"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15</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28676" name="Picture 4" descr="ODPICH KONVERTOTU TŘINE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013" y="836613"/>
            <a:ext cx="7053262"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spect="1" noChangeArrowheads="1"/>
          </p:cNvSpPr>
          <p:nvPr>
            <p:ph type="title"/>
          </p:nvPr>
        </p:nvSpPr>
        <p:spPr>
          <a:xfrm>
            <a:off x="287338" y="223838"/>
            <a:ext cx="8569325" cy="431800"/>
          </a:xfrm>
          <a:solidFill>
            <a:schemeClr val="bg1"/>
          </a:solidFill>
          <a:ln>
            <a:solidFill>
              <a:srgbClr val="C00000"/>
            </a:solidFill>
            <a:miter lim="800000"/>
            <a:headEnd/>
            <a:tailEnd/>
          </a:ln>
        </p:spPr>
        <p:txBody>
          <a:bodyPr/>
          <a:lstStyle/>
          <a:p>
            <a:pPr eaLnBrk="1" hangingPunct="1"/>
            <a:r>
              <a:rPr lang="cs-CZ" altLang="cs-CZ" sz="2400" dirty="0">
                <a:latin typeface="Calibri" panose="020F0502020204030204" pitchFamily="34" charset="0"/>
                <a:ea typeface="Calibri" panose="020F0502020204030204" pitchFamily="34" charset="0"/>
                <a:cs typeface="Calibri" panose="020F0502020204030204" pitchFamily="34" charset="0"/>
              </a:rPr>
              <a:t>ELEKTRICKÁ OBLOUKOVÁ PEC</a:t>
            </a:r>
          </a:p>
        </p:txBody>
      </p:sp>
      <p:sp>
        <p:nvSpPr>
          <p:cNvPr id="30724" name="Rectangle 3"/>
          <p:cNvSpPr>
            <a:spLocks noGrp="1" noChangeArrowheads="1"/>
          </p:cNvSpPr>
          <p:nvPr>
            <p:ph idx="1"/>
          </p:nvPr>
        </p:nvSpPr>
        <p:spPr>
          <a:xfrm>
            <a:off x="3794125" y="1227138"/>
            <a:ext cx="5184775" cy="5111750"/>
          </a:xfrm>
        </p:spPr>
        <p:txBody>
          <a:bodyPr rtlCol="0">
            <a:normAutofit/>
          </a:bodyPr>
          <a:lstStyle/>
          <a:p>
            <a:pPr marL="177800" indent="-177800" algn="l" eaLnBrk="1" fontAlgn="auto" hangingPunct="1">
              <a:lnSpc>
                <a:spcPct val="80000"/>
              </a:lnSpc>
              <a:spcAft>
                <a:spcPts val="0"/>
              </a:spcAft>
              <a:buFontTx/>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Pece pracují s třífázovým střídavým proudem. Mezi elektrodami a vsázkou vzniká elektrický oblouk, jehož délka je automaticky upravována. </a:t>
            </a:r>
          </a:p>
          <a:p>
            <a:pPr marL="177800" indent="-177800" algn="l" eaLnBrk="1" fontAlgn="auto" hangingPunct="1">
              <a:lnSpc>
                <a:spcPct val="80000"/>
              </a:lnSpc>
              <a:spcAft>
                <a:spcPts val="0"/>
              </a:spcAft>
              <a:buFontTx/>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Převážně jsou vyzděny zásaditě (magnezit, dolomit). Vsázkou je obvykle ocelový odpad a vratný materiál (</a:t>
            </a:r>
            <a:r>
              <a:rPr lang="cs-CZ" altLang="cs-CZ" sz="2000" dirty="0" err="1">
                <a:latin typeface="Calibri" panose="020F0502020204030204" pitchFamily="34" charset="0"/>
                <a:ea typeface="Calibri" panose="020F0502020204030204" pitchFamily="34" charset="0"/>
                <a:cs typeface="Calibri" panose="020F0502020204030204" pitchFamily="34" charset="0"/>
              </a:rPr>
              <a:t>nálitky,vtoky</a:t>
            </a:r>
            <a:r>
              <a:rPr lang="cs-CZ" altLang="cs-CZ" sz="2000" dirty="0">
                <a:latin typeface="Calibri" panose="020F0502020204030204" pitchFamily="34" charset="0"/>
                <a:ea typeface="Calibri" panose="020F0502020204030204" pitchFamily="34" charset="0"/>
                <a:cs typeface="Calibri" panose="020F0502020204030204" pitchFamily="34" charset="0"/>
              </a:rPr>
              <a:t>). Obsah vsázky dosahuje až 300 t.</a:t>
            </a:r>
            <a:endParaRPr lang="cs-CZ" altLang="cs-CZ" sz="2000" b="1" dirty="0">
              <a:latin typeface="Calibri" panose="020F0502020204030204" pitchFamily="34" charset="0"/>
              <a:ea typeface="Calibri" panose="020F0502020204030204" pitchFamily="34" charset="0"/>
              <a:cs typeface="Calibri" panose="020F0502020204030204" pitchFamily="34" charset="0"/>
            </a:endParaRPr>
          </a:p>
          <a:p>
            <a:pPr marL="177800" indent="-177800" algn="l" eaLnBrk="1" fontAlgn="auto" hangingPunct="1">
              <a:lnSpc>
                <a:spcPct val="80000"/>
              </a:lnSpc>
              <a:spcBef>
                <a:spcPct val="40000"/>
              </a:spcBef>
              <a:spcAft>
                <a:spcPts val="0"/>
              </a:spcAft>
              <a:buFontTx/>
              <a:buNone/>
              <a:defRPr/>
            </a:pPr>
            <a:endParaRPr lang="cs-CZ" altLang="cs-CZ" sz="2000" dirty="0">
              <a:latin typeface="Calibri" panose="020F0502020204030204" pitchFamily="34" charset="0"/>
              <a:ea typeface="Calibri" panose="020F0502020204030204" pitchFamily="34" charset="0"/>
              <a:cs typeface="Calibri" panose="020F0502020204030204" pitchFamily="34" charset="0"/>
            </a:endParaRPr>
          </a:p>
          <a:p>
            <a:pPr marL="177800" indent="-177800" algn="l" eaLnBrk="1" fontAlgn="auto" hangingPunct="1">
              <a:lnSpc>
                <a:spcPct val="80000"/>
              </a:lnSpc>
              <a:spcBef>
                <a:spcPct val="40000"/>
              </a:spcBef>
              <a:spcAft>
                <a:spcPts val="0"/>
              </a:spcAft>
              <a:buFontTx/>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Hlavní metalurgické pochody: </a:t>
            </a:r>
          </a:p>
          <a:p>
            <a:pPr marL="177800" indent="-177800" algn="l" eaLnBrk="1" fontAlgn="auto" hangingPunct="1">
              <a:lnSpc>
                <a:spcPct val="80000"/>
              </a:lnSpc>
              <a:spcBef>
                <a:spcPct val="40000"/>
              </a:spcBef>
              <a:spcAft>
                <a:spcPts val="0"/>
              </a:spcAft>
              <a:buFontTx/>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první je </a:t>
            </a: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oxidační perioda </a:t>
            </a:r>
            <a:r>
              <a:rPr lang="cs-CZ" altLang="cs-CZ" sz="2000" dirty="0">
                <a:latin typeface="Calibri" panose="020F0502020204030204" pitchFamily="34" charset="0"/>
                <a:ea typeface="Calibri" panose="020F0502020204030204" pitchFamily="34" charset="0"/>
                <a:cs typeface="Calibri" panose="020F0502020204030204" pitchFamily="34" charset="0"/>
              </a:rPr>
              <a:t>kdy se odstraní největší část nežádoucích doprovodných prvků a </a:t>
            </a:r>
            <a:r>
              <a:rPr lang="cs-CZ" altLang="cs-CZ" sz="2000" dirty="0" err="1">
                <a:latin typeface="Calibri" panose="020F0502020204030204" pitchFamily="34" charset="0"/>
                <a:ea typeface="Calibri" panose="020F0502020204030204" pitchFamily="34" charset="0"/>
                <a:cs typeface="Calibri" panose="020F0502020204030204" pitchFamily="34" charset="0"/>
              </a:rPr>
              <a:t>sniží</a:t>
            </a:r>
            <a:r>
              <a:rPr lang="cs-CZ" altLang="cs-CZ" sz="2000" dirty="0">
                <a:latin typeface="Calibri" panose="020F0502020204030204" pitchFamily="34" charset="0"/>
                <a:ea typeface="Calibri" panose="020F0502020204030204" pitchFamily="34" charset="0"/>
                <a:cs typeface="Calibri" panose="020F0502020204030204" pitchFamily="34" charset="0"/>
              </a:rPr>
              <a:t> se obsah vodíku</a:t>
            </a:r>
          </a:p>
          <a:p>
            <a:pPr marL="177800" indent="-177800" algn="l" eaLnBrk="1" fontAlgn="auto" hangingPunct="1">
              <a:lnSpc>
                <a:spcPct val="80000"/>
              </a:lnSpc>
              <a:spcBef>
                <a:spcPct val="40000"/>
              </a:spcBef>
              <a:spcAft>
                <a:spcPts val="0"/>
              </a:spcAft>
              <a:buFontTx/>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následuje </a:t>
            </a:r>
            <a:r>
              <a:rPr lang="cs-CZ" altLang="cs-CZ" sz="2000" dirty="0">
                <a:solidFill>
                  <a:srgbClr val="C00000"/>
                </a:solidFill>
                <a:latin typeface="Calibri" panose="020F0502020204030204" pitchFamily="34" charset="0"/>
                <a:ea typeface="Calibri" panose="020F0502020204030204" pitchFamily="34" charset="0"/>
                <a:cs typeface="Calibri" panose="020F0502020204030204" pitchFamily="34" charset="0"/>
              </a:rPr>
              <a:t>redukční perioda </a:t>
            </a:r>
            <a:r>
              <a:rPr lang="cs-CZ" altLang="cs-CZ" sz="2000" dirty="0">
                <a:latin typeface="Calibri" panose="020F0502020204030204" pitchFamily="34" charset="0"/>
                <a:ea typeface="Calibri" panose="020F0502020204030204" pitchFamily="34" charset="0"/>
                <a:cs typeface="Calibri" panose="020F0502020204030204" pitchFamily="34" charset="0"/>
              </a:rPr>
              <a:t>(desoxidace), při níž se odstraňuje největší část kyslíku rozpuštěného v lázni, snižuje se obsah síry a upravuje se chemické složení</a:t>
            </a:r>
          </a:p>
        </p:txBody>
      </p:sp>
      <p:sp>
        <p:nvSpPr>
          <p:cNvPr id="2"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40875A84-61C4-482A-9419-1FF7179E3D04}"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16</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30725" name="Rectangle 7"/>
          <p:cNvSpPr>
            <a:spLocks noChangeArrowheads="1"/>
          </p:cNvSpPr>
          <p:nvPr/>
        </p:nvSpPr>
        <p:spPr bwMode="auto">
          <a:xfrm>
            <a:off x="0" y="27098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cs-CZ" altLang="cs-CZ" sz="2000" b="1" i="0" u="none" strike="noStrike" kern="1200" cap="none" spc="0" normalizeH="0" baseline="0" noProof="0">
              <a:ln>
                <a:noFill/>
              </a:ln>
              <a:solidFill>
                <a:srgbClr val="FF3300"/>
              </a:solidFill>
              <a:effectLst/>
              <a:uLnTx/>
              <a:uFillTx/>
              <a:latin typeface="Arial" panose="020B0604020202020204" pitchFamily="34" charset="0"/>
              <a:ea typeface="+mn-ea"/>
              <a:cs typeface="+mn-cs"/>
            </a:endParaRPr>
          </a:p>
        </p:txBody>
      </p:sp>
      <p:sp>
        <p:nvSpPr>
          <p:cNvPr id="30727" name="Text Box 10"/>
          <p:cNvSpPr txBox="1">
            <a:spLocks noChangeArrowheads="1"/>
          </p:cNvSpPr>
          <p:nvPr/>
        </p:nvSpPr>
        <p:spPr bwMode="auto">
          <a:xfrm>
            <a:off x="304800" y="4437062"/>
            <a:ext cx="2592388" cy="1643062"/>
          </a:xfrm>
          <a:prstGeom prst="rect">
            <a:avLst/>
          </a:prstGeom>
          <a:noFill/>
          <a:ln>
            <a:noFill/>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cs-CZ" altLang="cs-CZ" sz="1600" b="0" i="0" u="none" strike="noStrike" kern="1200" cap="none" spc="0" normalizeH="0" baseline="0" noProof="0" dirty="0">
                <a:ln>
                  <a:noFill/>
                </a:ln>
                <a:solidFill>
                  <a:prstClr val="black"/>
                </a:solidFill>
                <a:effectLst/>
                <a:uLnTx/>
                <a:uFillTx/>
                <a:latin typeface="Calibri Light" panose="020F0302020204030204"/>
                <a:ea typeface="+mn-ea"/>
                <a:cs typeface="+mn-cs"/>
              </a:rPr>
              <a:t>1 - tavící prostor</a:t>
            </a:r>
          </a:p>
          <a:p>
            <a:pPr marL="0" marR="0" lvl="0" indent="0" algn="l" defTabSz="914400" rtl="0" eaLnBrk="1" fontAlgn="base" latinLnBrk="0" hangingPunct="1">
              <a:lnSpc>
                <a:spcPct val="90000"/>
              </a:lnSpc>
              <a:spcBef>
                <a:spcPct val="0"/>
              </a:spcBef>
              <a:spcAft>
                <a:spcPct val="0"/>
              </a:spcAft>
              <a:buClrTx/>
              <a:buSzTx/>
              <a:buFontTx/>
              <a:buNone/>
              <a:tabLst/>
              <a:defRPr/>
            </a:pPr>
            <a:r>
              <a:rPr kumimoji="0" lang="cs-CZ" altLang="cs-CZ" sz="1600" b="0" i="0" u="none" strike="noStrike" kern="1200" cap="none" spc="0" normalizeH="0" baseline="0" noProof="0" dirty="0">
                <a:ln>
                  <a:noFill/>
                </a:ln>
                <a:solidFill>
                  <a:prstClr val="black"/>
                </a:solidFill>
                <a:effectLst/>
                <a:uLnTx/>
                <a:uFillTx/>
                <a:latin typeface="Calibri Light" panose="020F0302020204030204"/>
                <a:ea typeface="+mn-ea"/>
                <a:cs typeface="+mn-cs"/>
              </a:rPr>
              <a:t>2 - sázecí otvory</a:t>
            </a:r>
          </a:p>
          <a:p>
            <a:pPr marL="0" marR="0" lvl="0" indent="0" algn="l" defTabSz="914400" rtl="0" eaLnBrk="1" fontAlgn="base" latinLnBrk="0" hangingPunct="1">
              <a:lnSpc>
                <a:spcPct val="90000"/>
              </a:lnSpc>
              <a:spcBef>
                <a:spcPct val="0"/>
              </a:spcBef>
              <a:spcAft>
                <a:spcPct val="0"/>
              </a:spcAft>
              <a:buClrTx/>
              <a:buSzTx/>
              <a:buFontTx/>
              <a:buNone/>
              <a:tabLst/>
              <a:defRPr/>
            </a:pPr>
            <a:r>
              <a:rPr kumimoji="0" lang="cs-CZ" altLang="cs-CZ" sz="1600" b="0" i="0" u="none" strike="noStrike" kern="1200" cap="none" spc="0" normalizeH="0" baseline="0" noProof="0" dirty="0">
                <a:ln>
                  <a:noFill/>
                </a:ln>
                <a:solidFill>
                  <a:prstClr val="black"/>
                </a:solidFill>
                <a:effectLst/>
                <a:uLnTx/>
                <a:uFillTx/>
                <a:latin typeface="Calibri Light" panose="020F0302020204030204"/>
                <a:ea typeface="+mn-ea"/>
                <a:cs typeface="+mn-cs"/>
              </a:rPr>
              <a:t>3 - grafitové elektrody</a:t>
            </a:r>
          </a:p>
          <a:p>
            <a:pPr marL="0" marR="0" lvl="0" indent="0" algn="l" defTabSz="914400" rtl="0" eaLnBrk="1" fontAlgn="base" latinLnBrk="0" hangingPunct="1">
              <a:lnSpc>
                <a:spcPct val="90000"/>
              </a:lnSpc>
              <a:spcBef>
                <a:spcPct val="0"/>
              </a:spcBef>
              <a:spcAft>
                <a:spcPct val="0"/>
              </a:spcAft>
              <a:buClrTx/>
              <a:buSzTx/>
              <a:buFontTx/>
              <a:buNone/>
              <a:tabLst/>
              <a:defRPr/>
            </a:pPr>
            <a:r>
              <a:rPr kumimoji="0" lang="cs-CZ" altLang="cs-CZ" sz="1600" b="0" i="0" u="none" strike="noStrike" kern="1200" cap="none" spc="0" normalizeH="0" baseline="0" noProof="0" dirty="0">
                <a:ln>
                  <a:noFill/>
                </a:ln>
                <a:solidFill>
                  <a:prstClr val="black"/>
                </a:solidFill>
                <a:effectLst/>
                <a:uLnTx/>
                <a:uFillTx/>
                <a:latin typeface="Calibri Light" panose="020F0302020204030204"/>
                <a:ea typeface="+mn-ea"/>
                <a:cs typeface="+mn-cs"/>
              </a:rPr>
              <a:t>4 - elektrický oblouk</a:t>
            </a:r>
          </a:p>
          <a:p>
            <a:pPr marL="0" marR="0" lvl="0" indent="0" algn="l" defTabSz="914400" rtl="0" eaLnBrk="1" fontAlgn="base" latinLnBrk="0" hangingPunct="1">
              <a:lnSpc>
                <a:spcPct val="90000"/>
              </a:lnSpc>
              <a:spcBef>
                <a:spcPct val="0"/>
              </a:spcBef>
              <a:spcAft>
                <a:spcPct val="0"/>
              </a:spcAft>
              <a:buClrTx/>
              <a:buSzTx/>
              <a:buFontTx/>
              <a:buNone/>
              <a:tabLst/>
              <a:defRPr/>
            </a:pPr>
            <a:r>
              <a:rPr kumimoji="0" lang="cs-CZ" altLang="cs-CZ" sz="1600" b="0" i="0" u="none" strike="noStrike" kern="1200" cap="none" spc="0" normalizeH="0" baseline="0" noProof="0" dirty="0">
                <a:ln>
                  <a:noFill/>
                </a:ln>
                <a:solidFill>
                  <a:prstClr val="black"/>
                </a:solidFill>
                <a:effectLst/>
                <a:uLnTx/>
                <a:uFillTx/>
                <a:latin typeface="Calibri Light" panose="020F0302020204030204"/>
                <a:ea typeface="+mn-ea"/>
                <a:cs typeface="+mn-cs"/>
              </a:rPr>
              <a:t>5 - lázeň</a:t>
            </a:r>
          </a:p>
          <a:p>
            <a:pPr marL="0" marR="0" lvl="0" indent="0" algn="l" defTabSz="914400" rtl="0" eaLnBrk="1" fontAlgn="base" latinLnBrk="0" hangingPunct="1">
              <a:lnSpc>
                <a:spcPct val="90000"/>
              </a:lnSpc>
              <a:spcBef>
                <a:spcPct val="0"/>
              </a:spcBef>
              <a:spcAft>
                <a:spcPct val="0"/>
              </a:spcAft>
              <a:buClrTx/>
              <a:buSzTx/>
              <a:buFontTx/>
              <a:buNone/>
              <a:tabLst/>
              <a:defRPr/>
            </a:pPr>
            <a:r>
              <a:rPr kumimoji="0" lang="cs-CZ" altLang="cs-CZ" sz="1600" b="0" i="0" u="none" strike="noStrike" kern="1200" cap="none" spc="0" normalizeH="0" baseline="0" noProof="0" dirty="0">
                <a:ln>
                  <a:noFill/>
                </a:ln>
                <a:solidFill>
                  <a:prstClr val="black"/>
                </a:solidFill>
                <a:effectLst/>
                <a:uLnTx/>
                <a:uFillTx/>
                <a:latin typeface="Calibri Light" panose="020F0302020204030204"/>
                <a:ea typeface="+mn-ea"/>
                <a:cs typeface="+mn-cs"/>
              </a:rPr>
              <a:t>6 - odpich oceli</a:t>
            </a:r>
          </a:p>
          <a:p>
            <a:pPr marL="0" marR="0" lvl="0" indent="0" algn="l" defTabSz="914400" rtl="0" eaLnBrk="1" fontAlgn="base" latinLnBrk="0" hangingPunct="1">
              <a:lnSpc>
                <a:spcPct val="90000"/>
              </a:lnSpc>
              <a:spcBef>
                <a:spcPct val="0"/>
              </a:spcBef>
              <a:spcAft>
                <a:spcPct val="0"/>
              </a:spcAft>
              <a:buClrTx/>
              <a:buSzTx/>
              <a:buFontTx/>
              <a:buNone/>
              <a:tabLst/>
              <a:defRPr/>
            </a:pPr>
            <a:r>
              <a:rPr kumimoji="0" lang="cs-CZ" altLang="cs-CZ" sz="1600" b="0" i="0" u="none" strike="noStrike" kern="1200" cap="none" spc="0" normalizeH="0" baseline="0" noProof="0" dirty="0">
                <a:ln>
                  <a:noFill/>
                </a:ln>
                <a:solidFill>
                  <a:prstClr val="black"/>
                </a:solidFill>
                <a:effectLst/>
                <a:uLnTx/>
                <a:uFillTx/>
                <a:latin typeface="Calibri Light" panose="020F0302020204030204"/>
                <a:ea typeface="+mn-ea"/>
                <a:cs typeface="+mn-cs"/>
              </a:rPr>
              <a:t>7 - odpich strusky</a:t>
            </a:r>
          </a:p>
        </p:txBody>
      </p:sp>
      <p:pic>
        <p:nvPicPr>
          <p:cNvPr id="4" name="Obrázek 3">
            <a:extLst>
              <a:ext uri="{FF2B5EF4-FFF2-40B4-BE49-F238E27FC236}">
                <a16:creationId xmlns:a16="http://schemas.microsoft.com/office/drawing/2014/main" id="{3AEF089C-7F2F-4FF0-8C5E-6E6E81EB361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75" b="31275"/>
          <a:stretch/>
        </p:blipFill>
        <p:spPr>
          <a:xfrm>
            <a:off x="195312" y="918280"/>
            <a:ext cx="3296568" cy="337481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23850" y="188913"/>
            <a:ext cx="8569325" cy="431800"/>
          </a:xfrm>
          <a:solidFill>
            <a:schemeClr val="bg1"/>
          </a:solidFill>
          <a:ln>
            <a:solidFill>
              <a:srgbClr val="C00000"/>
            </a:solidFill>
            <a:miter lim="800000"/>
            <a:headEnd/>
            <a:tailEnd/>
          </a:ln>
        </p:spPr>
        <p:txBody>
          <a:bodyPr/>
          <a:lstStyle/>
          <a:p>
            <a:pPr eaLnBrk="1" hangingPunct="1"/>
            <a:r>
              <a:rPr lang="cs-CZ" altLang="cs-CZ" sz="2400">
                <a:highlight>
                  <a:srgbClr val="FFFF00"/>
                </a:highlight>
                <a:latin typeface="Calibri" panose="020F0502020204030204" pitchFamily="34" charset="0"/>
                <a:ea typeface="Calibri" panose="020F0502020204030204" pitchFamily="34" charset="0"/>
                <a:cs typeface="Calibri" panose="020F0502020204030204" pitchFamily="34" charset="0"/>
              </a:rPr>
              <a:t>ELEKTRICKÉ INDUKČNÍ PECE</a:t>
            </a:r>
          </a:p>
        </p:txBody>
      </p:sp>
      <p:sp>
        <p:nvSpPr>
          <p:cNvPr id="32771" name="Rectangle 3"/>
          <p:cNvSpPr>
            <a:spLocks noGrp="1" noChangeArrowheads="1"/>
          </p:cNvSpPr>
          <p:nvPr>
            <p:ph idx="1"/>
          </p:nvPr>
        </p:nvSpPr>
        <p:spPr>
          <a:xfrm>
            <a:off x="1042988" y="3860800"/>
            <a:ext cx="6985000" cy="288925"/>
          </a:xfrm>
        </p:spPr>
        <p:txBody>
          <a:bodyPr lIns="0" tIns="0" rIns="0" bIns="0"/>
          <a:lstStyle/>
          <a:p>
            <a:pPr eaLnBrk="1" hangingPunct="1">
              <a:buFontTx/>
              <a:buNone/>
            </a:pPr>
            <a:r>
              <a:rPr lang="cs-CZ" altLang="cs-CZ" sz="2000"/>
              <a:t>Indukční pec kanálková                       Indukční pec kelímková</a:t>
            </a:r>
          </a:p>
        </p:txBody>
      </p:sp>
      <p:sp>
        <p:nvSpPr>
          <p:cNvPr id="32772"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0F501FB8-6387-4478-9097-34D6977CB2BC}"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17</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pSp>
        <p:nvGrpSpPr>
          <p:cNvPr id="32773" name="Group 10"/>
          <p:cNvGrpSpPr>
            <a:grpSpLocks/>
          </p:cNvGrpSpPr>
          <p:nvPr/>
        </p:nvGrpSpPr>
        <p:grpSpPr bwMode="auto">
          <a:xfrm>
            <a:off x="177800" y="620713"/>
            <a:ext cx="8713788" cy="5722937"/>
            <a:chOff x="112" y="391"/>
            <a:chExt cx="5489" cy="3605"/>
          </a:xfrm>
        </p:grpSpPr>
        <p:grpSp>
          <p:nvGrpSpPr>
            <p:cNvPr id="32774" name="Group 8"/>
            <p:cNvGrpSpPr>
              <a:grpSpLocks/>
            </p:cNvGrpSpPr>
            <p:nvPr/>
          </p:nvGrpSpPr>
          <p:grpSpPr bwMode="auto">
            <a:xfrm>
              <a:off x="340" y="391"/>
              <a:ext cx="4869" cy="2010"/>
              <a:chOff x="340" y="391"/>
              <a:chExt cx="4869" cy="2010"/>
            </a:xfrm>
          </p:grpSpPr>
          <p:pic>
            <p:nvPicPr>
              <p:cNvPr id="32776" name="Picture 6"/>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60" y="527"/>
                <a:ext cx="1649" cy="1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2777" name="Picture 7"/>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0" y="391"/>
                <a:ext cx="2680" cy="2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sp>
          <p:nvSpPr>
            <p:cNvPr id="32775" name="Text Box 9"/>
            <p:cNvSpPr txBox="1">
              <a:spLocks noChangeArrowheads="1"/>
            </p:cNvSpPr>
            <p:nvPr/>
          </p:nvSpPr>
          <p:spPr bwMode="auto">
            <a:xfrm>
              <a:off x="112" y="2957"/>
              <a:ext cx="5489" cy="1039"/>
            </a:xfrm>
            <a:prstGeom prst="rect">
              <a:avLst/>
            </a:prstGeom>
            <a:noFill/>
            <a:ln>
              <a:noFill/>
            </a:ln>
          </p:spPr>
          <p:txBody>
            <a:bodyPr>
              <a:spAutoFit/>
            </a:bodyPr>
            <a:lstStyle>
              <a:lvl1pPr marL="182563" indent="-182563">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182563" marR="0" lvl="0" indent="-182563" algn="just" defTabSz="914400" rtl="0" eaLnBrk="1" fontAlgn="base" latinLnBrk="0" hangingPunct="1">
                <a:lnSpc>
                  <a:spcPct val="80000"/>
                </a:lnSpc>
                <a:spcBef>
                  <a:spcPct val="20000"/>
                </a:spcBef>
                <a:spcAft>
                  <a:spcPct val="0"/>
                </a:spcAft>
                <a:buClrTx/>
                <a:buSzPct val="70000"/>
                <a:buFont typeface="Wingdings" panose="05000000000000000000" pitchFamily="2" charset="2"/>
                <a:buChar char="Ø"/>
                <a:tabLst/>
                <a:defRPr/>
              </a:pP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indukční účinek střídavého proudu o frekvencích 0,5 až cca 800 kHz </a:t>
              </a:r>
              <a:r>
                <a:rPr kumimoji="0" lang="cs-CZ" altLang="cs-CZ" sz="1600" b="0" i="0" u="none" strike="noStrike" kern="1200" cap="none" spc="0" normalizeH="0" baseline="0" noProof="0" dirty="0">
                  <a:ln>
                    <a:noFill/>
                  </a:ln>
                  <a:solidFill>
                    <a:prstClr val="black"/>
                  </a:solidFill>
                  <a:effectLst/>
                  <a:uLnTx/>
                  <a:uFillTx/>
                  <a:latin typeface="Calibri Light" panose="020F0302020204030204"/>
                  <a:ea typeface="+mn-ea"/>
                  <a:cs typeface="+mn-cs"/>
                </a:rPr>
                <a:t>(rozlišujeme nízko-,středo- a vysokofrekvenční pece)</a:t>
              </a:r>
            </a:p>
            <a:p>
              <a:pPr marL="182563" marR="0" lvl="0" indent="-182563" algn="just" defTabSz="914400" rtl="0" eaLnBrk="1" fontAlgn="base" latinLnBrk="0" hangingPunct="1">
                <a:lnSpc>
                  <a:spcPct val="80000"/>
                </a:lnSpc>
                <a:spcBef>
                  <a:spcPct val="20000"/>
                </a:spcBef>
                <a:spcAft>
                  <a:spcPct val="0"/>
                </a:spcAft>
                <a:buClrTx/>
                <a:buSzPct val="70000"/>
                <a:buFont typeface="Wingdings" panose="05000000000000000000" pitchFamily="2" charset="2"/>
                <a:buChar char="Ø"/>
                <a:tabLst/>
                <a:defRPr/>
              </a:pPr>
              <a:r>
                <a:rPr kumimoji="0" lang="cs-CZ" altLang="cs-CZ" sz="2000" b="1" i="0" u="none" strike="noStrike" kern="1200" cap="none" spc="0" normalizeH="0" baseline="0" noProof="0" dirty="0">
                  <a:ln>
                    <a:noFill/>
                  </a:ln>
                  <a:solidFill>
                    <a:prstClr val="black"/>
                  </a:solidFill>
                  <a:effectLst/>
                  <a:uLnTx/>
                  <a:uFillTx/>
                  <a:latin typeface="Calibri Light" panose="020F0302020204030204"/>
                  <a:ea typeface="+mn-ea"/>
                  <a:cs typeface="+mn-cs"/>
                </a:rPr>
                <a:t>Vsázka musí být čistá, bez nežádoucích příměsí</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V pecích lze tavit pouze kov a ne strusku. Struska se taví pouze ve styku s kovem a nemá potřebné rafinační účinky</a:t>
              </a:r>
            </a:p>
            <a:p>
              <a:pPr marL="182563" marR="0" lvl="0" indent="-182563" algn="just" defTabSz="914400" rtl="0" eaLnBrk="1" fontAlgn="base" latinLnBrk="0" hangingPunct="1">
                <a:lnSpc>
                  <a:spcPct val="80000"/>
                </a:lnSpc>
                <a:spcBef>
                  <a:spcPct val="20000"/>
                </a:spcBef>
                <a:spcAft>
                  <a:spcPct val="0"/>
                </a:spcAft>
                <a:buClrTx/>
                <a:buSzPct val="70000"/>
                <a:buFont typeface="Wingdings" panose="05000000000000000000" pitchFamily="2" charset="2"/>
                <a:buChar char="Ø"/>
                <a:tabLst/>
                <a:defRPr/>
              </a:pPr>
              <a:r>
                <a:rPr kumimoji="0" lang="cs-CZ" altLang="cs-CZ" sz="2000" b="1" i="0" u="none" strike="noStrike" kern="1200" cap="none" spc="0" normalizeH="0" baseline="0" noProof="0" dirty="0">
                  <a:ln>
                    <a:noFill/>
                  </a:ln>
                  <a:solidFill>
                    <a:prstClr val="black"/>
                  </a:solidFill>
                  <a:effectLst/>
                  <a:uLnTx/>
                  <a:uFillTx/>
                  <a:latin typeface="Calibri Light" panose="020F0302020204030204"/>
                  <a:ea typeface="+mn-ea"/>
                  <a:cs typeface="+mn-cs"/>
                </a:rPr>
                <a:t>V indukčních pecích se přetavují kovy bez rafinace</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Vsázka musí být připravena tak, aby svým složením odpovídala požadovanému složení oceli</a:t>
              </a: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23850" y="188913"/>
            <a:ext cx="8569325" cy="431800"/>
          </a:xfrm>
          <a:solidFill>
            <a:schemeClr val="bg1"/>
          </a:solidFill>
          <a:ln>
            <a:solidFill>
              <a:srgbClr val="C00000"/>
            </a:solidFill>
            <a:miter lim="800000"/>
            <a:headEnd/>
            <a:tailEnd/>
          </a:ln>
        </p:spPr>
        <p:txBody>
          <a:bodyPr/>
          <a:lstStyle/>
          <a:p>
            <a:pPr eaLnBrk="1" hangingPunct="1"/>
            <a:r>
              <a:rPr lang="cs-CZ" altLang="cs-CZ" sz="2400" dirty="0">
                <a:latin typeface="Calibri" panose="020F0502020204030204" pitchFamily="34" charset="0"/>
                <a:ea typeface="Calibri" panose="020F0502020204030204" pitchFamily="34" charset="0"/>
                <a:cs typeface="Calibri" panose="020F0502020204030204" pitchFamily="34" charset="0"/>
              </a:rPr>
              <a:t>SPECIÁLNÍ METALURGICKÉ PROCESY</a:t>
            </a:r>
          </a:p>
        </p:txBody>
      </p:sp>
      <p:sp>
        <p:nvSpPr>
          <p:cNvPr id="34820" name="Rectangle 4"/>
          <p:cNvSpPr>
            <a:spLocks noGrp="1" noChangeArrowheads="1"/>
          </p:cNvSpPr>
          <p:nvPr>
            <p:ph idx="1"/>
          </p:nvPr>
        </p:nvSpPr>
        <p:spPr>
          <a:xfrm>
            <a:off x="250825" y="1052513"/>
            <a:ext cx="8642350" cy="4824412"/>
          </a:xfrm>
        </p:spPr>
        <p:txBody>
          <a:bodyPr rtlCol="0">
            <a:normAutofit/>
          </a:bodyPr>
          <a:lstStyle/>
          <a:p>
            <a:pPr marL="352425" indent="-352425" algn="l" eaLnBrk="1" fontAlgn="auto" hangingPunct="1">
              <a:spcAft>
                <a:spcPts val="0"/>
              </a:spcAft>
              <a:buFontTx/>
              <a:buNone/>
              <a:defRPr/>
            </a:pPr>
            <a:r>
              <a:rPr lang="cs-CZ" altLang="cs-CZ" sz="2400" dirty="0">
                <a:latin typeface="Calibri" panose="020F0502020204030204" pitchFamily="34" charset="0"/>
                <a:ea typeface="Calibri" panose="020F0502020204030204" pitchFamily="34" charset="0"/>
                <a:cs typeface="Calibri" panose="020F0502020204030204" pitchFamily="34" charset="0"/>
              </a:rPr>
              <a:t>Potřeba pevnějších, lehčích, korozně a tepelně odolnějších materiálů klade přísné požadavky na jejich </a:t>
            </a:r>
            <a:r>
              <a:rPr lang="cs-CZ" altLang="cs-CZ" sz="2400" dirty="0" err="1">
                <a:latin typeface="Calibri" panose="020F0502020204030204" pitchFamily="34" charset="0"/>
                <a:ea typeface="Calibri" panose="020F0502020204030204" pitchFamily="34" charset="0"/>
                <a:cs typeface="Calibri" panose="020F0502020204030204" pitchFamily="34" charset="0"/>
              </a:rPr>
              <a:t>mikročistotu</a:t>
            </a:r>
            <a:r>
              <a:rPr lang="cs-CZ" altLang="cs-CZ" sz="2400" dirty="0">
                <a:latin typeface="Calibri" panose="020F0502020204030204" pitchFamily="34" charset="0"/>
                <a:ea typeface="Calibri" panose="020F0502020204030204" pitchFamily="34" charset="0"/>
                <a:cs typeface="Calibri" panose="020F0502020204030204" pitchFamily="34" charset="0"/>
              </a:rPr>
              <a:t> </a:t>
            </a:r>
          </a:p>
          <a:p>
            <a:pPr marL="352425" indent="-352425" algn="l" eaLnBrk="1" fontAlgn="auto" hangingPunct="1">
              <a:spcBef>
                <a:spcPct val="0"/>
              </a:spcBef>
              <a:spcAft>
                <a:spcPts val="0"/>
              </a:spcAft>
              <a:buFontTx/>
              <a:buNone/>
              <a:defRPr/>
            </a:pPr>
            <a:r>
              <a:rPr lang="cs-CZ" altLang="cs-CZ" sz="2400" dirty="0">
                <a:latin typeface="Calibri" panose="020F0502020204030204" pitchFamily="34" charset="0"/>
                <a:ea typeface="Calibri" panose="020F0502020204030204" pitchFamily="34" charset="0"/>
                <a:cs typeface="Calibri" panose="020F0502020204030204" pitchFamily="34" charset="0"/>
              </a:rPr>
              <a:t>Požadují se </a:t>
            </a:r>
            <a:r>
              <a:rPr lang="cs-CZ" altLang="cs-CZ" sz="2400" dirty="0">
                <a:solidFill>
                  <a:srgbClr val="C00000"/>
                </a:solidFill>
                <a:latin typeface="Calibri" panose="020F0502020204030204" pitchFamily="34" charset="0"/>
                <a:ea typeface="Calibri" panose="020F0502020204030204" pitchFamily="34" charset="0"/>
                <a:cs typeface="Calibri" panose="020F0502020204030204" pitchFamily="34" charset="0"/>
              </a:rPr>
              <a:t>minimální obsahy plynů a stopových prvků a úzké rozmezí chemického složení</a:t>
            </a:r>
          </a:p>
          <a:p>
            <a:pPr marL="352425" indent="-352425" algn="l" eaLnBrk="1" fontAlgn="auto" hangingPunct="1">
              <a:lnSpc>
                <a:spcPct val="80000"/>
              </a:lnSpc>
              <a:spcAft>
                <a:spcPts val="0"/>
              </a:spcAft>
              <a:buFontTx/>
              <a:buNone/>
              <a:defRPr/>
            </a:pPr>
            <a:endParaRPr lang="cs-CZ" altLang="cs-CZ" sz="2400" dirty="0">
              <a:solidFill>
                <a:schemeClr val="accent2"/>
              </a:solidFill>
              <a:latin typeface="Calibri" panose="020F0502020204030204" pitchFamily="34" charset="0"/>
              <a:ea typeface="Calibri" panose="020F0502020204030204" pitchFamily="34" charset="0"/>
              <a:cs typeface="Calibri" panose="020F0502020204030204" pitchFamily="34" charset="0"/>
            </a:endParaRPr>
          </a:p>
          <a:p>
            <a:pPr marL="352425" indent="-352425" algn="l" eaLnBrk="1" fontAlgn="auto" hangingPunct="1">
              <a:lnSpc>
                <a:spcPct val="80000"/>
              </a:lnSpc>
              <a:spcAft>
                <a:spcPts val="0"/>
              </a:spcAft>
              <a:buFontTx/>
              <a:buNone/>
              <a:defRPr/>
            </a:pPr>
            <a:r>
              <a:rPr lang="cs-CZ" altLang="cs-CZ" sz="2400" dirty="0">
                <a:latin typeface="Calibri" panose="020F0502020204030204" pitchFamily="34" charset="0"/>
                <a:ea typeface="Calibri" panose="020F0502020204030204" pitchFamily="34" charset="0"/>
                <a:cs typeface="Calibri" panose="020F0502020204030204" pitchFamily="34" charset="0"/>
              </a:rPr>
              <a:t>Dosažení vysoké čistoty umožňují procesy </a:t>
            </a:r>
            <a:r>
              <a:rPr lang="cs-CZ" altLang="cs-CZ" sz="2400" dirty="0" err="1">
                <a:latin typeface="Calibri" panose="020F0502020204030204" pitchFamily="34" charset="0"/>
                <a:ea typeface="Calibri" panose="020F0502020204030204" pitchFamily="34" charset="0"/>
                <a:cs typeface="Calibri" panose="020F0502020204030204" pitchFamily="34" charset="0"/>
              </a:rPr>
              <a:t>mimopecní</a:t>
            </a:r>
            <a:r>
              <a:rPr lang="cs-CZ" altLang="cs-CZ" sz="2400" dirty="0">
                <a:latin typeface="Calibri" panose="020F0502020204030204" pitchFamily="34" charset="0"/>
                <a:ea typeface="Calibri" panose="020F0502020204030204" pitchFamily="34" charset="0"/>
                <a:cs typeface="Calibri" panose="020F0502020204030204" pitchFamily="34" charset="0"/>
              </a:rPr>
              <a:t> pánevní rafinace, tzv. </a:t>
            </a:r>
            <a:r>
              <a:rPr lang="cs-CZ" altLang="cs-CZ" sz="2400" b="1" dirty="0">
                <a:solidFill>
                  <a:srgbClr val="C00000"/>
                </a:solidFill>
                <a:latin typeface="Calibri" panose="020F0502020204030204" pitchFamily="34" charset="0"/>
                <a:ea typeface="Calibri" panose="020F0502020204030204" pitchFamily="34" charset="0"/>
                <a:cs typeface="Calibri" panose="020F0502020204030204" pitchFamily="34" charset="0"/>
              </a:rPr>
              <a:t>SEKUNDÁRNÍ METALURGIE</a:t>
            </a:r>
          </a:p>
          <a:p>
            <a:pPr marL="352425" indent="-352425" algn="l" eaLnBrk="1" fontAlgn="auto" hangingPunct="1">
              <a:lnSpc>
                <a:spcPct val="80000"/>
              </a:lnSpc>
              <a:spcAft>
                <a:spcPts val="0"/>
              </a:spcAft>
              <a:buFontTx/>
              <a:buNone/>
              <a:defRPr/>
            </a:pPr>
            <a:endParaRPr lang="cs-CZ" altLang="cs-CZ" sz="2400" u="sng" dirty="0">
              <a:latin typeface="Calibri" panose="020F0502020204030204" pitchFamily="34" charset="0"/>
              <a:ea typeface="Calibri" panose="020F0502020204030204" pitchFamily="34" charset="0"/>
              <a:cs typeface="Calibri" panose="020F0502020204030204" pitchFamily="34" charset="0"/>
            </a:endParaRPr>
          </a:p>
          <a:p>
            <a:pPr marL="352425" indent="-352425" algn="l" eaLnBrk="1" fontAlgn="auto" hangingPunct="1">
              <a:lnSpc>
                <a:spcPct val="80000"/>
              </a:lnSpc>
              <a:spcAft>
                <a:spcPts val="0"/>
              </a:spcAft>
              <a:buFontTx/>
              <a:buNone/>
              <a:defRPr/>
            </a:pPr>
            <a:r>
              <a:rPr lang="cs-CZ" altLang="cs-CZ" sz="2400" dirty="0">
                <a:latin typeface="Calibri" panose="020F0502020204030204" pitchFamily="34" charset="0"/>
                <a:ea typeface="Calibri" panose="020F0502020204030204" pitchFamily="34" charset="0"/>
                <a:cs typeface="Calibri" panose="020F0502020204030204" pitchFamily="34" charset="0"/>
              </a:rPr>
              <a:t>V případě vysoce čistých ocelí nesmí převyšovat obsah:</a:t>
            </a:r>
            <a:endParaRPr lang="cs-CZ" altLang="cs-CZ" sz="2400" b="1" dirty="0">
              <a:latin typeface="Calibri" panose="020F0502020204030204" pitchFamily="34" charset="0"/>
              <a:ea typeface="Calibri" panose="020F0502020204030204" pitchFamily="34" charset="0"/>
              <a:cs typeface="Calibri" panose="020F0502020204030204" pitchFamily="34" charset="0"/>
            </a:endParaRPr>
          </a:p>
          <a:p>
            <a:pPr marL="352425" indent="-352425" algn="l" eaLnBrk="1" fontAlgn="auto" hangingPunct="1">
              <a:lnSpc>
                <a:spcPct val="80000"/>
              </a:lnSpc>
              <a:spcAft>
                <a:spcPts val="0"/>
              </a:spcAft>
              <a:buFontTx/>
              <a:buNone/>
              <a:defRPr/>
            </a:pPr>
            <a:endParaRPr lang="cs-CZ" altLang="cs-CZ" sz="2400" b="1" dirty="0">
              <a:latin typeface="Calibri" panose="020F0502020204030204" pitchFamily="34" charset="0"/>
              <a:ea typeface="Calibri" panose="020F0502020204030204" pitchFamily="34" charset="0"/>
              <a:cs typeface="Calibri" panose="020F0502020204030204" pitchFamily="34" charset="0"/>
            </a:endParaRPr>
          </a:p>
          <a:p>
            <a:pPr marL="352425" indent="-352425" algn="l" eaLnBrk="1" fontAlgn="auto" hangingPunct="1">
              <a:lnSpc>
                <a:spcPct val="80000"/>
              </a:lnSpc>
              <a:spcAft>
                <a:spcPts val="0"/>
              </a:spcAft>
              <a:buFontTx/>
              <a:buNone/>
              <a:defRPr/>
            </a:pPr>
            <a:r>
              <a:rPr lang="cs-CZ" altLang="cs-CZ" sz="2400" b="1" dirty="0">
                <a:solidFill>
                  <a:srgbClr val="C00000"/>
                </a:solidFill>
                <a:latin typeface="Calibri" panose="020F0502020204030204" pitchFamily="34" charset="0"/>
                <a:ea typeface="Calibri" panose="020F0502020204030204" pitchFamily="34" charset="0"/>
                <a:cs typeface="Calibri" panose="020F0502020204030204" pitchFamily="34" charset="0"/>
              </a:rPr>
              <a:t>P</a:t>
            </a:r>
            <a:r>
              <a:rPr lang="cs-CZ" altLang="cs-CZ" sz="2400"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en-US" altLang="cs-CZ" sz="2400" dirty="0">
                <a:solidFill>
                  <a:srgbClr val="C00000"/>
                </a:solidFill>
                <a:latin typeface="Calibri" panose="020F0502020204030204" pitchFamily="34" charset="0"/>
                <a:ea typeface="Calibri" panose="020F0502020204030204" pitchFamily="34" charset="0"/>
                <a:cs typeface="Calibri" panose="020F0502020204030204" pitchFamily="34" charset="0"/>
              </a:rPr>
              <a:t>&lt; </a:t>
            </a:r>
            <a:r>
              <a:rPr lang="cs-CZ" altLang="cs-CZ" sz="2400" dirty="0">
                <a:solidFill>
                  <a:srgbClr val="C00000"/>
                </a:solidFill>
                <a:latin typeface="Calibri" panose="020F0502020204030204" pitchFamily="34" charset="0"/>
                <a:ea typeface="Calibri" panose="020F0502020204030204" pitchFamily="34" charset="0"/>
                <a:cs typeface="Calibri" panose="020F0502020204030204" pitchFamily="34" charset="0"/>
              </a:rPr>
              <a:t>0,005%, </a:t>
            </a:r>
            <a:r>
              <a:rPr lang="cs-CZ" altLang="cs-CZ" sz="2400" b="1" dirty="0">
                <a:solidFill>
                  <a:srgbClr val="C00000"/>
                </a:solidFill>
                <a:latin typeface="Calibri" panose="020F0502020204030204" pitchFamily="34" charset="0"/>
                <a:ea typeface="Calibri" panose="020F0502020204030204" pitchFamily="34" charset="0"/>
                <a:cs typeface="Calibri" panose="020F0502020204030204" pitchFamily="34" charset="0"/>
              </a:rPr>
              <a:t>S</a:t>
            </a:r>
            <a:r>
              <a:rPr lang="cs-CZ" altLang="cs-CZ" sz="2400" dirty="0">
                <a:solidFill>
                  <a:srgbClr val="C00000"/>
                </a:solidFill>
                <a:latin typeface="Calibri" panose="020F0502020204030204" pitchFamily="34" charset="0"/>
                <a:ea typeface="Calibri" panose="020F0502020204030204" pitchFamily="34" charset="0"/>
                <a:cs typeface="Calibri" panose="020F0502020204030204" pitchFamily="34" charset="0"/>
              </a:rPr>
              <a:t> &lt; 0,002% a </a:t>
            </a:r>
            <a:r>
              <a:rPr lang="cs-CZ" altLang="cs-CZ" sz="2400" b="1" dirty="0">
                <a:solidFill>
                  <a:srgbClr val="C00000"/>
                </a:solidFill>
                <a:latin typeface="Calibri" panose="020F0502020204030204" pitchFamily="34" charset="0"/>
                <a:ea typeface="Calibri" panose="020F0502020204030204" pitchFamily="34" charset="0"/>
                <a:cs typeface="Calibri" panose="020F0502020204030204" pitchFamily="34" charset="0"/>
              </a:rPr>
              <a:t>N</a:t>
            </a:r>
            <a:r>
              <a:rPr lang="cs-CZ" altLang="cs-CZ" sz="2400" dirty="0">
                <a:solidFill>
                  <a:srgbClr val="C00000"/>
                </a:solidFill>
                <a:latin typeface="Calibri" panose="020F0502020204030204" pitchFamily="34" charset="0"/>
                <a:ea typeface="Calibri" panose="020F0502020204030204" pitchFamily="34" charset="0"/>
                <a:cs typeface="Calibri" panose="020F0502020204030204" pitchFamily="34" charset="0"/>
              </a:rPr>
              <a:t> &lt; 0,003%.</a:t>
            </a:r>
          </a:p>
        </p:txBody>
      </p:sp>
      <p:sp>
        <p:nvSpPr>
          <p:cNvPr id="2"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09AE4034-8019-46EB-A462-8790EA97BF6D}"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18</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23850" y="188913"/>
            <a:ext cx="8569325" cy="431800"/>
          </a:xfrm>
          <a:solidFill>
            <a:schemeClr val="bg1"/>
          </a:solidFill>
          <a:ln>
            <a:solidFill>
              <a:srgbClr val="C00000"/>
            </a:solidFill>
            <a:miter lim="800000"/>
            <a:headEnd/>
            <a:tailEnd/>
          </a:ln>
        </p:spPr>
        <p:txBody>
          <a:bodyPr/>
          <a:lstStyle/>
          <a:p>
            <a:pPr eaLnBrk="1" hangingPunct="1"/>
            <a:r>
              <a:rPr lang="cs-CZ" altLang="cs-CZ" sz="2400" b="1" dirty="0">
                <a:latin typeface="Calibri" panose="020F0502020204030204" pitchFamily="34" charset="0"/>
                <a:ea typeface="Calibri" panose="020F0502020204030204" pitchFamily="34" charset="0"/>
                <a:cs typeface="Calibri" panose="020F0502020204030204" pitchFamily="34" charset="0"/>
              </a:rPr>
              <a:t>SEKUNDÁRNÍ METALURGIE</a:t>
            </a:r>
          </a:p>
        </p:txBody>
      </p:sp>
      <p:sp>
        <p:nvSpPr>
          <p:cNvPr id="36867" name="Rectangle 3"/>
          <p:cNvSpPr>
            <a:spLocks noGrp="1" noChangeArrowheads="1"/>
          </p:cNvSpPr>
          <p:nvPr>
            <p:ph idx="1"/>
          </p:nvPr>
        </p:nvSpPr>
        <p:spPr>
          <a:xfrm>
            <a:off x="239712" y="764704"/>
            <a:ext cx="6481763" cy="5629275"/>
          </a:xfrm>
        </p:spPr>
        <p:txBody>
          <a:bodyPr rtlCol="0">
            <a:normAutofit fontScale="92500" lnSpcReduction="10000"/>
          </a:bodyPr>
          <a:lstStyle/>
          <a:p>
            <a:pPr eaLnBrk="1" fontAlgn="auto" hangingPunct="1">
              <a:lnSpc>
                <a:spcPct val="80000"/>
              </a:lnSpc>
              <a:spcAft>
                <a:spcPts val="0"/>
              </a:spcAft>
              <a:buSzPct val="70000"/>
              <a:buFont typeface="Wingdings" panose="05000000000000000000" pitchFamily="2" charset="2"/>
              <a:buChar char="Ø"/>
              <a:defRPr/>
            </a:pPr>
            <a:r>
              <a:rPr lang="cs-CZ" altLang="cs-CZ" sz="2000" b="1" dirty="0">
                <a:solidFill>
                  <a:srgbClr val="C00000"/>
                </a:solidFill>
                <a:latin typeface="Calibri" panose="020F0502020204030204" pitchFamily="34" charset="0"/>
                <a:ea typeface="Calibri" panose="020F0502020204030204" pitchFamily="34" charset="0"/>
                <a:cs typeface="Calibri" panose="020F0502020204030204" pitchFamily="34" charset="0"/>
              </a:rPr>
              <a:t>Rafinace ocelí za sníženého tlaku</a:t>
            </a:r>
          </a:p>
          <a:p>
            <a:pPr algn="just" eaLnBrk="1" fontAlgn="auto" hangingPunct="1">
              <a:lnSpc>
                <a:spcPct val="80000"/>
              </a:lnSpc>
              <a:spcAft>
                <a:spcPts val="0"/>
              </a:spcAft>
              <a:buSzPct val="70000"/>
              <a:buFont typeface="Wingdings" panose="05000000000000000000" pitchFamily="2" charset="2"/>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     z roztavené oceli se podstatným snížením tlaku v konvertoru odstraňují nežádoucí plyny - H, N, O a částečně i nekovové vměstky. Snížení tlaku vytváří zároveň příznivé podmínky pro reakci uhlíku s </a:t>
            </a:r>
            <a:r>
              <a:rPr lang="cs-CZ" altLang="cs-CZ" sz="2000" dirty="0" err="1">
                <a:latin typeface="Calibri" panose="020F0502020204030204" pitchFamily="34" charset="0"/>
                <a:ea typeface="Calibri" panose="020F0502020204030204" pitchFamily="34" charset="0"/>
                <a:cs typeface="Calibri" panose="020F0502020204030204" pitchFamily="34" charset="0"/>
              </a:rPr>
              <a:t>FeO</a:t>
            </a:r>
            <a:r>
              <a:rPr lang="cs-CZ" altLang="cs-CZ" sz="2000" dirty="0">
                <a:latin typeface="Calibri" panose="020F0502020204030204" pitchFamily="34" charset="0"/>
                <a:ea typeface="Calibri" panose="020F0502020204030204" pitchFamily="34" charset="0"/>
                <a:cs typeface="Calibri" panose="020F0502020204030204" pitchFamily="34" charset="0"/>
              </a:rPr>
              <a:t> rozpuštěným v lázni, kterou se sníží jeho koncentrace a zmenší dále i množství nekovových vměstků</a:t>
            </a:r>
          </a:p>
          <a:p>
            <a:pPr algn="just" eaLnBrk="1" fontAlgn="auto" hangingPunct="1">
              <a:lnSpc>
                <a:spcPct val="80000"/>
              </a:lnSpc>
              <a:spcAft>
                <a:spcPts val="0"/>
              </a:spcAft>
              <a:buSzPct val="70000"/>
              <a:buFont typeface="Wingdings" panose="05000000000000000000" pitchFamily="2" charset="2"/>
              <a:buNone/>
              <a:defRPr/>
            </a:pPr>
            <a:endParaRPr lang="cs-CZ" altLang="cs-CZ" sz="2000" u="sng" dirty="0">
              <a:latin typeface="Calibri" panose="020F0502020204030204" pitchFamily="34" charset="0"/>
              <a:ea typeface="Calibri" panose="020F0502020204030204" pitchFamily="34" charset="0"/>
              <a:cs typeface="Calibri" panose="020F0502020204030204" pitchFamily="34" charset="0"/>
            </a:endParaRPr>
          </a:p>
          <a:p>
            <a:pPr eaLnBrk="1" fontAlgn="auto" hangingPunct="1">
              <a:lnSpc>
                <a:spcPct val="80000"/>
              </a:lnSpc>
              <a:spcAft>
                <a:spcPts val="0"/>
              </a:spcAft>
              <a:buSzPct val="70000"/>
              <a:buFont typeface="Wingdings" panose="05000000000000000000" pitchFamily="2" charset="2"/>
              <a:buChar char="Ø"/>
              <a:defRPr/>
            </a:pPr>
            <a:r>
              <a:rPr lang="cs-CZ" altLang="cs-CZ" sz="2000" b="1" dirty="0">
                <a:solidFill>
                  <a:srgbClr val="C00000"/>
                </a:solidFill>
                <a:latin typeface="Calibri" panose="020F0502020204030204" pitchFamily="34" charset="0"/>
                <a:ea typeface="Calibri" panose="020F0502020204030204" pitchFamily="34" charset="0"/>
                <a:cs typeface="Calibri" panose="020F0502020204030204" pitchFamily="34" charset="0"/>
              </a:rPr>
              <a:t>Vakuové tavení v indukčních pecích</a:t>
            </a:r>
          </a:p>
          <a:p>
            <a:pPr algn="just" eaLnBrk="1" fontAlgn="auto" hangingPunct="1">
              <a:lnSpc>
                <a:spcPct val="80000"/>
              </a:lnSpc>
              <a:spcAft>
                <a:spcPts val="0"/>
              </a:spcAft>
              <a:buSzPct val="70000"/>
              <a:buFont typeface="Wingdings" panose="05000000000000000000" pitchFamily="2" charset="2"/>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     se používá při výrobě speciálních ocelí. Ocel se ve vakuu nejen roztaví, ale i leguje a odlévá. Tavení probíhá za velmi nízkých tlaků 10</a:t>
            </a:r>
            <a:r>
              <a:rPr lang="cs-CZ" altLang="cs-CZ" sz="2000" baseline="30000" dirty="0">
                <a:latin typeface="Calibri" panose="020F0502020204030204" pitchFamily="34" charset="0"/>
                <a:ea typeface="Calibri" panose="020F0502020204030204" pitchFamily="34" charset="0"/>
                <a:cs typeface="Calibri" panose="020F0502020204030204" pitchFamily="34" charset="0"/>
              </a:rPr>
              <a:t>-1</a:t>
            </a:r>
            <a:r>
              <a:rPr lang="cs-CZ" altLang="cs-CZ" sz="2000" dirty="0">
                <a:latin typeface="Calibri" panose="020F0502020204030204" pitchFamily="34" charset="0"/>
                <a:ea typeface="Calibri" panose="020F0502020204030204" pitchFamily="34" charset="0"/>
                <a:cs typeface="Calibri" panose="020F0502020204030204" pitchFamily="34" charset="0"/>
              </a:rPr>
              <a:t> až 10</a:t>
            </a:r>
            <a:r>
              <a:rPr lang="cs-CZ" altLang="cs-CZ" sz="2000" baseline="30000" dirty="0">
                <a:latin typeface="Calibri" panose="020F0502020204030204" pitchFamily="34" charset="0"/>
                <a:ea typeface="Calibri" panose="020F0502020204030204" pitchFamily="34" charset="0"/>
                <a:cs typeface="Calibri" panose="020F0502020204030204" pitchFamily="34" charset="0"/>
              </a:rPr>
              <a:t>-3</a:t>
            </a:r>
            <a:r>
              <a:rPr lang="cs-CZ" altLang="cs-CZ" sz="2000" dirty="0">
                <a:latin typeface="Calibri" panose="020F0502020204030204" pitchFamily="34" charset="0"/>
                <a:ea typeface="Calibri" panose="020F0502020204030204" pitchFamily="34" charset="0"/>
                <a:cs typeface="Calibri" panose="020F0502020204030204" pitchFamily="34" charset="0"/>
              </a:rPr>
              <a:t> Pa, při nichž se z oceli odstraňuje nejen vodík, kyslík a dusík, ale i část jiných prchavých prvků, např. Zn, </a:t>
            </a:r>
            <a:r>
              <a:rPr lang="cs-CZ" altLang="cs-CZ" sz="2000" dirty="0" err="1">
                <a:latin typeface="Calibri" panose="020F0502020204030204" pitchFamily="34" charset="0"/>
                <a:ea typeface="Calibri" panose="020F0502020204030204" pitchFamily="34" charset="0"/>
                <a:cs typeface="Calibri" panose="020F0502020204030204" pitchFamily="34" charset="0"/>
              </a:rPr>
              <a:t>Pb</a:t>
            </a:r>
            <a:r>
              <a:rPr lang="cs-CZ" altLang="cs-CZ" sz="2000" dirty="0">
                <a:latin typeface="Calibri" panose="020F0502020204030204" pitchFamily="34" charset="0"/>
                <a:ea typeface="Calibri" panose="020F0502020204030204" pitchFamily="34" charset="0"/>
                <a:cs typeface="Calibri" panose="020F0502020204030204" pitchFamily="34" charset="0"/>
              </a:rPr>
              <a:t>, As, </a:t>
            </a:r>
            <a:r>
              <a:rPr lang="cs-CZ" altLang="cs-CZ" sz="2000" dirty="0" err="1">
                <a:latin typeface="Calibri" panose="020F0502020204030204" pitchFamily="34" charset="0"/>
                <a:ea typeface="Calibri" panose="020F0502020204030204" pitchFamily="34" charset="0"/>
                <a:cs typeface="Calibri" panose="020F0502020204030204" pitchFamily="34" charset="0"/>
              </a:rPr>
              <a:t>Bi</a:t>
            </a:r>
            <a:r>
              <a:rPr lang="cs-CZ" altLang="cs-CZ" sz="2000" dirty="0">
                <a:latin typeface="Calibri" panose="020F0502020204030204" pitchFamily="34" charset="0"/>
                <a:ea typeface="Calibri" panose="020F0502020204030204" pitchFamily="34" charset="0"/>
                <a:cs typeface="Calibri" panose="020F0502020204030204" pitchFamily="34" charset="0"/>
              </a:rPr>
              <a:t>, Cd, které jsou v oceli velmi škodlivé i ve velmi malých (stopových) množstvích</a:t>
            </a:r>
          </a:p>
          <a:p>
            <a:pPr algn="just" eaLnBrk="1" fontAlgn="auto" hangingPunct="1">
              <a:lnSpc>
                <a:spcPct val="80000"/>
              </a:lnSpc>
              <a:spcAft>
                <a:spcPts val="0"/>
              </a:spcAft>
              <a:buSzPct val="70000"/>
              <a:buFont typeface="Wingdings" panose="05000000000000000000" pitchFamily="2" charset="2"/>
              <a:buNone/>
              <a:defRPr/>
            </a:pPr>
            <a:endParaRPr lang="cs-CZ" altLang="cs-CZ" sz="2000" u="sng" dirty="0">
              <a:latin typeface="Calibri" panose="020F0502020204030204" pitchFamily="34" charset="0"/>
              <a:ea typeface="Calibri" panose="020F0502020204030204" pitchFamily="34" charset="0"/>
              <a:cs typeface="Calibri" panose="020F0502020204030204" pitchFamily="34" charset="0"/>
            </a:endParaRPr>
          </a:p>
          <a:p>
            <a:pPr eaLnBrk="1" fontAlgn="auto" hangingPunct="1">
              <a:lnSpc>
                <a:spcPct val="80000"/>
              </a:lnSpc>
              <a:spcAft>
                <a:spcPts val="0"/>
              </a:spcAft>
              <a:buSzPct val="70000"/>
              <a:buFont typeface="Wingdings" panose="05000000000000000000" pitchFamily="2" charset="2"/>
              <a:buChar char="Ø"/>
              <a:defRPr/>
            </a:pPr>
            <a:r>
              <a:rPr lang="cs-CZ" altLang="cs-CZ" sz="2000" b="1" dirty="0">
                <a:solidFill>
                  <a:srgbClr val="C00000"/>
                </a:solidFill>
                <a:latin typeface="Calibri" panose="020F0502020204030204" pitchFamily="34" charset="0"/>
                <a:ea typeface="Calibri" panose="020F0502020204030204" pitchFamily="34" charset="0"/>
                <a:cs typeface="Calibri" panose="020F0502020204030204" pitchFamily="34" charset="0"/>
              </a:rPr>
              <a:t>Elektrostruskové přetavování oceli</a:t>
            </a:r>
          </a:p>
          <a:p>
            <a:pPr algn="just" eaLnBrk="1" fontAlgn="auto" hangingPunct="1">
              <a:lnSpc>
                <a:spcPct val="80000"/>
              </a:lnSpc>
              <a:spcAft>
                <a:spcPts val="0"/>
              </a:spcAft>
              <a:buSzPct val="70000"/>
              <a:buFont typeface="Wingdings" panose="05000000000000000000" pitchFamily="2" charset="2"/>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     ocel odlitá do tvaru tyčové elektrody se postupně roztavuje v lázni silně přehřáté strusky. Potřebné teplo se získá přímým průchodem elektrického proudu vodivou struskou. Kov je odtavován z konce elektrody, klesá vrstvou strusky vhodného složení a shromažďuje se v krystalizátoru, kde ztuhne s podstatně příznivější primární strukturou i vlastnostmi. Při průchodu roztavenou struskou se kov rafinuje</a:t>
            </a:r>
            <a:endParaRPr lang="cs-CZ" altLang="cs-CZ" sz="1600" dirty="0">
              <a:latin typeface="Calibri" panose="020F0502020204030204" pitchFamily="34" charset="0"/>
              <a:ea typeface="Calibri" panose="020F0502020204030204" pitchFamily="34" charset="0"/>
              <a:cs typeface="Calibri" panose="020F0502020204030204" pitchFamily="34" charset="0"/>
            </a:endParaRPr>
          </a:p>
        </p:txBody>
      </p:sp>
      <p:sp>
        <p:nvSpPr>
          <p:cNvPr id="36869" name="Zástupný symbol pro číslo snímku 3"/>
          <p:cNvSpPr>
            <a:spLocks noGrp="1" noChangeArrowheads="1"/>
          </p:cNvSpPr>
          <p:nvPr>
            <p:ph type="sldNum" sz="quarter" idx="4294967295"/>
          </p:nvPr>
        </p:nvSpPr>
        <p:spPr bwMode="auto">
          <a:xfrm>
            <a:off x="7086600" y="53657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A37ACFFC-8A3B-421D-8675-A2783EA2D703}" type="slidenum">
              <a:rPr kumimoji="0" lang="cs-CZ" altLang="cs-CZ" sz="900" b="1" i="0" u="none" strike="noStrike" kern="1200" cap="none" spc="0" normalizeH="0" baseline="0" noProof="0" smtClean="0">
                <a:ln>
                  <a:noFill/>
                </a:ln>
                <a:solidFill>
                  <a:srgbClr val="898989"/>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19</a:t>
            </a:fld>
            <a:endParaRPr kumimoji="0" lang="cs-CZ" altLang="cs-CZ" sz="900" b="1"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pic>
        <p:nvPicPr>
          <p:cNvPr id="36868" name="Obrázek 11"/>
          <p:cNvPicPr>
            <a:picLocks noChangeAspect="1" noChangeArrowheads="1"/>
          </p:cNvPicPr>
          <p:nvPr/>
        </p:nvPicPr>
        <p:blipFill>
          <a:blip r:embed="rId3" cstate="print">
            <a:extLst>
              <a:ext uri="{28A0092B-C50C-407E-A947-70E740481C1C}">
                <a14:useLocalDpi xmlns:a14="http://schemas.microsoft.com/office/drawing/2010/main" val="0"/>
              </a:ext>
            </a:extLst>
          </a:blip>
          <a:srcRect b="5264"/>
          <a:stretch>
            <a:fillRect/>
          </a:stretch>
        </p:blipFill>
        <p:spPr bwMode="auto">
          <a:xfrm>
            <a:off x="6789738" y="620713"/>
            <a:ext cx="2236787" cy="259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0" name="Obrázek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93263" y="2973388"/>
            <a:ext cx="3092450" cy="374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1" name="Obrázek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12313" y="134938"/>
            <a:ext cx="4572000"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2" name="Picture 6" descr="Kinetics of Phosphorus Transfer during Industrial Electroslag Remelting of  G20CrNi2Mo Bearing Stee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7050" y="3429000"/>
            <a:ext cx="2149475" cy="278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text 2"/>
          <p:cNvSpPr>
            <a:spLocks noGrp="1"/>
          </p:cNvSpPr>
          <p:nvPr>
            <p:ph type="body" sz="quarter" idx="11"/>
          </p:nvPr>
        </p:nvSpPr>
        <p:spPr>
          <a:xfrm>
            <a:off x="682839" y="4728559"/>
            <a:ext cx="3419872" cy="1223367"/>
          </a:xfrm>
        </p:spPr>
        <p:txBody>
          <a:bodyPr/>
          <a:lstStyle/>
          <a:p>
            <a:r>
              <a:rPr lang="cs-CZ" dirty="0"/>
              <a:t>Autor: doc. </a:t>
            </a:r>
            <a:r>
              <a:rPr lang="cs-CZ" dirty="0" err="1"/>
              <a:t>Ing.Vít</a:t>
            </a:r>
            <a:r>
              <a:rPr lang="cs-CZ" dirty="0"/>
              <a:t> Jan. Ph.D.</a:t>
            </a:r>
          </a:p>
        </p:txBody>
      </p:sp>
      <p:sp>
        <p:nvSpPr>
          <p:cNvPr id="4" name="Zástupný symbol pro text 3"/>
          <p:cNvSpPr>
            <a:spLocks noGrp="1"/>
          </p:cNvSpPr>
          <p:nvPr>
            <p:ph type="body" sz="quarter" idx="12"/>
          </p:nvPr>
        </p:nvSpPr>
        <p:spPr/>
        <p:txBody>
          <a:bodyPr/>
          <a:lstStyle/>
          <a:p>
            <a:r>
              <a:rPr lang="cs-CZ" dirty="0"/>
              <a:t>20.10.2025</a:t>
            </a:r>
          </a:p>
        </p:txBody>
      </p:sp>
      <p:sp>
        <p:nvSpPr>
          <p:cNvPr id="6" name="TextBox 5">
            <a:extLst>
              <a:ext uri="{FF2B5EF4-FFF2-40B4-BE49-F238E27FC236}">
                <a16:creationId xmlns:a16="http://schemas.microsoft.com/office/drawing/2014/main" id="{9418DCBE-3ECF-5D3E-65C4-D4AEBA829F89}"/>
              </a:ext>
            </a:extLst>
          </p:cNvPr>
          <p:cNvSpPr txBox="1"/>
          <p:nvPr/>
        </p:nvSpPr>
        <p:spPr>
          <a:xfrm>
            <a:off x="2460905" y="6170845"/>
            <a:ext cx="5108234"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100" dirty="0">
                <a:cs typeface="Arial"/>
              </a:rPr>
              <a:t>Projekt </a:t>
            </a:r>
            <a:r>
              <a:rPr lang="en-US" sz="1100" err="1">
                <a:cs typeface="Arial"/>
              </a:rPr>
              <a:t>Akcelerace</a:t>
            </a:r>
            <a:r>
              <a:rPr lang="en-US" sz="1100" dirty="0">
                <a:cs typeface="Arial"/>
              </a:rPr>
              <a:t> </a:t>
            </a:r>
            <a:r>
              <a:rPr lang="en-US" sz="1100" err="1">
                <a:cs typeface="Arial"/>
              </a:rPr>
              <a:t>zelených</a:t>
            </a:r>
            <a:r>
              <a:rPr lang="en-US" sz="1100" dirty="0">
                <a:cs typeface="Arial"/>
              </a:rPr>
              <a:t> </a:t>
            </a:r>
            <a:r>
              <a:rPr lang="en-US" sz="1100" err="1">
                <a:cs typeface="Arial"/>
              </a:rPr>
              <a:t>dovedností</a:t>
            </a:r>
            <a:r>
              <a:rPr lang="en-US" sz="1100" dirty="0">
                <a:cs typeface="Arial"/>
              </a:rPr>
              <a:t> a </a:t>
            </a:r>
            <a:r>
              <a:rPr lang="en-US" sz="1100" err="1">
                <a:cs typeface="Arial"/>
              </a:rPr>
              <a:t>udržitelnosti</a:t>
            </a:r>
            <a:r>
              <a:rPr lang="en-US" sz="1100" dirty="0">
                <a:cs typeface="Arial"/>
              </a:rPr>
              <a:t> </a:t>
            </a:r>
            <a:r>
              <a:rPr lang="en-US" sz="1100" err="1">
                <a:cs typeface="Arial"/>
              </a:rPr>
              <a:t>na</a:t>
            </a:r>
            <a:r>
              <a:rPr lang="en-US" sz="1100" dirty="0">
                <a:cs typeface="Arial"/>
              </a:rPr>
              <a:t> VUT v </a:t>
            </a:r>
            <a:r>
              <a:rPr lang="en-US" sz="1100" err="1">
                <a:cs typeface="Arial"/>
              </a:rPr>
              <a:t>Brně</a:t>
            </a:r>
            <a:r>
              <a:rPr lang="en-US" sz="1100" dirty="0">
                <a:cs typeface="Arial"/>
              </a:rPr>
              <a:t>  </a:t>
            </a:r>
          </a:p>
          <a:p>
            <a:pPr algn="just"/>
            <a:r>
              <a:rPr lang="en-US" sz="1100" dirty="0">
                <a:cs typeface="Arial"/>
              </a:rPr>
              <a:t>Reg. č.  NPO_VUT_MSMT-2143/2024-5</a:t>
            </a:r>
          </a:p>
        </p:txBody>
      </p:sp>
      <p:sp>
        <p:nvSpPr>
          <p:cNvPr id="12" name="TextovéPole 11">
            <a:extLst>
              <a:ext uri="{FF2B5EF4-FFF2-40B4-BE49-F238E27FC236}">
                <a16:creationId xmlns:a16="http://schemas.microsoft.com/office/drawing/2014/main" id="{752A3B71-067D-43F3-A505-1D257921C9F1}"/>
              </a:ext>
            </a:extLst>
          </p:cNvPr>
          <p:cNvSpPr txBox="1"/>
          <p:nvPr/>
        </p:nvSpPr>
        <p:spPr>
          <a:xfrm>
            <a:off x="784441" y="1982398"/>
            <a:ext cx="8461161" cy="2308324"/>
          </a:xfrm>
          <a:prstGeom prst="rect">
            <a:avLst/>
          </a:prstGeom>
          <a:noFill/>
        </p:spPr>
        <p:txBody>
          <a:bodyPr wrap="square">
            <a:spAutoFit/>
          </a:bodyPr>
          <a:lstStyle/>
          <a:p>
            <a:r>
              <a:rPr kumimoji="0" lang="cs-CZ" altLang="cs-CZ" sz="3600" b="0" i="0" u="none" strike="noStrike" kern="1200" cap="none" spc="0" normalizeH="0" baseline="0" noProof="0" dirty="0">
                <a:ln>
                  <a:noFill/>
                </a:ln>
                <a:solidFill>
                  <a:prstClr val="black"/>
                </a:solidFill>
                <a:effectLst/>
                <a:uLnTx/>
                <a:uFillTx/>
                <a:latin typeface="Calibri Light" panose="020F0302020204030204"/>
                <a:ea typeface="+mj-ea"/>
                <a:cs typeface="+mj-cs"/>
              </a:rPr>
              <a:t>3SV Struktura a vlastnosti materiálů</a:t>
            </a:r>
            <a:br>
              <a:rPr kumimoji="0" lang="cs-CZ" altLang="cs-CZ" sz="3600" b="0" i="0" u="none" strike="noStrike" kern="1200" cap="none" spc="0" normalizeH="0" baseline="0" noProof="0" dirty="0">
                <a:ln>
                  <a:noFill/>
                </a:ln>
                <a:solidFill>
                  <a:prstClr val="black"/>
                </a:solidFill>
                <a:effectLst/>
                <a:uLnTx/>
                <a:uFillTx/>
                <a:latin typeface="Calibri Light" panose="020F0302020204030204"/>
                <a:ea typeface="+mj-ea"/>
                <a:cs typeface="+mj-cs"/>
              </a:rPr>
            </a:br>
            <a:br>
              <a:rPr kumimoji="0" lang="cs-CZ" altLang="cs-CZ" sz="3600" b="0" i="0" u="none" strike="noStrike" kern="1200" cap="none" spc="0" normalizeH="0" baseline="0" noProof="0" dirty="0">
                <a:ln>
                  <a:noFill/>
                </a:ln>
                <a:solidFill>
                  <a:prstClr val="black"/>
                </a:solidFill>
                <a:effectLst/>
                <a:uLnTx/>
                <a:uFillTx/>
                <a:latin typeface="Calibri Light" panose="020F0302020204030204"/>
                <a:ea typeface="+mj-ea"/>
                <a:cs typeface="+mj-cs"/>
              </a:rPr>
            </a:br>
            <a:r>
              <a:rPr kumimoji="0" lang="cs-CZ" altLang="cs-CZ" sz="3600" b="0" i="0" u="none" strike="noStrike" kern="1200" cap="small" spc="0" normalizeH="0" baseline="0" noProof="0" dirty="0">
                <a:ln>
                  <a:noFill/>
                </a:ln>
                <a:solidFill>
                  <a:prstClr val="black"/>
                </a:solidFill>
                <a:effectLst/>
                <a:uLnTx/>
                <a:uFillTx/>
                <a:latin typeface="Calibri Light" panose="020F0302020204030204"/>
                <a:ea typeface="+mj-ea"/>
                <a:cs typeface="+mj-cs"/>
              </a:rPr>
              <a:t>Základy hutnické výroby železa a oceli</a:t>
            </a:r>
            <a:br>
              <a:rPr kumimoji="0" lang="cs-CZ" altLang="cs-CZ" sz="3600" b="0" i="0" u="none" strike="noStrike" kern="1200" cap="small" spc="0" normalizeH="0" baseline="0" noProof="0" dirty="0">
                <a:ln>
                  <a:noFill/>
                </a:ln>
                <a:solidFill>
                  <a:prstClr val="black"/>
                </a:solidFill>
                <a:effectLst/>
                <a:uLnTx/>
                <a:uFillTx/>
                <a:latin typeface="Calibri Light" panose="020F0302020204030204"/>
                <a:ea typeface="+mj-ea"/>
                <a:cs typeface="+mj-cs"/>
              </a:rPr>
            </a:br>
            <a:r>
              <a:rPr kumimoji="0" lang="cs-CZ" altLang="cs-CZ" sz="3600" b="0" i="0" u="none" strike="noStrike" kern="1200" cap="small" spc="0" normalizeH="0" baseline="0" noProof="0" dirty="0">
                <a:ln>
                  <a:noFill/>
                </a:ln>
                <a:solidFill>
                  <a:prstClr val="black"/>
                </a:solidFill>
                <a:effectLst/>
                <a:uLnTx/>
                <a:uFillTx/>
                <a:latin typeface="Calibri Light" panose="020F0302020204030204"/>
                <a:ea typeface="+mj-ea"/>
                <a:cs typeface="+mj-cs"/>
              </a:rPr>
              <a:t>se zřetelem na environmentální aspekty</a:t>
            </a:r>
            <a:endParaRPr lang="cs-CZ" sz="3600" dirty="0"/>
          </a:p>
        </p:txBody>
      </p:sp>
    </p:spTree>
    <p:extLst>
      <p:ext uri="{BB962C8B-B14F-4D97-AF65-F5344CB8AC3E}">
        <p14:creationId xmlns:p14="http://schemas.microsoft.com/office/powerpoint/2010/main" val="33884675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spect="1" noChangeArrowheads="1"/>
          </p:cNvSpPr>
          <p:nvPr>
            <p:ph type="title"/>
          </p:nvPr>
        </p:nvSpPr>
        <p:spPr>
          <a:xfrm>
            <a:off x="323850" y="188913"/>
            <a:ext cx="8569325" cy="431800"/>
          </a:xfrm>
          <a:solidFill>
            <a:schemeClr val="bg1"/>
          </a:solidFill>
          <a:ln>
            <a:solidFill>
              <a:srgbClr val="C00000"/>
            </a:solidFill>
            <a:miter lim="800000"/>
            <a:headEnd/>
            <a:tailEnd/>
          </a:ln>
        </p:spPr>
        <p:txBody>
          <a:bodyPr/>
          <a:lstStyle/>
          <a:p>
            <a:pPr eaLnBrk="1" hangingPunct="1"/>
            <a:r>
              <a:rPr lang="cs-CZ" altLang="cs-CZ" sz="2400">
                <a:latin typeface="Calibri" panose="020F0502020204030204" pitchFamily="34" charset="0"/>
                <a:ea typeface="Calibri" panose="020F0502020204030204" pitchFamily="34" charset="0"/>
                <a:cs typeface="Calibri" panose="020F0502020204030204" pitchFamily="34" charset="0"/>
              </a:rPr>
              <a:t>ODLÉVÁNÍ OCELI</a:t>
            </a:r>
          </a:p>
        </p:txBody>
      </p:sp>
      <p:sp>
        <p:nvSpPr>
          <p:cNvPr id="38916" name="Rectangle 3"/>
          <p:cNvSpPr>
            <a:spLocks noGrp="1" noChangeArrowheads="1"/>
          </p:cNvSpPr>
          <p:nvPr>
            <p:ph idx="1"/>
          </p:nvPr>
        </p:nvSpPr>
        <p:spPr>
          <a:xfrm>
            <a:off x="250825" y="836613"/>
            <a:ext cx="8637588" cy="1008062"/>
          </a:xfrm>
        </p:spPr>
        <p:txBody>
          <a:bodyPr rtlCol="0">
            <a:normAutofit/>
          </a:bodyPr>
          <a:lstStyle/>
          <a:p>
            <a:pPr marL="0" indent="0" eaLnBrk="1" fontAlgn="auto" hangingPunct="1">
              <a:lnSpc>
                <a:spcPct val="80000"/>
              </a:lnSpc>
              <a:spcBef>
                <a:spcPct val="0"/>
              </a:spcBef>
              <a:spcAft>
                <a:spcPts val="0"/>
              </a:spcAft>
              <a:buFontTx/>
              <a:buNone/>
              <a:defRPr/>
            </a:pPr>
            <a:r>
              <a:rPr lang="cs-CZ" altLang="cs-CZ" sz="2400" dirty="0">
                <a:latin typeface="Calibri" panose="020F0502020204030204" pitchFamily="34" charset="0"/>
                <a:ea typeface="Calibri" panose="020F0502020204030204" pitchFamily="34" charset="0"/>
                <a:cs typeface="Calibri" panose="020F0502020204030204" pitchFamily="34" charset="0"/>
              </a:rPr>
              <a:t>Pro výrobu tvářených polotovarů se asi do roku 1950 odlévala ocel do konvenčních (stacionárních) </a:t>
            </a:r>
            <a:r>
              <a:rPr lang="cs-CZ" altLang="cs-CZ" sz="2400" b="1" dirty="0">
                <a:solidFill>
                  <a:srgbClr val="000099"/>
                </a:solidFill>
                <a:latin typeface="Calibri" panose="020F0502020204030204" pitchFamily="34" charset="0"/>
                <a:ea typeface="Calibri" panose="020F0502020204030204" pitchFamily="34" charset="0"/>
                <a:cs typeface="Calibri" panose="020F0502020204030204" pitchFamily="34" charset="0"/>
              </a:rPr>
              <a:t>kokil</a:t>
            </a:r>
            <a:r>
              <a:rPr lang="cs-CZ" altLang="cs-CZ" sz="2400" dirty="0">
                <a:latin typeface="Calibri" panose="020F0502020204030204" pitchFamily="34" charset="0"/>
                <a:ea typeface="Calibri" panose="020F0502020204030204" pitchFamily="34" charset="0"/>
                <a:cs typeface="Calibri" panose="020F0502020204030204" pitchFamily="34" charset="0"/>
              </a:rPr>
              <a:t> a produktem byly </a:t>
            </a:r>
            <a:r>
              <a:rPr lang="cs-CZ" altLang="cs-CZ" sz="2400" b="1" dirty="0">
                <a:solidFill>
                  <a:srgbClr val="C00000"/>
                </a:solidFill>
                <a:latin typeface="Calibri" panose="020F0502020204030204" pitchFamily="34" charset="0"/>
                <a:ea typeface="Calibri" panose="020F0502020204030204" pitchFamily="34" charset="0"/>
                <a:cs typeface="Calibri" panose="020F0502020204030204" pitchFamily="34" charset="0"/>
              </a:rPr>
              <a:t>ingoty</a:t>
            </a:r>
            <a:r>
              <a:rPr lang="cs-CZ" altLang="cs-CZ" sz="2400"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cs-CZ" altLang="cs-CZ" sz="2400" dirty="0">
                <a:latin typeface="Calibri" panose="020F0502020204030204" pitchFamily="34" charset="0"/>
                <a:ea typeface="Calibri" panose="020F0502020204030204" pitchFamily="34" charset="0"/>
                <a:cs typeface="Calibri" panose="020F0502020204030204" pitchFamily="34" charset="0"/>
              </a:rPr>
              <a:t>různého tvaru příčného řezu</a:t>
            </a:r>
          </a:p>
        </p:txBody>
      </p:sp>
      <p:grpSp>
        <p:nvGrpSpPr>
          <p:cNvPr id="2" name="Group 17"/>
          <p:cNvGrpSpPr>
            <a:grpSpLocks/>
          </p:cNvGrpSpPr>
          <p:nvPr/>
        </p:nvGrpSpPr>
        <p:grpSpPr bwMode="auto">
          <a:xfrm>
            <a:off x="274637" y="2395215"/>
            <a:ext cx="8853488" cy="4683125"/>
            <a:chOff x="158" y="1298"/>
            <a:chExt cx="5577" cy="2950"/>
          </a:xfrm>
        </p:grpSpPr>
        <p:sp>
          <p:nvSpPr>
            <p:cNvPr id="38918" name="Text Box 8"/>
            <p:cNvSpPr txBox="1">
              <a:spLocks noChangeArrowheads="1"/>
            </p:cNvSpPr>
            <p:nvPr/>
          </p:nvSpPr>
          <p:spPr bwMode="auto">
            <a:xfrm>
              <a:off x="2379" y="3996"/>
              <a:ext cx="3356" cy="252"/>
            </a:xfrm>
            <a:prstGeom prst="rect">
              <a:avLst/>
            </a:prstGeom>
            <a:noFill/>
            <a:ln>
              <a:noFill/>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Ingoty se dále tvářely válcováním nebo kováním</a:t>
              </a:r>
            </a:p>
          </p:txBody>
        </p:sp>
        <p:grpSp>
          <p:nvGrpSpPr>
            <p:cNvPr id="3" name="Group 14"/>
            <p:cNvGrpSpPr>
              <a:grpSpLocks/>
            </p:cNvGrpSpPr>
            <p:nvPr/>
          </p:nvGrpSpPr>
          <p:grpSpPr bwMode="auto">
            <a:xfrm>
              <a:off x="158" y="1298"/>
              <a:ext cx="4003" cy="2165"/>
              <a:chOff x="158" y="1298"/>
              <a:chExt cx="4003" cy="2165"/>
            </a:xfrm>
          </p:grpSpPr>
          <p:pic>
            <p:nvPicPr>
              <p:cNvPr id="3891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 y="1298"/>
                <a:ext cx="2540" cy="1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8923" name="Text Box 5"/>
              <p:cNvSpPr txBox="1">
                <a:spLocks noChangeArrowheads="1"/>
              </p:cNvSpPr>
              <p:nvPr/>
            </p:nvSpPr>
            <p:spPr bwMode="auto">
              <a:xfrm>
                <a:off x="204" y="3213"/>
                <a:ext cx="2177" cy="250"/>
              </a:xfrm>
              <a:prstGeom prst="rect">
                <a:avLst/>
              </a:prstGeom>
              <a:noFill/>
              <a:ln>
                <a:noFill/>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Pohled na licí jámu</a:t>
                </a:r>
              </a:p>
            </p:txBody>
          </p:sp>
          <p:pic>
            <p:nvPicPr>
              <p:cNvPr id="4" name="Picture 6" descr="LICÍ JÁMA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98" y="1400"/>
                <a:ext cx="1463" cy="1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6" name="Obrázek 5">
            <a:extLst>
              <a:ext uri="{FF2B5EF4-FFF2-40B4-BE49-F238E27FC236}">
                <a16:creationId xmlns:a16="http://schemas.microsoft.com/office/drawing/2014/main" id="{1FC056DA-21F4-484A-A562-2081F53C21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94834" y="2875594"/>
            <a:ext cx="1974529" cy="1974529"/>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Zástupný symbol pro obsah 2"/>
          <p:cNvSpPr>
            <a:spLocks noGrp="1" noChangeArrowheads="1"/>
          </p:cNvSpPr>
          <p:nvPr>
            <p:ph idx="1"/>
          </p:nvPr>
        </p:nvSpPr>
        <p:spPr>
          <a:xfrm>
            <a:off x="1259632" y="5711279"/>
            <a:ext cx="7042150" cy="625475"/>
          </a:xfrm>
        </p:spPr>
        <p:txBody>
          <a:bodyPr/>
          <a:lstStyle/>
          <a:p>
            <a:pPr marL="0" indent="0" algn="ctr" eaLnBrk="1" hangingPunct="1">
              <a:buFontTx/>
              <a:buNone/>
            </a:pPr>
            <a:r>
              <a:rPr lang="cs-CZ" altLang="cs-CZ"/>
              <a:t>Ingot nástrojové oceli, 8t,  ŽĎAS</a:t>
            </a:r>
          </a:p>
        </p:txBody>
      </p:sp>
      <p:sp>
        <p:nvSpPr>
          <p:cNvPr id="40963" name="Zástupný symbol pro číslo snímku 3"/>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90185D24-F37A-4D84-934B-0389910B64BB}" type="slidenum">
              <a:rPr kumimoji="0" lang="cs-CZ" altLang="cs-CZ" sz="14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21</a:t>
            </a:fld>
            <a:endParaRPr kumimoji="0" lang="cs-CZ" altLang="cs-CZ" sz="1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40964" name="Obrázek 4"/>
          <p:cNvPicPr>
            <a:picLocks noChangeAspect="1"/>
          </p:cNvPicPr>
          <p:nvPr/>
        </p:nvPicPr>
        <p:blipFill>
          <a:blip r:embed="rId2">
            <a:extLst>
              <a:ext uri="{28A0092B-C50C-407E-A947-70E740481C1C}">
                <a14:useLocalDpi xmlns:a14="http://schemas.microsoft.com/office/drawing/2010/main" val="0"/>
              </a:ext>
            </a:extLst>
          </a:blip>
          <a:srcRect r="16138"/>
          <a:stretch>
            <a:fillRect/>
          </a:stretch>
        </p:blipFill>
        <p:spPr bwMode="auto">
          <a:xfrm>
            <a:off x="738187" y="260648"/>
            <a:ext cx="76676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spect="1" noChangeArrowheads="1"/>
          </p:cNvSpPr>
          <p:nvPr>
            <p:ph type="title"/>
          </p:nvPr>
        </p:nvSpPr>
        <p:spPr>
          <a:xfrm>
            <a:off x="323850" y="188913"/>
            <a:ext cx="8569325" cy="431800"/>
          </a:xfrm>
          <a:solidFill>
            <a:schemeClr val="bg1"/>
          </a:solidFill>
          <a:ln>
            <a:solidFill>
              <a:srgbClr val="C00000"/>
            </a:solidFill>
            <a:miter lim="800000"/>
            <a:headEnd/>
            <a:tailEnd/>
          </a:ln>
        </p:spPr>
        <p:txBody>
          <a:bodyPr/>
          <a:lstStyle/>
          <a:p>
            <a:pPr eaLnBrk="1" hangingPunct="1"/>
            <a:r>
              <a:rPr lang="cs-CZ" altLang="cs-CZ" sz="2400" dirty="0">
                <a:latin typeface="Calibri" panose="020F0502020204030204" pitchFamily="34" charset="0"/>
                <a:ea typeface="Calibri" panose="020F0502020204030204" pitchFamily="34" charset="0"/>
                <a:cs typeface="Calibri" panose="020F0502020204030204" pitchFamily="34" charset="0"/>
              </a:rPr>
              <a:t>PLYNULÉ ODLÉVÁNÍ</a:t>
            </a:r>
          </a:p>
        </p:txBody>
      </p:sp>
      <p:sp>
        <p:nvSpPr>
          <p:cNvPr id="41987"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03222414-1D7C-4326-8522-71733A1482C5}"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22</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41988" name="Picture 5"/>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250825" y="1930400"/>
            <a:ext cx="604837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9" descr="Radial Type a Continuous Casting Machine (CCM) | Steel worker, Steel,  Furnac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5388" y="908050"/>
            <a:ext cx="3887787" cy="366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spect="1" noChangeArrowheads="1"/>
          </p:cNvSpPr>
          <p:nvPr>
            <p:ph type="title"/>
          </p:nvPr>
        </p:nvSpPr>
        <p:spPr>
          <a:xfrm>
            <a:off x="323850" y="188913"/>
            <a:ext cx="8569325" cy="431800"/>
          </a:xfrm>
          <a:solidFill>
            <a:schemeClr val="bg1"/>
          </a:solidFill>
          <a:ln>
            <a:solidFill>
              <a:srgbClr val="C00000"/>
            </a:solidFill>
            <a:miter lim="800000"/>
            <a:headEnd/>
            <a:tailEnd/>
          </a:ln>
        </p:spPr>
        <p:txBody>
          <a:bodyPr/>
          <a:lstStyle/>
          <a:p>
            <a:pPr eaLnBrk="1" hangingPunct="1"/>
            <a:r>
              <a:rPr lang="cs-CZ" altLang="cs-CZ" sz="2400" dirty="0">
                <a:latin typeface="Calibri" panose="020F0502020204030204" pitchFamily="34" charset="0"/>
                <a:ea typeface="Calibri" panose="020F0502020204030204" pitchFamily="34" charset="0"/>
                <a:cs typeface="Calibri" panose="020F0502020204030204" pitchFamily="34" charset="0"/>
              </a:rPr>
              <a:t>SHÉMA KRYSTALIZÁTORU</a:t>
            </a:r>
          </a:p>
        </p:txBody>
      </p:sp>
      <p:sp>
        <p:nvSpPr>
          <p:cNvPr id="44036" name="Rectangle 3"/>
          <p:cNvSpPr>
            <a:spLocks noGrp="1" noChangeArrowheads="1"/>
          </p:cNvSpPr>
          <p:nvPr>
            <p:ph idx="1"/>
          </p:nvPr>
        </p:nvSpPr>
        <p:spPr>
          <a:xfrm>
            <a:off x="5229225" y="1052513"/>
            <a:ext cx="3914775" cy="5184775"/>
          </a:xfrm>
        </p:spPr>
        <p:txBody>
          <a:bodyPr rtlCol="0">
            <a:normAutofit/>
          </a:bodyPr>
          <a:lstStyle/>
          <a:p>
            <a:pPr algn="l" eaLnBrk="1" fontAlgn="auto" hangingPunct="1">
              <a:lnSpc>
                <a:spcPct val="80000"/>
              </a:lnSpc>
              <a:spcAft>
                <a:spcPts val="0"/>
              </a:spcAft>
              <a:buFontTx/>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Hlavní funkcí krystalizátoru je zajistit ztuhnutí povrchové skořepiny takové tloušťky a pevnosti, aby udržela obsah tekutého jádra při vstupu proudu do sekundární zóny chlazení</a:t>
            </a:r>
          </a:p>
          <a:p>
            <a:pPr algn="l" eaLnBrk="1" fontAlgn="auto" hangingPunct="1">
              <a:lnSpc>
                <a:spcPct val="80000"/>
              </a:lnSpc>
              <a:spcAft>
                <a:spcPts val="0"/>
              </a:spcAft>
              <a:buFontTx/>
              <a:buNone/>
              <a:defRPr/>
            </a:pPr>
            <a:endParaRPr lang="cs-CZ" altLang="cs-CZ" sz="2000" dirty="0">
              <a:latin typeface="Calibri" panose="020F0502020204030204" pitchFamily="34" charset="0"/>
              <a:ea typeface="Calibri" panose="020F0502020204030204" pitchFamily="34" charset="0"/>
              <a:cs typeface="Calibri" panose="020F0502020204030204" pitchFamily="34" charset="0"/>
            </a:endParaRPr>
          </a:p>
          <a:p>
            <a:pPr algn="l" eaLnBrk="1" fontAlgn="auto" hangingPunct="1">
              <a:lnSpc>
                <a:spcPct val="80000"/>
              </a:lnSpc>
              <a:spcAft>
                <a:spcPts val="0"/>
              </a:spcAft>
              <a:buFontTx/>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V krystalizátoru se z </a:t>
            </a:r>
            <a:r>
              <a:rPr lang="cs-CZ" altLang="cs-CZ" sz="2000" dirty="0" err="1">
                <a:latin typeface="Calibri" panose="020F0502020204030204" pitchFamily="34" charset="0"/>
                <a:ea typeface="Calibri" panose="020F0502020204030204" pitchFamily="34" charset="0"/>
                <a:cs typeface="Calibri" panose="020F0502020204030204" pitchFamily="34" charset="0"/>
              </a:rPr>
              <a:t>předlitku</a:t>
            </a:r>
            <a:r>
              <a:rPr lang="cs-CZ" altLang="cs-CZ" sz="2000" dirty="0">
                <a:latin typeface="Calibri" panose="020F0502020204030204" pitchFamily="34" charset="0"/>
                <a:ea typeface="Calibri" panose="020F0502020204030204" pitchFamily="34" charset="0"/>
                <a:cs typeface="Calibri" panose="020F0502020204030204" pitchFamily="34" charset="0"/>
              </a:rPr>
              <a:t> odvádí 10 až 30 % veškerého tepla z celého ZPO</a:t>
            </a:r>
          </a:p>
          <a:p>
            <a:pPr algn="l" eaLnBrk="1" fontAlgn="auto" hangingPunct="1">
              <a:lnSpc>
                <a:spcPct val="80000"/>
              </a:lnSpc>
              <a:spcAft>
                <a:spcPts val="0"/>
              </a:spcAft>
              <a:buFontTx/>
              <a:buNone/>
              <a:defRPr/>
            </a:pPr>
            <a:endParaRPr lang="cs-CZ" altLang="cs-CZ" sz="2000" dirty="0">
              <a:latin typeface="Calibri" panose="020F0502020204030204" pitchFamily="34" charset="0"/>
              <a:ea typeface="Calibri" panose="020F0502020204030204" pitchFamily="34" charset="0"/>
              <a:cs typeface="Calibri" panose="020F0502020204030204" pitchFamily="34" charset="0"/>
            </a:endParaRPr>
          </a:p>
          <a:p>
            <a:pPr algn="l" eaLnBrk="1" fontAlgn="auto" hangingPunct="1">
              <a:lnSpc>
                <a:spcPct val="80000"/>
              </a:lnSpc>
              <a:spcAft>
                <a:spcPts val="0"/>
              </a:spcAft>
              <a:buFontTx/>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Krystalizátor kmitá frekvencí několika jednotek Hz, aby se snížilo tření mezi </a:t>
            </a:r>
            <a:r>
              <a:rPr lang="cs-CZ" altLang="cs-CZ" sz="2000" dirty="0" err="1">
                <a:latin typeface="Calibri" panose="020F0502020204030204" pitchFamily="34" charset="0"/>
                <a:ea typeface="Calibri" panose="020F0502020204030204" pitchFamily="34" charset="0"/>
                <a:cs typeface="Calibri" panose="020F0502020204030204" pitchFamily="34" charset="0"/>
              </a:rPr>
              <a:t>natuhlou</a:t>
            </a:r>
            <a:r>
              <a:rPr lang="cs-CZ" altLang="cs-CZ" sz="2000" dirty="0">
                <a:latin typeface="Calibri" panose="020F0502020204030204" pitchFamily="34" charset="0"/>
                <a:ea typeface="Calibri" panose="020F0502020204030204" pitchFamily="34" charset="0"/>
                <a:cs typeface="Calibri" panose="020F0502020204030204" pitchFamily="34" charset="0"/>
              </a:rPr>
              <a:t> skořepinou a pracovním povrchem </a:t>
            </a:r>
            <a:r>
              <a:rPr lang="cs-CZ" altLang="cs-CZ" sz="2000" dirty="0" err="1">
                <a:latin typeface="Calibri" panose="020F0502020204030204" pitchFamily="34" charset="0"/>
                <a:ea typeface="Calibri" panose="020F0502020204030204" pitchFamily="34" charset="0"/>
                <a:cs typeface="Calibri" panose="020F0502020204030204" pitchFamily="34" charset="0"/>
              </a:rPr>
              <a:t>krystalizá</a:t>
            </a:r>
            <a:r>
              <a:rPr lang="cs-CZ" altLang="cs-CZ" sz="2000" dirty="0">
                <a:latin typeface="Calibri" panose="020F0502020204030204" pitchFamily="34" charset="0"/>
                <a:ea typeface="Calibri" panose="020F0502020204030204" pitchFamily="34" charset="0"/>
                <a:cs typeface="Calibri" panose="020F0502020204030204" pitchFamily="34" charset="0"/>
              </a:rPr>
              <a:t>-toru. Zabraňuje se tím přetržení skořepiny a výtoku tekuté oceli (tzv. průvalu). </a:t>
            </a:r>
          </a:p>
        </p:txBody>
      </p:sp>
      <p:sp>
        <p:nvSpPr>
          <p:cNvPr id="2"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432A12B1-0A56-4844-B255-60C68B508A6B}"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23</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44037" name="Picture 4"/>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1196975"/>
            <a:ext cx="5049838"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spect="1" noChangeArrowheads="1"/>
          </p:cNvSpPr>
          <p:nvPr>
            <p:ph type="title"/>
          </p:nvPr>
        </p:nvSpPr>
        <p:spPr>
          <a:xfrm>
            <a:off x="323850" y="188913"/>
            <a:ext cx="8569325" cy="431800"/>
          </a:xfrm>
          <a:solidFill>
            <a:schemeClr val="bg1"/>
          </a:solidFill>
          <a:ln>
            <a:solidFill>
              <a:srgbClr val="C00000"/>
            </a:solidFill>
            <a:miter lim="800000"/>
            <a:headEnd/>
            <a:tailEnd/>
          </a:ln>
        </p:spPr>
        <p:txBody>
          <a:bodyPr/>
          <a:lstStyle/>
          <a:p>
            <a:pPr eaLnBrk="1" hangingPunct="1"/>
            <a:r>
              <a:rPr lang="cs-CZ" altLang="cs-CZ" sz="2400" dirty="0">
                <a:latin typeface="Calibri" panose="020F0502020204030204" pitchFamily="34" charset="0"/>
                <a:ea typeface="Calibri" panose="020F0502020204030204" pitchFamily="34" charset="0"/>
                <a:cs typeface="Calibri" panose="020F0502020204030204" pitchFamily="34" charset="0"/>
              </a:rPr>
              <a:t>TYPICKÉ USPOŘÁDÁNÍ ZPO</a:t>
            </a:r>
            <a:r>
              <a:rPr lang="cs-CZ" altLang="cs-CZ" sz="2400" dirty="0">
                <a:solidFill>
                  <a:schemeClr val="accent2"/>
                </a:solidFill>
                <a:latin typeface="Calibri" panose="020F0502020204030204" pitchFamily="34" charset="0"/>
                <a:ea typeface="Calibri" panose="020F0502020204030204" pitchFamily="34" charset="0"/>
                <a:cs typeface="Calibri" panose="020F0502020204030204" pitchFamily="34" charset="0"/>
              </a:rPr>
              <a:t> </a:t>
            </a:r>
            <a:r>
              <a:rPr lang="cs-CZ" altLang="cs-CZ" sz="2400" dirty="0">
                <a:latin typeface="Calibri" panose="020F0502020204030204" pitchFamily="34" charset="0"/>
                <a:ea typeface="Calibri" panose="020F0502020204030204" pitchFamily="34" charset="0"/>
                <a:cs typeface="Calibri" panose="020F0502020204030204" pitchFamily="34" charset="0"/>
              </a:rPr>
              <a:t>PRO LITÍ SOCHORŮ</a:t>
            </a:r>
          </a:p>
        </p:txBody>
      </p:sp>
      <p:pic>
        <p:nvPicPr>
          <p:cNvPr id="46083" name="Picture 4"/>
          <p:cNvPicPr>
            <a:picLocks noGrp="1" noChangeAspect="1" noChangeArrowheads="1"/>
          </p:cNvPicPr>
          <p:nvPr>
            <p:ph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171450" y="765175"/>
            <a:ext cx="7785100" cy="3148013"/>
          </a:xfrm>
        </p:spPr>
      </p:pic>
      <p:sp>
        <p:nvSpPr>
          <p:cNvPr id="46084"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8CCF1F81-3266-4D42-85DD-A1E32622259A}"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24</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46085" name="Text Box 5"/>
          <p:cNvSpPr txBox="1">
            <a:spLocks noChangeArrowheads="1"/>
          </p:cNvSpPr>
          <p:nvPr/>
        </p:nvSpPr>
        <p:spPr bwMode="auto">
          <a:xfrm>
            <a:off x="3806825" y="4113213"/>
            <a:ext cx="5337175" cy="2308225"/>
          </a:xfrm>
          <a:prstGeom prst="rect">
            <a:avLst/>
          </a:prstGeom>
          <a:noFill/>
          <a:ln>
            <a:noFill/>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Ocel proudí z pánve</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1000" b="1" i="0" u="none" strike="noStrike" kern="1200" cap="none" spc="0" normalizeH="0" baseline="0" noProof="0" dirty="0">
                <a:ln>
                  <a:noFill/>
                </a:ln>
                <a:solidFill>
                  <a:srgbClr val="ED7D31"/>
                </a:solidFill>
                <a:effectLst/>
                <a:uLnTx/>
                <a:uFillTx/>
                <a:latin typeface="Calibri Light" panose="020F0302020204030204"/>
                <a:ea typeface="+mn-ea"/>
                <a:cs typeface="+mn-cs"/>
              </a:rPr>
              <a:t>1</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do </a:t>
            </a:r>
            <a:r>
              <a:rPr kumimoji="0" lang="cs-CZ" altLang="cs-CZ" sz="2000" b="0" i="0" u="none" strike="noStrike" kern="1200" cap="none" spc="0" normalizeH="0" baseline="0" noProof="0" dirty="0" err="1">
                <a:ln>
                  <a:noFill/>
                </a:ln>
                <a:solidFill>
                  <a:prstClr val="black"/>
                </a:solidFill>
                <a:effectLst/>
                <a:uLnTx/>
                <a:uFillTx/>
                <a:latin typeface="Calibri Light" panose="020F0302020204030204"/>
                <a:ea typeface="+mn-ea"/>
                <a:cs typeface="+mn-cs"/>
              </a:rPr>
              <a:t>mezipánve</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1000" b="1" i="0" u="none" strike="noStrike" kern="1200" cap="none" spc="0" normalizeH="0" baseline="0" noProof="0" dirty="0">
                <a:ln>
                  <a:noFill/>
                </a:ln>
                <a:solidFill>
                  <a:srgbClr val="ED7D31"/>
                </a:solidFill>
                <a:effectLst/>
                <a:uLnTx/>
                <a:uFillTx/>
                <a:latin typeface="Calibri Light" panose="020F0302020204030204"/>
                <a:ea typeface="+mn-ea"/>
                <a:cs typeface="+mn-cs"/>
              </a:rPr>
              <a:t>2</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a vodou chlazené měděné formy (krystalizátoru)</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1000" b="1" i="0" u="none" strike="noStrike" kern="1200" cap="none" spc="0" normalizeH="0" baseline="0" noProof="0" dirty="0">
                <a:ln>
                  <a:noFill/>
                </a:ln>
                <a:solidFill>
                  <a:srgbClr val="ED7D31"/>
                </a:solidFill>
                <a:effectLst/>
                <a:uLnTx/>
                <a:uFillTx/>
                <a:latin typeface="Calibri Light" panose="020F0302020204030204"/>
                <a:ea typeface="+mn-ea"/>
                <a:cs typeface="+mn-cs"/>
              </a:rPr>
              <a:t>3</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 </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Tuhnutí začíná ve formě a pokračuje v primární zóně sekundárního chlazení</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1000" b="1" i="0" u="none" strike="noStrike" kern="1200" cap="none" spc="0" normalizeH="0" baseline="0" noProof="0" dirty="0">
                <a:ln>
                  <a:noFill/>
                </a:ln>
                <a:solidFill>
                  <a:srgbClr val="ED7D31"/>
                </a:solidFill>
                <a:effectLst/>
                <a:uLnTx/>
                <a:uFillTx/>
                <a:latin typeface="Calibri Light" panose="020F0302020204030204"/>
                <a:ea typeface="+mn-ea"/>
                <a:cs typeface="+mn-cs"/>
              </a:rPr>
              <a:t>4</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a prochází tažnými válci</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1000" b="1" i="0" u="none" strike="noStrike" kern="1200" cap="none" spc="0" normalizeH="0" baseline="0" noProof="0" dirty="0">
                <a:ln>
                  <a:noFill/>
                </a:ln>
                <a:solidFill>
                  <a:srgbClr val="ED7D31"/>
                </a:solidFill>
                <a:effectLst/>
                <a:uLnTx/>
                <a:uFillTx/>
                <a:latin typeface="Calibri Light" panose="020F0302020204030204"/>
                <a:ea typeface="+mn-ea"/>
                <a:cs typeface="+mn-cs"/>
              </a:rPr>
              <a:t>5</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Následuje rovnací prvek</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1000" b="1" i="0" u="none" strike="noStrike" kern="1200" cap="none" spc="0" normalizeH="0" baseline="0" noProof="0" dirty="0">
                <a:ln>
                  <a:noFill/>
                </a:ln>
                <a:solidFill>
                  <a:srgbClr val="ED7D31"/>
                </a:solidFill>
                <a:effectLst/>
                <a:uLnTx/>
                <a:uFillTx/>
                <a:latin typeface="Calibri Light" panose="020F0302020204030204"/>
                <a:ea typeface="+mn-ea"/>
                <a:cs typeface="+mn-cs"/>
              </a:rPr>
              <a:t>6</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odpojení zaváděcí zátky</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1000" b="1" i="0" u="none" strike="noStrike" kern="1200" cap="none" spc="0" normalizeH="0" baseline="0" noProof="0" dirty="0">
                <a:ln>
                  <a:noFill/>
                </a:ln>
                <a:solidFill>
                  <a:srgbClr val="ED7D31"/>
                </a:solidFill>
                <a:effectLst/>
                <a:uLnTx/>
                <a:uFillTx/>
                <a:latin typeface="Calibri Light" panose="020F0302020204030204"/>
                <a:ea typeface="+mn-ea"/>
                <a:cs typeface="+mn-cs"/>
              </a:rPr>
              <a:t>7</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dělící zařízeni</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1000" b="1" i="0" u="none" strike="noStrike" kern="1200" cap="none" spc="0" normalizeH="0" baseline="0" noProof="0" dirty="0">
                <a:ln>
                  <a:noFill/>
                </a:ln>
                <a:solidFill>
                  <a:srgbClr val="ED7D31"/>
                </a:solidFill>
                <a:effectLst/>
                <a:uLnTx/>
                <a:uFillTx/>
                <a:latin typeface="Calibri Light" panose="020F0302020204030204"/>
                <a:ea typeface="+mn-ea"/>
                <a:cs typeface="+mn-cs"/>
              </a:rPr>
              <a:t>8</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dopravní zařízení</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1000" b="1" i="0" u="none" strike="noStrike" kern="1200" cap="none" spc="0" normalizeH="0" baseline="0" noProof="0" dirty="0">
                <a:ln>
                  <a:noFill/>
                </a:ln>
                <a:solidFill>
                  <a:srgbClr val="ED7D31"/>
                </a:solidFill>
                <a:effectLst/>
                <a:uLnTx/>
                <a:uFillTx/>
                <a:latin typeface="Calibri Light" panose="020F0302020204030204"/>
                <a:ea typeface="+mn-ea"/>
                <a:cs typeface="+mn-cs"/>
              </a:rPr>
              <a:t>9</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1000" b="1" i="0" u="none" strike="noStrike" kern="1200" cap="none" spc="0" normalizeH="0" baseline="0" noProof="0" dirty="0">
                <a:ln>
                  <a:noFill/>
                </a:ln>
                <a:solidFill>
                  <a:srgbClr val="ED7D31"/>
                </a:solidFill>
                <a:effectLst/>
                <a:uLnTx/>
                <a:uFillTx/>
                <a:latin typeface="Calibri Light" panose="020F0302020204030204"/>
                <a:ea typeface="+mn-ea"/>
                <a:cs typeface="+mn-cs"/>
              </a:rPr>
              <a:t>10</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značkování</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1000" b="1" i="0" u="none" strike="noStrike" kern="1200" cap="none" spc="0" normalizeH="0" baseline="0" noProof="0" dirty="0">
                <a:ln>
                  <a:noFill/>
                </a:ln>
                <a:solidFill>
                  <a:srgbClr val="ED7D31"/>
                </a:solidFill>
                <a:effectLst/>
                <a:uLnTx/>
                <a:uFillTx/>
                <a:latin typeface="Calibri Light" panose="020F0302020204030204"/>
                <a:ea typeface="+mn-ea"/>
                <a:cs typeface="+mn-cs"/>
              </a:rPr>
              <a:t>11</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doprava polotovaru horkou cestou pro válcování nebo do skladu </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1000" b="1" i="0" u="none" strike="noStrike" kern="1200" cap="none" spc="0" normalizeH="0" baseline="0" noProof="0" dirty="0">
                <a:ln>
                  <a:noFill/>
                </a:ln>
                <a:solidFill>
                  <a:srgbClr val="ED7D31"/>
                </a:solidFill>
                <a:effectLst/>
                <a:uLnTx/>
                <a:uFillTx/>
                <a:latin typeface="Calibri Light" panose="020F0302020204030204"/>
                <a:ea typeface="+mn-ea"/>
                <a:cs typeface="+mn-cs"/>
              </a:rPr>
              <a:t>12</a:t>
            </a:r>
            <a:r>
              <a:rPr kumimoji="0" lang="cs-CZ" altLang="cs-CZ" sz="1000" b="0" i="0" u="none" strike="noStrike" kern="1200" cap="none" spc="0" normalizeH="0" baseline="0" noProof="0" dirty="0">
                <a:ln>
                  <a:noFill/>
                </a:ln>
                <a:solidFill>
                  <a:prstClr val="black"/>
                </a:solidFill>
                <a:effectLst/>
                <a:uLnTx/>
                <a:uFillTx/>
                <a:latin typeface="Calibri Light" panose="020F0302020204030204"/>
                <a:ea typeface="+mn-ea"/>
                <a:cs typeface="+mn-cs"/>
              </a:rPr>
              <a:t>)</a:t>
            </a:r>
            <a:endParaRPr kumimoji="0" lang="cs-CZ" altLang="cs-CZ" sz="1000" b="1" i="0" u="none" strike="noStrike" kern="1200" cap="none" spc="0" normalizeH="0" baseline="0" noProof="0" dirty="0">
              <a:ln>
                <a:noFill/>
              </a:ln>
              <a:solidFill>
                <a:srgbClr val="FF3300"/>
              </a:solidFill>
              <a:effectLst/>
              <a:uLnTx/>
              <a:uFillTx/>
              <a:latin typeface="Calibri Light" panose="020F0302020204030204"/>
              <a:ea typeface="+mn-ea"/>
              <a:cs typeface="+mn-cs"/>
            </a:endParaRPr>
          </a:p>
        </p:txBody>
      </p:sp>
      <p:pic>
        <p:nvPicPr>
          <p:cNvPr id="46086" name="Picture 8" descr="Caster cut-off torches in action"/>
          <p:cNvPicPr>
            <a:picLocks noChangeAspect="1" noChangeArrowheads="1"/>
          </p:cNvPicPr>
          <p:nvPr/>
        </p:nvPicPr>
        <p:blipFill>
          <a:blip r:embed="rId4">
            <a:extLst>
              <a:ext uri="{28A0092B-C50C-407E-A947-70E740481C1C}">
                <a14:useLocalDpi xmlns:a14="http://schemas.microsoft.com/office/drawing/2010/main" val="0"/>
              </a:ext>
            </a:extLst>
          </a:blip>
          <a:srcRect l="13879" r="17815"/>
          <a:stretch>
            <a:fillRect/>
          </a:stretch>
        </p:blipFill>
        <p:spPr bwMode="auto">
          <a:xfrm>
            <a:off x="171450" y="3688631"/>
            <a:ext cx="3455988" cy="274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spect="1" noChangeArrowheads="1"/>
          </p:cNvSpPr>
          <p:nvPr>
            <p:ph type="title"/>
          </p:nvPr>
        </p:nvSpPr>
        <p:spPr>
          <a:xfrm>
            <a:off x="330200" y="260350"/>
            <a:ext cx="8569325" cy="431800"/>
          </a:xfrm>
          <a:solidFill>
            <a:schemeClr val="bg1"/>
          </a:solidFill>
          <a:ln>
            <a:solidFill>
              <a:srgbClr val="C00000"/>
            </a:solidFill>
            <a:miter lim="800000"/>
            <a:headEnd/>
            <a:tailEnd/>
          </a:ln>
        </p:spPr>
        <p:txBody>
          <a:bodyPr/>
          <a:lstStyle/>
          <a:p>
            <a:pPr eaLnBrk="1" hangingPunct="1"/>
            <a:r>
              <a:rPr lang="cs-CZ" altLang="cs-CZ" sz="2400" dirty="0">
                <a:latin typeface="Calibri" panose="020F0502020204030204" pitchFamily="34" charset="0"/>
                <a:ea typeface="Calibri" panose="020F0502020204030204" pitchFamily="34" charset="0"/>
                <a:cs typeface="Calibri" panose="020F0502020204030204" pitchFamily="34" charset="0"/>
              </a:rPr>
              <a:t>PLYNULÉ ODLÉVÁNÍ</a:t>
            </a:r>
          </a:p>
        </p:txBody>
      </p:sp>
      <p:sp>
        <p:nvSpPr>
          <p:cNvPr id="48131" name="Rectangle 3"/>
          <p:cNvSpPr>
            <a:spLocks noGrp="1" noChangeArrowheads="1"/>
          </p:cNvSpPr>
          <p:nvPr>
            <p:ph idx="1"/>
          </p:nvPr>
        </p:nvSpPr>
        <p:spPr>
          <a:xfrm>
            <a:off x="180975" y="981075"/>
            <a:ext cx="8709025" cy="2232025"/>
          </a:xfrm>
        </p:spPr>
        <p:txBody>
          <a:bodyPr/>
          <a:lstStyle/>
          <a:p>
            <a:pPr marL="358775" indent="-358775" algn="l" eaLnBrk="1" hangingPunct="1">
              <a:lnSpc>
                <a:spcPct val="80000"/>
              </a:lnSpc>
              <a:buSzPct val="70000"/>
              <a:buFont typeface="Wingdings" panose="05000000000000000000" pitchFamily="2" charset="2"/>
              <a:buChar char="Ø"/>
            </a:pPr>
            <a:r>
              <a:rPr lang="cs-CZ" altLang="cs-CZ" sz="2200" dirty="0">
                <a:latin typeface="Calibri" panose="020F0502020204030204" pitchFamily="34" charset="0"/>
                <a:ea typeface="Calibri" panose="020F0502020204030204" pitchFamily="34" charset="0"/>
                <a:cs typeface="Calibri" panose="020F0502020204030204" pitchFamily="34" charset="0"/>
              </a:rPr>
              <a:t>Zcela dominuje (90% veškeré tvářené oceli) - 750 miliónů tun oceli a 20 miliónu tun hliníku a mnoha tun jiných slitin každý rok v celém světě </a:t>
            </a:r>
          </a:p>
          <a:p>
            <a:pPr marL="358775" indent="-358775" algn="l" eaLnBrk="1" hangingPunct="1">
              <a:lnSpc>
                <a:spcPct val="80000"/>
              </a:lnSpc>
              <a:buSzPct val="70000"/>
              <a:buFont typeface="Wingdings" panose="05000000000000000000" pitchFamily="2" charset="2"/>
              <a:buChar char="Ø"/>
            </a:pPr>
            <a:r>
              <a:rPr lang="cs-CZ" altLang="cs-CZ" sz="2200" dirty="0">
                <a:latin typeface="Calibri" panose="020F0502020204030204" pitchFamily="34" charset="0"/>
                <a:ea typeface="Calibri" panose="020F0502020204030204" pitchFamily="34" charset="0"/>
                <a:cs typeface="Calibri" panose="020F0502020204030204" pitchFamily="34" charset="0"/>
              </a:rPr>
              <a:t>Produktem je </a:t>
            </a:r>
            <a:r>
              <a:rPr lang="cs-CZ" altLang="cs-CZ" sz="2200" dirty="0" err="1">
                <a:latin typeface="Calibri" panose="020F0502020204030204" pitchFamily="34" charset="0"/>
                <a:ea typeface="Calibri" panose="020F0502020204030204" pitchFamily="34" charset="0"/>
                <a:cs typeface="Calibri" panose="020F0502020204030204" pitchFamily="34" charset="0"/>
              </a:rPr>
              <a:t>předlitek</a:t>
            </a:r>
            <a:r>
              <a:rPr lang="cs-CZ" altLang="cs-CZ" sz="2200" dirty="0">
                <a:latin typeface="Calibri" panose="020F0502020204030204" pitchFamily="34" charset="0"/>
                <a:ea typeface="Calibri" panose="020F0502020204030204" pitchFamily="34" charset="0"/>
                <a:cs typeface="Calibri" panose="020F0502020204030204" pitchFamily="34" charset="0"/>
              </a:rPr>
              <a:t> - polotovar k dalšímu zpracování</a:t>
            </a:r>
          </a:p>
          <a:p>
            <a:pPr marL="358775" indent="-358775" algn="l" eaLnBrk="1" hangingPunct="1">
              <a:lnSpc>
                <a:spcPct val="80000"/>
              </a:lnSpc>
              <a:buSzPct val="70000"/>
              <a:buFont typeface="Wingdings" panose="05000000000000000000" pitchFamily="2" charset="2"/>
              <a:buChar char="Ø"/>
            </a:pPr>
            <a:r>
              <a:rPr lang="cs-CZ" altLang="cs-CZ" sz="2200" dirty="0">
                <a:latin typeface="Calibri" panose="020F0502020204030204" pitchFamily="34" charset="0"/>
                <a:ea typeface="Calibri" panose="020F0502020204030204" pitchFamily="34" charset="0"/>
                <a:cs typeface="Calibri" panose="020F0502020204030204" pitchFamily="34" charset="0"/>
              </a:rPr>
              <a:t>zvýšení kvality, produktivity a celkové efektivnosti a stalo se hlavní technologií výroby oceli</a:t>
            </a:r>
          </a:p>
          <a:p>
            <a:pPr marL="358775" indent="-358775" algn="l" eaLnBrk="1" hangingPunct="1">
              <a:lnSpc>
                <a:spcPct val="80000"/>
              </a:lnSpc>
              <a:buFontTx/>
              <a:buNone/>
            </a:pPr>
            <a:endParaRPr lang="cs-CZ" altLang="cs-CZ" sz="2200" dirty="0">
              <a:latin typeface="Calibri" panose="020F0502020204030204" pitchFamily="34" charset="0"/>
              <a:ea typeface="Calibri" panose="020F0502020204030204" pitchFamily="34" charset="0"/>
              <a:cs typeface="Calibri" panose="020F0502020204030204" pitchFamily="34" charset="0"/>
            </a:endParaRPr>
          </a:p>
        </p:txBody>
      </p:sp>
      <p:sp>
        <p:nvSpPr>
          <p:cNvPr id="48132"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0C33714E-FB0A-481E-9948-AF35040D8134}"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25</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48133" name="Obráze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2348880"/>
            <a:ext cx="4933950" cy="364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spect="1" noChangeArrowheads="1"/>
          </p:cNvSpPr>
          <p:nvPr>
            <p:ph type="title"/>
          </p:nvPr>
        </p:nvSpPr>
        <p:spPr>
          <a:xfrm>
            <a:off x="323850" y="188913"/>
            <a:ext cx="8569325" cy="431800"/>
          </a:xfrm>
          <a:solidFill>
            <a:schemeClr val="bg1"/>
          </a:solidFill>
          <a:ln>
            <a:solidFill>
              <a:srgbClr val="C00000"/>
            </a:solidFill>
            <a:miter lim="800000"/>
            <a:headEnd/>
            <a:tailEnd/>
          </a:ln>
        </p:spPr>
        <p:txBody>
          <a:bodyPr/>
          <a:lstStyle/>
          <a:p>
            <a:pPr eaLnBrk="1" hangingPunct="1"/>
            <a:r>
              <a:rPr lang="cs-CZ" altLang="cs-CZ" sz="2400">
                <a:latin typeface="Calibri" panose="020F0502020204030204" pitchFamily="34" charset="0"/>
                <a:ea typeface="Calibri" panose="020F0502020204030204" pitchFamily="34" charset="0"/>
                <a:cs typeface="Calibri" panose="020F0502020204030204" pitchFamily="34" charset="0"/>
              </a:rPr>
              <a:t>PŘÍKLADY ODLÉVANÝCH PROFILŮ</a:t>
            </a:r>
          </a:p>
        </p:txBody>
      </p:sp>
      <p:sp>
        <p:nvSpPr>
          <p:cNvPr id="50180" name="Rectangle 3"/>
          <p:cNvSpPr>
            <a:spLocks noGrp="1" noChangeArrowheads="1"/>
          </p:cNvSpPr>
          <p:nvPr>
            <p:ph idx="1"/>
          </p:nvPr>
        </p:nvSpPr>
        <p:spPr>
          <a:xfrm>
            <a:off x="5715124" y="3981300"/>
            <a:ext cx="3323033" cy="2781300"/>
          </a:xfrm>
        </p:spPr>
        <p:txBody>
          <a:bodyPr lIns="0" rIns="0" rtlCol="0">
            <a:normAutofit/>
          </a:bodyPr>
          <a:lstStyle/>
          <a:p>
            <a:pPr marL="0" indent="0" algn="l" eaLnBrk="1" fontAlgn="auto" hangingPunct="1">
              <a:lnSpc>
                <a:spcPct val="80000"/>
              </a:lnSpc>
              <a:spcAft>
                <a:spcPts val="0"/>
              </a:spcAft>
              <a:buFontTx/>
              <a:buNone/>
              <a:defRPr/>
            </a:pPr>
            <a:r>
              <a:rPr lang="cs-CZ" altLang="cs-CZ" sz="1600" dirty="0">
                <a:latin typeface="Calibri" panose="020F0502020204030204" pitchFamily="34" charset="0"/>
                <a:ea typeface="Calibri" panose="020F0502020204030204" pitchFamily="34" charset="0"/>
                <a:cs typeface="Calibri" panose="020F0502020204030204" pitchFamily="34" charset="0"/>
              </a:rPr>
              <a:t>Plocha profilu je u sochorů až 46 cm</a:t>
            </a:r>
            <a:r>
              <a:rPr lang="cs-CZ" altLang="cs-CZ" sz="1600" baseline="30000" dirty="0">
                <a:latin typeface="Calibri" panose="020F0502020204030204" pitchFamily="34" charset="0"/>
                <a:ea typeface="Calibri" panose="020F0502020204030204" pitchFamily="34" charset="0"/>
                <a:cs typeface="Calibri" panose="020F0502020204030204" pitchFamily="34" charset="0"/>
              </a:rPr>
              <a:t>2</a:t>
            </a:r>
            <a:endParaRPr lang="cs-CZ" altLang="cs-CZ" sz="1600" dirty="0">
              <a:latin typeface="Calibri" panose="020F0502020204030204" pitchFamily="34" charset="0"/>
              <a:ea typeface="Calibri" panose="020F0502020204030204" pitchFamily="34" charset="0"/>
              <a:cs typeface="Calibri" panose="020F0502020204030204" pitchFamily="34" charset="0"/>
            </a:endParaRPr>
          </a:p>
          <a:p>
            <a:pPr marL="0" indent="0" algn="l" eaLnBrk="1" fontAlgn="auto" hangingPunct="1">
              <a:lnSpc>
                <a:spcPct val="80000"/>
              </a:lnSpc>
              <a:spcAft>
                <a:spcPts val="0"/>
              </a:spcAft>
              <a:buFontTx/>
              <a:buNone/>
              <a:defRPr/>
            </a:pPr>
            <a:r>
              <a:rPr lang="cs-CZ" altLang="cs-CZ" sz="1600" dirty="0">
                <a:latin typeface="Calibri" panose="020F0502020204030204" pitchFamily="34" charset="0"/>
                <a:ea typeface="Calibri" panose="020F0502020204030204" pitchFamily="34" charset="0"/>
                <a:cs typeface="Calibri" panose="020F0502020204030204" pitchFamily="34" charset="0"/>
              </a:rPr>
              <a:t>u bloků od 16 do 150 cm</a:t>
            </a:r>
            <a:r>
              <a:rPr lang="cs-CZ" altLang="cs-CZ" sz="1600" baseline="30000" dirty="0">
                <a:latin typeface="Calibri" panose="020F0502020204030204" pitchFamily="34" charset="0"/>
                <a:ea typeface="Calibri" panose="020F0502020204030204" pitchFamily="34" charset="0"/>
                <a:cs typeface="Calibri" panose="020F0502020204030204" pitchFamily="34" charset="0"/>
              </a:rPr>
              <a:t>2</a:t>
            </a:r>
            <a:endParaRPr lang="cs-CZ" altLang="cs-CZ" sz="1600" dirty="0">
              <a:latin typeface="Calibri" panose="020F0502020204030204" pitchFamily="34" charset="0"/>
              <a:ea typeface="Calibri" panose="020F0502020204030204" pitchFamily="34" charset="0"/>
              <a:cs typeface="Calibri" panose="020F0502020204030204" pitchFamily="34" charset="0"/>
            </a:endParaRPr>
          </a:p>
          <a:p>
            <a:pPr marL="0" indent="0" algn="l" eaLnBrk="1" fontAlgn="auto" hangingPunct="1">
              <a:lnSpc>
                <a:spcPct val="80000"/>
              </a:lnSpc>
              <a:spcAft>
                <a:spcPts val="0"/>
              </a:spcAft>
              <a:buFontTx/>
              <a:buNone/>
              <a:defRPr/>
            </a:pPr>
            <a:r>
              <a:rPr lang="cs-CZ" altLang="cs-CZ" sz="1600" dirty="0">
                <a:latin typeface="Calibri" panose="020F0502020204030204" pitchFamily="34" charset="0"/>
                <a:ea typeface="Calibri" panose="020F0502020204030204" pitchFamily="34" charset="0"/>
                <a:cs typeface="Calibri" panose="020F0502020204030204" pitchFamily="34" charset="0"/>
              </a:rPr>
              <a:t>Kruhové sochory mají průměr</a:t>
            </a:r>
          </a:p>
          <a:p>
            <a:pPr marL="0" indent="0" algn="l" eaLnBrk="1" fontAlgn="auto" hangingPunct="1">
              <a:lnSpc>
                <a:spcPct val="80000"/>
              </a:lnSpc>
              <a:spcAft>
                <a:spcPts val="0"/>
              </a:spcAft>
              <a:buFontTx/>
              <a:buNone/>
              <a:defRPr/>
            </a:pPr>
            <a:r>
              <a:rPr lang="cs-CZ" altLang="cs-CZ" sz="1600" dirty="0">
                <a:latin typeface="Calibri" panose="020F0502020204030204" pitchFamily="34" charset="0"/>
                <a:ea typeface="Calibri" panose="020F0502020204030204" pitchFamily="34" charset="0"/>
                <a:cs typeface="Calibri" panose="020F0502020204030204" pitchFamily="34" charset="0"/>
              </a:rPr>
              <a:t>od 120 mm do 500 mm</a:t>
            </a:r>
          </a:p>
          <a:p>
            <a:pPr marL="0" indent="0" algn="l" eaLnBrk="1" fontAlgn="auto" hangingPunct="1">
              <a:lnSpc>
                <a:spcPct val="80000"/>
              </a:lnSpc>
              <a:spcAft>
                <a:spcPts val="0"/>
              </a:spcAft>
              <a:buFontTx/>
              <a:buNone/>
              <a:defRPr/>
            </a:pPr>
            <a:r>
              <a:rPr lang="cs-CZ" altLang="cs-CZ" sz="1600" dirty="0">
                <a:latin typeface="Calibri" panose="020F0502020204030204" pitchFamily="34" charset="0"/>
                <a:ea typeface="Calibri" panose="020F0502020204030204" pitchFamily="34" charset="0"/>
                <a:cs typeface="Calibri" panose="020F0502020204030204" pitchFamily="34" charset="0"/>
              </a:rPr>
              <a:t>Bramy mají tloušťku </a:t>
            </a:r>
          </a:p>
          <a:p>
            <a:pPr marL="0" indent="0" algn="l" eaLnBrk="1" fontAlgn="auto" hangingPunct="1">
              <a:lnSpc>
                <a:spcPct val="80000"/>
              </a:lnSpc>
              <a:spcAft>
                <a:spcPts val="0"/>
              </a:spcAft>
              <a:buFontTx/>
              <a:buNone/>
              <a:defRPr/>
            </a:pPr>
            <a:r>
              <a:rPr lang="cs-CZ" altLang="cs-CZ" sz="1600" dirty="0">
                <a:latin typeface="Calibri" panose="020F0502020204030204" pitchFamily="34" charset="0"/>
                <a:ea typeface="Calibri" panose="020F0502020204030204" pitchFamily="34" charset="0"/>
                <a:cs typeface="Calibri" panose="020F0502020204030204" pitchFamily="34" charset="0"/>
              </a:rPr>
              <a:t>od 50 do 400 mm a šířku větší než 1300 mm</a:t>
            </a:r>
          </a:p>
          <a:p>
            <a:pPr marL="0" indent="0" eaLnBrk="1" fontAlgn="auto" hangingPunct="1">
              <a:lnSpc>
                <a:spcPct val="80000"/>
              </a:lnSpc>
              <a:spcAft>
                <a:spcPts val="0"/>
              </a:spcAft>
              <a:buFontTx/>
              <a:buNone/>
              <a:defRPr/>
            </a:pPr>
            <a:endParaRPr lang="cs-CZ" altLang="cs-CZ" sz="1600" dirty="0">
              <a:latin typeface="Calibri" panose="020F0502020204030204" pitchFamily="34" charset="0"/>
              <a:ea typeface="Calibri" panose="020F0502020204030204" pitchFamily="34" charset="0"/>
              <a:cs typeface="Calibri" panose="020F0502020204030204" pitchFamily="34" charset="0"/>
            </a:endParaRPr>
          </a:p>
        </p:txBody>
      </p:sp>
      <p:sp>
        <p:nvSpPr>
          <p:cNvPr id="3"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E754E3C3-0A9D-4C05-9D37-3B9D62550EC8}"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26</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50181" name="Picture 4"/>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4707" r="2261"/>
          <a:stretch>
            <a:fillRect/>
          </a:stretch>
        </p:blipFill>
        <p:spPr bwMode="auto">
          <a:xfrm>
            <a:off x="300658" y="700013"/>
            <a:ext cx="4703390" cy="5069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 name="Obdélník 1"/>
          <p:cNvSpPr/>
          <p:nvPr/>
        </p:nvSpPr>
        <p:spPr>
          <a:xfrm>
            <a:off x="5686425" y="917575"/>
            <a:ext cx="3600450" cy="2862263"/>
          </a:xfrm>
          <a:prstGeom prst="rect">
            <a:avLst/>
          </a:prstGeom>
        </p:spPr>
        <p:txBody>
          <a:bodyPr>
            <a:spAutoFit/>
          </a:body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Poměr stran mezi šířkou a tloušťkou rozděluje bloky a bramy. Je-li poměr stran 2,5 : 1 nebo větší, je výsledný produkt nazýván bramou Uspořádání se odlišuje od sochorového delší drahou tažných válců s intenzivním sekundárním chlazením, protože objem tuhnoucí oceli je řádově vyšší</a:t>
            </a:r>
          </a:p>
        </p:txBody>
      </p:sp>
      <p:pic>
        <p:nvPicPr>
          <p:cNvPr id="5" name="Obrázek 4">
            <a:extLst>
              <a:ext uri="{FF2B5EF4-FFF2-40B4-BE49-F238E27FC236}">
                <a16:creationId xmlns:a16="http://schemas.microsoft.com/office/drawing/2014/main" id="{A3B5987B-9358-4D87-A5F4-31DA77F66F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804" y="746845"/>
            <a:ext cx="5504778" cy="5587181"/>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spect="1" noChangeArrowheads="1"/>
          </p:cNvSpPr>
          <p:nvPr>
            <p:ph type="title"/>
          </p:nvPr>
        </p:nvSpPr>
        <p:spPr>
          <a:xfrm>
            <a:off x="323850" y="188913"/>
            <a:ext cx="8569325" cy="431800"/>
          </a:xfrm>
          <a:solidFill>
            <a:schemeClr val="bg1"/>
          </a:solidFill>
          <a:ln>
            <a:solidFill>
              <a:srgbClr val="C00000"/>
            </a:solidFill>
            <a:miter lim="800000"/>
            <a:headEnd/>
            <a:tailEnd/>
          </a:ln>
        </p:spPr>
        <p:txBody>
          <a:bodyPr/>
          <a:lstStyle/>
          <a:p>
            <a:pPr eaLnBrk="1" hangingPunct="1"/>
            <a:r>
              <a:rPr lang="cs-CZ" altLang="cs-CZ" sz="2400" dirty="0">
                <a:latin typeface="Calibri" panose="020F0502020204030204" pitchFamily="34" charset="0"/>
                <a:ea typeface="Calibri" panose="020F0502020204030204" pitchFamily="34" charset="0"/>
                <a:cs typeface="Calibri" panose="020F0502020204030204" pitchFamily="34" charset="0"/>
              </a:rPr>
              <a:t>VÝHODY PLYNULÉHO ODLÉVÁNÍ</a:t>
            </a:r>
          </a:p>
        </p:txBody>
      </p:sp>
      <p:sp>
        <p:nvSpPr>
          <p:cNvPr id="52228" name="Rectangle 3"/>
          <p:cNvSpPr>
            <a:spLocks noGrp="1" noChangeArrowheads="1"/>
          </p:cNvSpPr>
          <p:nvPr>
            <p:ph idx="1"/>
          </p:nvPr>
        </p:nvSpPr>
        <p:spPr>
          <a:xfrm>
            <a:off x="250825" y="765175"/>
            <a:ext cx="8497888" cy="1511300"/>
          </a:xfrm>
        </p:spPr>
        <p:txBody>
          <a:bodyPr rtlCol="0">
            <a:normAutofit fontScale="85000" lnSpcReduction="10000"/>
          </a:bodyPr>
          <a:lstStyle/>
          <a:p>
            <a:pPr algn="just" eaLnBrk="1" fontAlgn="auto" hangingPunct="1">
              <a:spcAft>
                <a:spcPts val="0"/>
              </a:spcAft>
              <a:buSzPct val="70000"/>
              <a:buFont typeface="Wingdings" panose="05000000000000000000" pitchFamily="2" charset="2"/>
              <a:buNone/>
              <a:defRPr/>
            </a:pPr>
            <a:r>
              <a:rPr lang="cs-CZ" altLang="cs-CZ" sz="2000" dirty="0">
                <a:solidFill>
                  <a:srgbClr val="C00000"/>
                </a:solidFill>
              </a:rPr>
              <a:t>Plynulým odléváním </a:t>
            </a:r>
            <a:r>
              <a:rPr lang="cs-CZ" altLang="cs-CZ" sz="2000" dirty="0"/>
              <a:t>se získávají přímo z tekuté oceli polotovary, které jsou vhodné pro válcování. Ocel má jemnější strukturu, lepší jakost, je stejnorodější, zvyšuje se výtěžek. Výrobní náklady se zmenšují, odpadá kokilový park, licí soupravy, hlubinné pece, blokové a případně i hrubé válcovací tratě</a:t>
            </a:r>
          </a:p>
          <a:p>
            <a:pPr eaLnBrk="1" fontAlgn="auto" hangingPunct="1">
              <a:lnSpc>
                <a:spcPct val="80000"/>
              </a:lnSpc>
              <a:spcAft>
                <a:spcPts val="0"/>
              </a:spcAft>
              <a:buFontTx/>
              <a:buNone/>
              <a:defRPr/>
            </a:pPr>
            <a:r>
              <a:rPr lang="cs-CZ" altLang="cs-CZ" sz="2400" dirty="0"/>
              <a:t>     </a:t>
            </a:r>
          </a:p>
        </p:txBody>
      </p:sp>
      <p:sp>
        <p:nvSpPr>
          <p:cNvPr id="2"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5DC91FBA-8095-4365-85E1-B885C00B7A71}"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27</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52229" name="Picture 6"/>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3688" y="2420937"/>
            <a:ext cx="6079083" cy="3244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4" name="Obrázek 3">
            <a:extLst>
              <a:ext uri="{FF2B5EF4-FFF2-40B4-BE49-F238E27FC236}">
                <a16:creationId xmlns:a16="http://schemas.microsoft.com/office/drawing/2014/main" id="{AE632E1E-07FD-44AF-B990-989A33DBEF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4400" y="1980076"/>
            <a:ext cx="6588224" cy="4392149"/>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323850" y="400050"/>
            <a:ext cx="8569325" cy="365125"/>
          </a:xfrm>
          <a:solidFill>
            <a:schemeClr val="bg1"/>
          </a:solidFill>
          <a:ln>
            <a:solidFill>
              <a:srgbClr val="C00000"/>
            </a:solidFill>
            <a:miter lim="800000"/>
            <a:headEnd/>
            <a:tailEnd/>
          </a:ln>
        </p:spPr>
        <p:txBody>
          <a:bodyPr tIns="0" bIns="0"/>
          <a:lstStyle/>
          <a:p>
            <a:pPr eaLnBrk="1" hangingPunct="1"/>
            <a:r>
              <a:rPr lang="cs-CZ" altLang="cs-CZ" sz="2400" dirty="0">
                <a:latin typeface="Calibri" panose="020F0502020204030204" pitchFamily="34" charset="0"/>
                <a:ea typeface="Calibri" panose="020F0502020204030204" pitchFamily="34" charset="0"/>
                <a:cs typeface="Calibri" panose="020F0502020204030204" pitchFamily="34" charset="0"/>
              </a:rPr>
              <a:t>VYŠŠÍ VÝTĚŽNOST KOVU Z PLYNULÉHO ODLÉVÁNÍ</a:t>
            </a:r>
            <a:endParaRPr lang="cs-CZ" altLang="cs-CZ" sz="2000" dirty="0">
              <a:latin typeface="Calibri" panose="020F0502020204030204" pitchFamily="34" charset="0"/>
              <a:ea typeface="Calibri" panose="020F0502020204030204" pitchFamily="34" charset="0"/>
              <a:cs typeface="Calibri" panose="020F0502020204030204" pitchFamily="34" charset="0"/>
            </a:endParaRPr>
          </a:p>
        </p:txBody>
      </p:sp>
      <p:sp>
        <p:nvSpPr>
          <p:cNvPr id="54275"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F02C4398-B502-4F84-992A-FA8D3E12F5E6}"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28</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pSp>
        <p:nvGrpSpPr>
          <p:cNvPr id="54276" name="Group 9"/>
          <p:cNvGrpSpPr>
            <a:grpSpLocks/>
          </p:cNvGrpSpPr>
          <p:nvPr/>
        </p:nvGrpSpPr>
        <p:grpSpPr bwMode="auto">
          <a:xfrm>
            <a:off x="1979364" y="2420888"/>
            <a:ext cx="5185271" cy="2447801"/>
            <a:chOff x="158" y="1797"/>
            <a:chExt cx="3959" cy="1802"/>
          </a:xfrm>
        </p:grpSpPr>
        <p:pic>
          <p:nvPicPr>
            <p:cNvPr id="54277" name="Picture 6"/>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8" y="1797"/>
              <a:ext cx="1633" cy="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54278" name="Picture 7"/>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91" y="1797"/>
              <a:ext cx="2326" cy="1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pic>
        <p:nvPicPr>
          <p:cNvPr id="5" name="Obrázek 4">
            <a:extLst>
              <a:ext uri="{FF2B5EF4-FFF2-40B4-BE49-F238E27FC236}">
                <a16:creationId xmlns:a16="http://schemas.microsoft.com/office/drawing/2014/main" id="{53A55E69-EBCA-4634-A9AC-F999CFEA51B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6518" y="1138200"/>
            <a:ext cx="3342117" cy="5013176"/>
          </a:xfrm>
          <a:prstGeom prst="rect">
            <a:avLst/>
          </a:prstGeom>
        </p:spPr>
      </p:pic>
      <p:pic>
        <p:nvPicPr>
          <p:cNvPr id="7" name="Obrázek 6">
            <a:extLst>
              <a:ext uri="{FF2B5EF4-FFF2-40B4-BE49-F238E27FC236}">
                <a16:creationId xmlns:a16="http://schemas.microsoft.com/office/drawing/2014/main" id="{FD5D2319-2A41-47CF-B103-5FE3C0720F8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58475" y="1138200"/>
            <a:ext cx="4797152" cy="4797152"/>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323850" y="188913"/>
            <a:ext cx="8569325" cy="431800"/>
          </a:xfrm>
          <a:solidFill>
            <a:schemeClr val="bg1"/>
          </a:solidFill>
          <a:ln>
            <a:solidFill>
              <a:srgbClr val="C00000"/>
            </a:solidFill>
            <a:miter lim="800000"/>
            <a:headEnd/>
            <a:tailEnd/>
          </a:ln>
        </p:spPr>
        <p:txBody>
          <a:bodyPr/>
          <a:lstStyle/>
          <a:p>
            <a:pPr eaLnBrk="1" hangingPunct="1"/>
            <a:r>
              <a:rPr lang="cs-CZ" altLang="cs-CZ" sz="2400" dirty="0">
                <a:latin typeface="Calibri" panose="020F0502020204030204" pitchFamily="34" charset="0"/>
                <a:ea typeface="Calibri" panose="020F0502020204030204" pitchFamily="34" charset="0"/>
                <a:cs typeface="Calibri" panose="020F0502020204030204" pitchFamily="34" charset="0"/>
              </a:rPr>
              <a:t>ENERGETICKÁ BILANCE PLYNULÉHO ODLÉVÁNÍ</a:t>
            </a:r>
          </a:p>
        </p:txBody>
      </p:sp>
      <p:sp>
        <p:nvSpPr>
          <p:cNvPr id="56323"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83F823E4-E5BB-43DD-A3EC-FF57CC1CD434}"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29</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56324" name="Picture 8"/>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1628775"/>
            <a:ext cx="9144000"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56325" name="Text Box 9"/>
          <p:cNvSpPr txBox="1">
            <a:spLocks noChangeArrowheads="1"/>
          </p:cNvSpPr>
          <p:nvPr/>
        </p:nvSpPr>
        <p:spPr bwMode="auto">
          <a:xfrm>
            <a:off x="250825" y="836613"/>
            <a:ext cx="8642350" cy="701675"/>
          </a:xfrm>
          <a:prstGeom prst="rect">
            <a:avLst/>
          </a:prstGeom>
          <a:noFill/>
          <a:ln>
            <a:noFill/>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Uvedená energetická bilance ukazuje pouze přeměnu tekuté oceli do bram schopných dalšího zpracování, neuvažuje se tavicí proces.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Zástupný symbol pro číslo snímku 3"/>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BAD1D872-7C91-4B6F-9511-041A5962CD66}"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7171" name="Text Box 2"/>
          <p:cNvSpPr txBox="1">
            <a:spLocks noChangeArrowheads="1"/>
          </p:cNvSpPr>
          <p:nvPr/>
        </p:nvSpPr>
        <p:spPr bwMode="auto">
          <a:xfrm>
            <a:off x="358775" y="476250"/>
            <a:ext cx="87852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cs-CZ" altLang="cs-CZ"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7172" name="Text Box 4"/>
          <p:cNvSpPr txBox="1">
            <a:spLocks noChangeAspect="1" noChangeArrowheads="1"/>
          </p:cNvSpPr>
          <p:nvPr/>
        </p:nvSpPr>
        <p:spPr bwMode="auto">
          <a:xfrm>
            <a:off x="250825" y="260350"/>
            <a:ext cx="8637588" cy="6119813"/>
          </a:xfrm>
          <a:prstGeom prst="rect">
            <a:avLst/>
          </a:prstGeom>
          <a:noFill/>
          <a:ln>
            <a:noFill/>
          </a:ln>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altLang="cs-CZ" sz="2000" b="1" i="0" u="none" strike="noStrike" kern="1200" cap="none" spc="0" normalizeH="0" baseline="0" noProof="0" dirty="0">
                <a:ln>
                  <a:noFill/>
                </a:ln>
                <a:solidFill>
                  <a:srgbClr val="C00000"/>
                </a:solidFill>
                <a:effectLst/>
                <a:uLnTx/>
                <a:uFillTx/>
                <a:latin typeface="Calibri Light" panose="020F0302020204030204"/>
                <a:ea typeface="+mn-ea"/>
                <a:cs typeface="+mn-cs"/>
              </a:rPr>
              <a:t>SUROVÉ ŽELEZO se vyrábí redukcí železných rud ve vysoké peci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(pracuje nepřetržitě několik let)</a:t>
            </a:r>
            <a:endPar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endParaRPr>
          </a:p>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cs-CZ" altLang="cs-CZ" sz="2000" b="1" i="0" u="none" strike="noStrike" kern="1200" cap="none" spc="0" normalizeH="0" baseline="0" noProof="0" dirty="0">
                <a:ln>
                  <a:noFill/>
                </a:ln>
                <a:solidFill>
                  <a:srgbClr val="C00000"/>
                </a:solidFill>
                <a:effectLst/>
                <a:uLnTx/>
                <a:uFillTx/>
                <a:latin typeface="Calibri Light" panose="020F0302020204030204"/>
                <a:ea typeface="+mn-ea"/>
                <a:cs typeface="+mn-cs"/>
              </a:rPr>
              <a:t>SUROVINY PRO VÝROBU SUROVÉHO ŽELEZA</a:t>
            </a:r>
            <a:endParaRPr kumimoji="0" lang="cs-CZ" altLang="cs-CZ" sz="2000" b="0" i="0" u="sng" strike="noStrike" kern="1200" cap="none" spc="0" normalizeH="0" baseline="0" noProof="0" dirty="0">
              <a:ln>
                <a:noFill/>
              </a:ln>
              <a:solidFill>
                <a:srgbClr val="C00000"/>
              </a:solidFill>
              <a:effectLst/>
              <a:uLnTx/>
              <a:uFillTx/>
              <a:latin typeface="Calibri Light" panose="020F0302020204030204"/>
              <a:ea typeface="+mn-ea"/>
              <a:cs typeface="+mn-cs"/>
            </a:endParaRPr>
          </a:p>
          <a:p>
            <a:pPr marL="0" marR="0" lvl="0" indent="0" algn="l" defTabSz="914400" rtl="0" eaLnBrk="1" fontAlgn="base" latinLnBrk="0" hangingPunct="1">
              <a:lnSpc>
                <a:spcPct val="100000"/>
              </a:lnSpc>
              <a:spcBef>
                <a:spcPct val="30000"/>
              </a:spcBef>
              <a:spcAft>
                <a:spcPct val="0"/>
              </a:spcAft>
              <a:buClrTx/>
              <a:buSzPct val="70000"/>
              <a:buFont typeface="Wingdings" panose="05000000000000000000" pitchFamily="2" charset="2"/>
              <a:buChar char="Ø"/>
              <a:tabLst/>
              <a:defRPr/>
            </a:pPr>
            <a:r>
              <a:rPr kumimoji="0" lang="cs-CZ" altLang="cs-CZ" sz="2000" b="1" i="0" u="none" strike="noStrike" kern="1200" cap="none" spc="0" normalizeH="0" baseline="0" noProof="0" dirty="0">
                <a:ln>
                  <a:noFill/>
                </a:ln>
                <a:solidFill>
                  <a:prstClr val="black"/>
                </a:solidFill>
                <a:effectLst/>
                <a:uLnTx/>
                <a:uFillTx/>
                <a:latin typeface="Calibri Light" panose="020F0302020204030204"/>
                <a:ea typeface="+mn-ea"/>
                <a:cs typeface="+mn-cs"/>
              </a:rPr>
              <a:t> </a:t>
            </a:r>
            <a:r>
              <a:rPr kumimoji="0" lang="cs-CZ" altLang="cs-CZ" sz="2000" b="1" i="0" u="none" strike="noStrike" kern="1200" cap="none" spc="0" normalizeH="0" baseline="0" noProof="0" dirty="0">
                <a:ln>
                  <a:noFill/>
                </a:ln>
                <a:solidFill>
                  <a:srgbClr val="000099"/>
                </a:solidFill>
                <a:effectLst/>
                <a:uLnTx/>
                <a:uFillTx/>
                <a:latin typeface="Calibri Light" panose="020F0302020204030204"/>
                <a:ea typeface="+mn-ea"/>
                <a:cs typeface="+mn-cs"/>
              </a:rPr>
              <a:t>železné rudy</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magnetit (magnetovec - Fe</a:t>
            </a:r>
            <a:r>
              <a:rPr kumimoji="0" lang="cs-CZ" altLang="cs-CZ" sz="1800" b="0" i="0" u="none" strike="noStrike" kern="1200" cap="none" spc="0" normalizeH="0" baseline="-25000" noProof="0" dirty="0">
                <a:ln>
                  <a:noFill/>
                </a:ln>
                <a:solidFill>
                  <a:prstClr val="black"/>
                </a:solidFill>
                <a:effectLst/>
                <a:uLnTx/>
                <a:uFillTx/>
                <a:latin typeface="Calibri Light" panose="020F0302020204030204"/>
                <a:ea typeface="+mn-ea"/>
                <a:cs typeface="+mn-cs"/>
              </a:rPr>
              <a:t>3</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O</a:t>
            </a:r>
            <a:r>
              <a:rPr kumimoji="0" lang="cs-CZ" altLang="cs-CZ" sz="1800" b="0" i="0" u="none" strike="noStrike" kern="1200" cap="none" spc="0" normalizeH="0" baseline="-25000" noProof="0" dirty="0">
                <a:ln>
                  <a:noFill/>
                </a:ln>
                <a:solidFill>
                  <a:prstClr val="black"/>
                </a:solidFill>
                <a:effectLst/>
                <a:uLnTx/>
                <a:uFillTx/>
                <a:latin typeface="Calibri Light" panose="020F0302020204030204"/>
                <a:ea typeface="+mn-ea"/>
                <a:cs typeface="+mn-cs"/>
              </a:rPr>
              <a:t>4</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 55 - 56% </a:t>
            </a:r>
            <a:r>
              <a:rPr kumimoji="0" lang="cs-CZ" altLang="cs-CZ" sz="1800" b="0" i="0" u="none" strike="noStrike" kern="1200" cap="none" spc="0" normalizeH="0" baseline="0" noProof="0" dirty="0" err="1">
                <a:ln>
                  <a:noFill/>
                </a:ln>
                <a:solidFill>
                  <a:prstClr val="black"/>
                </a:solidFill>
                <a:effectLst/>
                <a:uLnTx/>
                <a:uFillTx/>
                <a:latin typeface="Calibri Light" panose="020F0302020204030204"/>
                <a:ea typeface="+mn-ea"/>
                <a:cs typeface="+mn-cs"/>
              </a:rPr>
              <a:t>Fe</a:t>
            </a:r>
            <a:endPar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                          	 hematit (krevel - FeO</a:t>
            </a:r>
            <a:r>
              <a:rPr kumimoji="0" lang="cs-CZ" altLang="cs-CZ" sz="1800" b="0" i="0" u="none" strike="noStrike" kern="1200" cap="none" spc="0" normalizeH="0" baseline="-25000" noProof="0" dirty="0">
                <a:ln>
                  <a:noFill/>
                </a:ln>
                <a:solidFill>
                  <a:prstClr val="black"/>
                </a:solidFill>
                <a:effectLst/>
                <a:uLnTx/>
                <a:uFillTx/>
                <a:latin typeface="Calibri Light" panose="020F0302020204030204"/>
                <a:ea typeface="+mn-ea"/>
                <a:cs typeface="+mn-cs"/>
              </a:rPr>
              <a:t>3</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 30 - 65% </a:t>
            </a:r>
            <a:r>
              <a:rPr kumimoji="0" lang="cs-CZ" altLang="cs-CZ" sz="1800" b="0" i="0" u="none" strike="noStrike" kern="1200" cap="none" spc="0" normalizeH="0" baseline="0" noProof="0" dirty="0" err="1">
                <a:ln>
                  <a:noFill/>
                </a:ln>
                <a:solidFill>
                  <a:prstClr val="black"/>
                </a:solidFill>
                <a:effectLst/>
                <a:uLnTx/>
                <a:uFillTx/>
                <a:latin typeface="Calibri Light" panose="020F0302020204030204"/>
                <a:ea typeface="+mn-ea"/>
                <a:cs typeface="+mn-cs"/>
              </a:rPr>
              <a:t>Fe</a:t>
            </a:r>
            <a:endPar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                        	 limonit (hnědel - Fe</a:t>
            </a:r>
            <a:r>
              <a:rPr kumimoji="0" lang="cs-CZ" altLang="cs-CZ" sz="1800" b="0" i="0" u="none" strike="noStrike" kern="1200" cap="none" spc="0" normalizeH="0" baseline="-25000" noProof="0" dirty="0">
                <a:ln>
                  <a:noFill/>
                </a:ln>
                <a:solidFill>
                  <a:prstClr val="black"/>
                </a:solidFill>
                <a:effectLst/>
                <a:uLnTx/>
                <a:uFillTx/>
                <a:latin typeface="Calibri Light" panose="020F0302020204030204"/>
                <a:ea typeface="+mn-ea"/>
                <a:cs typeface="+mn-cs"/>
              </a:rPr>
              <a:t>2</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O</a:t>
            </a:r>
            <a:r>
              <a:rPr kumimoji="0" lang="cs-CZ" altLang="cs-CZ" sz="1800" b="0" i="0" u="none" strike="noStrike" kern="1200" cap="none" spc="0" normalizeH="0" baseline="-25000" noProof="0" dirty="0">
                <a:ln>
                  <a:noFill/>
                </a:ln>
                <a:solidFill>
                  <a:prstClr val="black"/>
                </a:solidFill>
                <a:effectLst/>
                <a:uLnTx/>
                <a:uFillTx/>
                <a:latin typeface="Calibri Light" panose="020F0302020204030204"/>
                <a:ea typeface="+mn-ea"/>
                <a:cs typeface="+mn-cs"/>
              </a:rPr>
              <a:t>3</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 . H</a:t>
            </a:r>
            <a:r>
              <a:rPr kumimoji="0" lang="cs-CZ" altLang="cs-CZ" sz="1800" b="0" i="0" u="none" strike="noStrike" kern="1200" cap="none" spc="0" normalizeH="0" baseline="-25000" noProof="0" dirty="0">
                <a:ln>
                  <a:noFill/>
                </a:ln>
                <a:solidFill>
                  <a:prstClr val="black"/>
                </a:solidFill>
                <a:effectLst/>
                <a:uLnTx/>
                <a:uFillTx/>
                <a:latin typeface="Calibri Light" panose="020F0302020204030204"/>
                <a:ea typeface="+mn-ea"/>
                <a:cs typeface="+mn-cs"/>
              </a:rPr>
              <a:t>2</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O), 30 - 40% </a:t>
            </a:r>
            <a:r>
              <a:rPr kumimoji="0" lang="cs-CZ" altLang="cs-CZ" sz="1800" b="0" i="0" u="none" strike="noStrike" kern="1200" cap="none" spc="0" normalizeH="0" baseline="0" noProof="0" dirty="0" err="1">
                <a:ln>
                  <a:noFill/>
                </a:ln>
                <a:solidFill>
                  <a:prstClr val="black"/>
                </a:solidFill>
                <a:effectLst/>
                <a:uLnTx/>
                <a:uFillTx/>
                <a:latin typeface="Calibri Light" panose="020F0302020204030204"/>
                <a:ea typeface="+mn-ea"/>
                <a:cs typeface="+mn-cs"/>
              </a:rPr>
              <a:t>Fe</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                        	 siderit (ocelek - FeCO</a:t>
            </a:r>
            <a:r>
              <a:rPr kumimoji="0" lang="cs-CZ" altLang="cs-CZ" sz="1800" b="0" i="0" u="none" strike="noStrike" kern="1200" cap="none" spc="0" normalizeH="0" baseline="-25000" noProof="0" dirty="0">
                <a:ln>
                  <a:noFill/>
                </a:ln>
                <a:solidFill>
                  <a:prstClr val="black"/>
                </a:solidFill>
                <a:effectLst/>
                <a:uLnTx/>
                <a:uFillTx/>
                <a:latin typeface="Calibri Light" panose="020F0302020204030204"/>
                <a:ea typeface="+mn-ea"/>
                <a:cs typeface="+mn-cs"/>
              </a:rPr>
              <a:t>3</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 25 - 40% </a:t>
            </a:r>
            <a:r>
              <a:rPr kumimoji="0" lang="cs-CZ" altLang="cs-CZ" sz="1800" b="0" i="0" u="none" strike="noStrike" kern="1200" cap="none" spc="0" normalizeH="0" baseline="0" noProof="0" dirty="0" err="1">
                <a:ln>
                  <a:noFill/>
                </a:ln>
                <a:solidFill>
                  <a:prstClr val="black"/>
                </a:solidFill>
                <a:effectLst/>
                <a:uLnTx/>
                <a:uFillTx/>
                <a:latin typeface="Calibri Light" panose="020F0302020204030204"/>
                <a:ea typeface="+mn-ea"/>
                <a:cs typeface="+mn-cs"/>
              </a:rPr>
              <a:t>Fe</a:t>
            </a:r>
            <a:endPar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cs-CZ" altLang="cs-CZ" sz="1800" b="0" i="0" u="sng" strike="noStrike" kern="1200" cap="none" spc="0" normalizeH="0" baseline="0" noProof="0" dirty="0">
              <a:ln>
                <a:noFill/>
              </a:ln>
              <a:solidFill>
                <a:prstClr val="black"/>
              </a:solidFill>
              <a:effectLst/>
              <a:uLnTx/>
              <a:uFillTx/>
              <a:latin typeface="Calibri Light" panose="020F0302020204030204"/>
              <a:ea typeface="+mn-ea"/>
              <a:cs typeface="+mn-cs"/>
            </a:endParaRPr>
          </a:p>
          <a:p>
            <a:pPr marL="0" marR="0" lvl="0" indent="0" algn="l" defTabSz="914400" rtl="0" eaLnBrk="1" fontAlgn="base" latinLnBrk="0" hangingPunct="1">
              <a:lnSpc>
                <a:spcPct val="100000"/>
              </a:lnSpc>
              <a:spcBef>
                <a:spcPct val="0"/>
              </a:spcBef>
              <a:spcAft>
                <a:spcPct val="0"/>
              </a:spcAft>
              <a:buClrTx/>
              <a:buSzPct val="70000"/>
              <a:buFont typeface="Wingdings" panose="05000000000000000000" pitchFamily="2" charset="2"/>
              <a:buChar char="Ø"/>
              <a:tabLst/>
              <a:defRPr/>
            </a:pPr>
            <a:r>
              <a:rPr kumimoji="0" lang="cs-CZ" altLang="cs-CZ" sz="2000" b="1" i="0" u="none" strike="noStrike" kern="1200" cap="none" spc="0" normalizeH="0" baseline="0" noProof="0" dirty="0">
                <a:ln>
                  <a:noFill/>
                </a:ln>
                <a:solidFill>
                  <a:prstClr val="black"/>
                </a:solidFill>
                <a:effectLst/>
                <a:uLnTx/>
                <a:uFillTx/>
                <a:latin typeface="Calibri Light" panose="020F0302020204030204"/>
                <a:ea typeface="+mn-ea"/>
                <a:cs typeface="+mn-cs"/>
              </a:rPr>
              <a:t> </a:t>
            </a:r>
            <a:r>
              <a:rPr kumimoji="0" lang="cs-CZ" altLang="cs-CZ" sz="2000" b="1" i="0" u="none" strike="noStrike" kern="1200" cap="none" spc="0" normalizeH="0" baseline="0" noProof="0" dirty="0">
                <a:ln>
                  <a:noFill/>
                </a:ln>
                <a:solidFill>
                  <a:srgbClr val="000099"/>
                </a:solidFill>
                <a:effectLst/>
                <a:uLnTx/>
                <a:uFillTx/>
                <a:latin typeface="Calibri Light" panose="020F0302020204030204"/>
                <a:ea typeface="+mn-ea"/>
                <a:cs typeface="+mn-cs"/>
              </a:rPr>
              <a:t>palivo</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metalurgický koks (obsahuje </a:t>
            </a:r>
            <a:r>
              <a:rPr kumimoji="0" lang="en-US" altLang="cs-CZ" sz="1800" b="0" i="0" u="none" strike="noStrike" kern="1200" cap="none" spc="0" normalizeH="0" baseline="0" noProof="0" dirty="0" err="1">
                <a:ln>
                  <a:noFill/>
                </a:ln>
                <a:solidFill>
                  <a:prstClr val="black"/>
                </a:solidFill>
                <a:effectLst/>
                <a:uLnTx/>
                <a:uFillTx/>
                <a:latin typeface="Calibri Light" panose="020F0302020204030204"/>
                <a:ea typeface="+mn-ea"/>
                <a:cs typeface="+mn-cs"/>
              </a:rPr>
              <a:t>asi</a:t>
            </a:r>
            <a:r>
              <a:rPr kumimoji="0" lang="en-US"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 90% C</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a:t>
            </a:r>
          </a:p>
          <a:p>
            <a:pPr marL="0" marR="0" lvl="0" indent="0" algn="l" defTabSz="914400" rtl="0" eaLnBrk="1" fontAlgn="base" latinLnBrk="0" hangingPunct="1">
              <a:lnSpc>
                <a:spcPct val="100000"/>
              </a:lnSpc>
              <a:spcBef>
                <a:spcPct val="0"/>
              </a:spcBef>
              <a:spcAft>
                <a:spcPct val="0"/>
              </a:spcAft>
              <a:buClrTx/>
              <a:buSzPct val="70000"/>
              <a:buFont typeface="Wingdings" panose="05000000000000000000" pitchFamily="2" charset="2"/>
              <a:buChar char="Ø"/>
              <a:tabLst/>
              <a:defRPr/>
            </a:pPr>
            <a:endParaRPr kumimoji="0" lang="cs-CZ" altLang="cs-CZ" sz="1800" b="0" i="0" u="sng" strike="noStrike" kern="1200" cap="none" spc="0" normalizeH="0" baseline="0" noProof="0" dirty="0">
              <a:ln>
                <a:noFill/>
              </a:ln>
              <a:solidFill>
                <a:prstClr val="black"/>
              </a:solidFill>
              <a:effectLst/>
              <a:uLnTx/>
              <a:uFillTx/>
              <a:latin typeface="Calibri Light" panose="020F0302020204030204"/>
              <a:ea typeface="+mn-ea"/>
              <a:cs typeface="+mn-cs"/>
            </a:endParaRPr>
          </a:p>
          <a:p>
            <a:pPr marL="0" marR="0" lvl="0" indent="0" algn="l" defTabSz="914400" rtl="0" eaLnBrk="1" fontAlgn="base" latinLnBrk="0" hangingPunct="1">
              <a:lnSpc>
                <a:spcPct val="100000"/>
              </a:lnSpc>
              <a:spcBef>
                <a:spcPct val="0"/>
              </a:spcBef>
              <a:spcAft>
                <a:spcPct val="0"/>
              </a:spcAft>
              <a:buClrTx/>
              <a:buSzPct val="70000"/>
              <a:buFont typeface="Wingdings" panose="05000000000000000000" pitchFamily="2" charset="2"/>
              <a:buChar char="Ø"/>
              <a:tabLst/>
              <a:defRPr/>
            </a:pPr>
            <a:r>
              <a:rPr kumimoji="0" lang="cs-CZ" altLang="cs-CZ" sz="2000" b="1" i="0" u="none" strike="noStrike" kern="1200" cap="none" spc="0" normalizeH="0" baseline="0" noProof="0" dirty="0">
                <a:ln>
                  <a:noFill/>
                </a:ln>
                <a:solidFill>
                  <a:prstClr val="black"/>
                </a:solidFill>
                <a:effectLst/>
                <a:uLnTx/>
                <a:uFillTx/>
                <a:latin typeface="Calibri Light" panose="020F0302020204030204"/>
                <a:ea typeface="+mn-ea"/>
                <a:cs typeface="+mn-cs"/>
              </a:rPr>
              <a:t> </a:t>
            </a:r>
            <a:r>
              <a:rPr kumimoji="0" lang="cs-CZ" altLang="cs-CZ" sz="2000" b="1" i="0" u="none" strike="noStrike" kern="1200" cap="none" spc="0" normalizeH="0" baseline="0" noProof="0" dirty="0">
                <a:ln>
                  <a:noFill/>
                </a:ln>
                <a:solidFill>
                  <a:srgbClr val="000099"/>
                </a:solidFill>
                <a:effectLst/>
                <a:uLnTx/>
                <a:uFillTx/>
                <a:latin typeface="Calibri Light" panose="020F0302020204030204"/>
                <a:ea typeface="+mn-ea"/>
                <a:cs typeface="+mn-cs"/>
              </a:rPr>
              <a:t>struskotvorné látky</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vápenec - CaCO</a:t>
            </a:r>
            <a:r>
              <a:rPr kumimoji="0" lang="cs-CZ" altLang="cs-CZ" sz="1800" b="0" i="0" u="none" strike="noStrike" kern="1200" cap="none" spc="0" normalizeH="0" baseline="-25000" noProof="0" dirty="0">
                <a:ln>
                  <a:noFill/>
                </a:ln>
                <a:solidFill>
                  <a:prstClr val="black"/>
                </a:solidFill>
                <a:effectLst/>
                <a:uLnTx/>
                <a:uFillTx/>
                <a:latin typeface="Calibri Light" panose="020F0302020204030204"/>
                <a:ea typeface="+mn-ea"/>
                <a:cs typeface="+mn-cs"/>
              </a:rPr>
              <a:t>3</a:t>
            </a:r>
            <a:endPar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                                      	dolomitický vápenec - </a:t>
            </a:r>
            <a:r>
              <a:rPr kumimoji="0" lang="cs-CZ" altLang="cs-CZ" sz="1800" b="0" i="0" u="none" strike="noStrike" kern="1200" cap="none" spc="0" normalizeH="0" baseline="0" noProof="0" dirty="0" err="1">
                <a:ln>
                  <a:noFill/>
                </a:ln>
                <a:solidFill>
                  <a:prstClr val="black"/>
                </a:solidFill>
                <a:effectLst/>
                <a:uLnTx/>
                <a:uFillTx/>
                <a:latin typeface="Calibri Light" panose="020F0302020204030204"/>
                <a:ea typeface="+mn-ea"/>
                <a:cs typeface="+mn-cs"/>
              </a:rPr>
              <a:t>CaMg</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(CO</a:t>
            </a:r>
            <a:r>
              <a:rPr kumimoji="0" lang="cs-CZ" altLang="cs-CZ" sz="1800" b="0" i="0" u="none" strike="noStrike" kern="1200" cap="none" spc="0" normalizeH="0" baseline="-25000" noProof="0" dirty="0">
                <a:ln>
                  <a:noFill/>
                </a:ln>
                <a:solidFill>
                  <a:prstClr val="black"/>
                </a:solidFill>
                <a:effectLst/>
                <a:uLnTx/>
                <a:uFillTx/>
                <a:latin typeface="Calibri Light" panose="020F0302020204030204"/>
                <a:ea typeface="+mn-ea"/>
                <a:cs typeface="+mn-cs"/>
              </a:rPr>
              <a:t>3</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1800" b="0" i="0" u="none" strike="noStrike" kern="1200" cap="none" spc="0" normalizeH="0" baseline="-25000" noProof="0" dirty="0">
                <a:ln>
                  <a:noFill/>
                </a:ln>
                <a:solidFill>
                  <a:prstClr val="black"/>
                </a:solidFill>
                <a:effectLst/>
                <a:uLnTx/>
                <a:uFillTx/>
                <a:latin typeface="Calibri Light" panose="020F0302020204030204"/>
                <a:ea typeface="+mn-ea"/>
                <a:cs typeface="+mn-cs"/>
              </a:rPr>
              <a:t>2</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endParaRPr>
          </a:p>
          <a:p>
            <a:pPr marL="0" marR="0" lvl="0" indent="0" algn="l" defTabSz="914400" rtl="0" eaLnBrk="1" fontAlgn="base" latinLnBrk="0" hangingPunct="1">
              <a:lnSpc>
                <a:spcPct val="100000"/>
              </a:lnSpc>
              <a:spcBef>
                <a:spcPct val="0"/>
              </a:spcBef>
              <a:spcAft>
                <a:spcPct val="0"/>
              </a:spcAft>
              <a:buClrTx/>
              <a:buSzPct val="70000"/>
              <a:buFont typeface="Wingdings" panose="05000000000000000000" pitchFamily="2" charset="2"/>
              <a:buChar char="Ø"/>
              <a:tabLst/>
              <a:defRPr/>
            </a:pPr>
            <a:r>
              <a:rPr kumimoji="0" lang="cs-CZ" altLang="cs-CZ" sz="2000" b="1" i="0" u="none" strike="noStrike" kern="1200" cap="none" spc="0" normalizeH="0" baseline="0" noProof="0" dirty="0">
                <a:ln>
                  <a:noFill/>
                </a:ln>
                <a:solidFill>
                  <a:prstClr val="black"/>
                </a:solidFill>
                <a:effectLst/>
                <a:uLnTx/>
                <a:uFillTx/>
                <a:latin typeface="Calibri Light" panose="020F0302020204030204"/>
                <a:ea typeface="+mn-ea"/>
                <a:cs typeface="+mn-cs"/>
              </a:rPr>
              <a:t> </a:t>
            </a:r>
            <a:r>
              <a:rPr kumimoji="0" lang="cs-CZ" altLang="cs-CZ" sz="2000" b="1" i="0" u="none" strike="noStrike" kern="1200" cap="none" spc="0" normalizeH="0" baseline="0" noProof="0" dirty="0">
                <a:ln>
                  <a:noFill/>
                </a:ln>
                <a:solidFill>
                  <a:srgbClr val="000099"/>
                </a:solidFill>
                <a:effectLst/>
                <a:uLnTx/>
                <a:uFillTx/>
                <a:latin typeface="Calibri Light" panose="020F0302020204030204"/>
                <a:ea typeface="+mn-ea"/>
                <a:cs typeface="+mn-cs"/>
              </a:rPr>
              <a:t>vzduch</a:t>
            </a:r>
            <a:r>
              <a:rPr kumimoji="0" lang="cs-CZ" altLang="cs-CZ" sz="2000" b="1" i="0" u="none" strike="noStrike" kern="1200" cap="none" spc="0" normalizeH="0" baseline="0" noProof="0" dirty="0">
                <a:ln>
                  <a:noFill/>
                </a:ln>
                <a:solidFill>
                  <a:prstClr val="black"/>
                </a:solidFill>
                <a:effectLst/>
                <a:uLnTx/>
                <a:uFillTx/>
                <a:latin typeface="Calibri Light" panose="020F0302020204030204"/>
                <a:ea typeface="+mn-ea"/>
                <a:cs typeface="+mn-cs"/>
              </a:rPr>
              <a:t>:</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pro spalování paliva (na 1t surového železa asi 4000 m</a:t>
            </a:r>
            <a:r>
              <a:rPr kumimoji="0" lang="cs-CZ" altLang="cs-CZ" sz="1800" b="0" i="0" u="none" strike="noStrike" kern="1200" cap="none" spc="0" normalizeH="0" baseline="30000" noProof="0" dirty="0">
                <a:ln>
                  <a:noFill/>
                </a:ln>
                <a:solidFill>
                  <a:prstClr val="black"/>
                </a:solidFill>
                <a:effectLst/>
                <a:uLnTx/>
                <a:uFillTx/>
                <a:latin typeface="Calibri Light" panose="020F0302020204030204"/>
                <a:ea typeface="+mn-ea"/>
                <a:cs typeface="+mn-cs"/>
              </a:rPr>
              <a:t>3</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 vhání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                  se do vysoké pece s přetlakem předehřátý na 1000 až 1300°C</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cs-CZ" altLang="cs-CZ" sz="2000" b="1" i="0" u="none" strike="noStrike" kern="1200" cap="none" spc="0" normalizeH="0" baseline="0" noProof="0" dirty="0">
              <a:ln>
                <a:noFill/>
              </a:ln>
              <a:solidFill>
                <a:srgbClr val="FF3300"/>
              </a:solidFill>
              <a:effectLst/>
              <a:uLnTx/>
              <a:uFillTx/>
              <a:latin typeface="Calibri Light" panose="020F0302020204030204"/>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cs-CZ" altLang="cs-CZ" sz="2000" b="1" i="0" u="none" strike="noStrike" kern="1200" cap="none" spc="0" normalizeH="0" baseline="0" noProof="0" dirty="0">
                <a:ln>
                  <a:noFill/>
                </a:ln>
                <a:solidFill>
                  <a:srgbClr val="C00000"/>
                </a:solidFill>
                <a:effectLst/>
                <a:uLnTx/>
                <a:uFillTx/>
                <a:latin typeface="Calibri Light" panose="020F0302020204030204"/>
                <a:ea typeface="+mn-ea"/>
                <a:cs typeface="+mn-cs"/>
              </a:rPr>
              <a:t>PRŮMĚRNÉ SLOŽENÍ SUROVÉHO ŽELEZA</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3 až 4% C, 0,5 až 2% Si, cca 1% </a:t>
            </a:r>
            <a:r>
              <a:rPr kumimoji="0" lang="cs-CZ" altLang="cs-CZ" sz="2000" b="0" i="0" u="none" strike="noStrike" kern="1200" cap="none" spc="0" normalizeH="0" baseline="0" noProof="0" dirty="0" err="1">
                <a:ln>
                  <a:noFill/>
                </a:ln>
                <a:solidFill>
                  <a:prstClr val="black"/>
                </a:solidFill>
                <a:effectLst/>
                <a:uLnTx/>
                <a:uFillTx/>
                <a:latin typeface="Calibri Light" panose="020F0302020204030204"/>
                <a:ea typeface="+mn-ea"/>
                <a:cs typeface="+mn-cs"/>
              </a:rPr>
              <a:t>Mn</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0,1% P a pod 0,05% S</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cs-CZ" altLang="cs-CZ" sz="2000" b="0" i="0" u="sng" strike="noStrike" kern="1200" cap="none" spc="0" normalizeH="0" baseline="0" noProof="0" dirty="0">
                <a:ln>
                  <a:noFill/>
                </a:ln>
                <a:solidFill>
                  <a:prstClr val="black"/>
                </a:solidFill>
                <a:effectLst/>
                <a:uLnTx/>
                <a:uFillTx/>
                <a:latin typeface="Calibri Light" panose="020F0302020204030204"/>
                <a:ea typeface="+mn-ea"/>
                <a:cs typeface="+mn-cs"/>
              </a:rPr>
              <a:t>Spolu s ocelovým odpadem je to základní surovina pro další výrobu ocelí</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Nadpis 1"/>
          <p:cNvSpPr>
            <a:spLocks noGrp="1"/>
          </p:cNvSpPr>
          <p:nvPr>
            <p:ph type="title"/>
          </p:nvPr>
        </p:nvSpPr>
        <p:spPr>
          <a:xfrm>
            <a:off x="628650" y="306388"/>
            <a:ext cx="7886700" cy="530225"/>
          </a:xfrm>
          <a:solidFill>
            <a:schemeClr val="bg1"/>
          </a:solidFill>
          <a:ln>
            <a:solidFill>
              <a:srgbClr val="C00000"/>
            </a:solidFill>
            <a:miter lim="800000"/>
            <a:headEnd/>
            <a:tailEnd/>
          </a:ln>
        </p:spPr>
        <p:txBody>
          <a:bodyPr/>
          <a:lstStyle/>
          <a:p>
            <a:pPr eaLnBrk="1" hangingPunct="1"/>
            <a:r>
              <a:rPr lang="cs-CZ" altLang="cs-CZ" sz="2400" b="1"/>
              <a:t>Dopady výroby oceli ze surového železa</a:t>
            </a:r>
          </a:p>
        </p:txBody>
      </p:sp>
      <p:sp>
        <p:nvSpPr>
          <p:cNvPr id="58371" name="Zástupný obsah 2"/>
          <p:cNvSpPr>
            <a:spLocks noGrp="1" noChangeArrowheads="1"/>
          </p:cNvSpPr>
          <p:nvPr>
            <p:ph idx="1"/>
          </p:nvPr>
        </p:nvSpPr>
        <p:spPr>
          <a:xfrm>
            <a:off x="347663" y="1117136"/>
            <a:ext cx="7886700" cy="4351338"/>
          </a:xfrm>
        </p:spPr>
        <p:txBody>
          <a:bodyPr/>
          <a:lstStyle/>
          <a:p>
            <a:pPr algn="l"/>
            <a:r>
              <a:rPr lang="cs-CZ" altLang="cs-CZ" sz="2400" dirty="0">
                <a:latin typeface="Calibri" panose="020F0502020204030204" pitchFamily="34" charset="0"/>
                <a:ea typeface="Calibri" panose="020F0502020204030204" pitchFamily="34" charset="0"/>
                <a:cs typeface="Calibri" panose="020F0502020204030204" pitchFamily="34" charset="0"/>
              </a:rPr>
              <a:t>Za rok se vyrobí cca 1,9 miliardy tun oceli ( 2,5Gt v 2040)</a:t>
            </a:r>
          </a:p>
          <a:p>
            <a:pPr algn="l"/>
            <a:r>
              <a:rPr lang="cs-CZ" altLang="cs-CZ" sz="2400" dirty="0">
                <a:latin typeface="Calibri" panose="020F0502020204030204" pitchFamily="34" charset="0"/>
                <a:ea typeface="Calibri" panose="020F0502020204030204" pitchFamily="34" charset="0"/>
                <a:cs typeface="Calibri" panose="020F0502020204030204" pitchFamily="34" charset="0"/>
              </a:rPr>
              <a:t>Na každou tunu oceli se uvolní dvě tuny CO</a:t>
            </a:r>
            <a:r>
              <a:rPr lang="cs-CZ" altLang="cs-CZ" sz="2400" baseline="-25000" dirty="0">
                <a:latin typeface="Calibri" panose="020F0502020204030204" pitchFamily="34" charset="0"/>
                <a:ea typeface="Calibri" panose="020F0502020204030204" pitchFamily="34" charset="0"/>
                <a:cs typeface="Calibri" panose="020F0502020204030204" pitchFamily="34" charset="0"/>
              </a:rPr>
              <a:t>2</a:t>
            </a:r>
          </a:p>
          <a:p>
            <a:pPr algn="l"/>
            <a:r>
              <a:rPr lang="cs-CZ" altLang="cs-CZ" sz="2400" dirty="0">
                <a:latin typeface="Calibri" panose="020F0502020204030204" pitchFamily="34" charset="0"/>
                <a:ea typeface="Calibri" panose="020F0502020204030204" pitchFamily="34" charset="0"/>
                <a:cs typeface="Calibri" panose="020F0502020204030204" pitchFamily="34" charset="0"/>
              </a:rPr>
              <a:t>Vytvoří 30% všech průmyslových skleníkových plynů (8% globálně)</a:t>
            </a:r>
          </a:p>
          <a:p>
            <a:pPr algn="l"/>
            <a:r>
              <a:rPr lang="cs-CZ" altLang="cs-CZ" sz="2400" dirty="0">
                <a:latin typeface="Calibri" panose="020F0502020204030204" pitchFamily="34" charset="0"/>
                <a:ea typeface="Calibri" panose="020F0502020204030204" pitchFamily="34" charset="0"/>
                <a:cs typeface="Calibri" panose="020F0502020204030204" pitchFamily="34" charset="0"/>
              </a:rPr>
              <a:t>Spotřebuje se 3 miliardy tun minerálů (rud)</a:t>
            </a:r>
          </a:p>
          <a:p>
            <a:pPr algn="l"/>
            <a:r>
              <a:rPr lang="cs-CZ" altLang="cs-CZ" sz="2400" dirty="0">
                <a:latin typeface="Calibri" panose="020F0502020204030204" pitchFamily="34" charset="0"/>
                <a:ea typeface="Calibri" panose="020F0502020204030204" pitchFamily="34" charset="0"/>
                <a:cs typeface="Calibri" panose="020F0502020204030204" pitchFamily="34" charset="0"/>
              </a:rPr>
              <a:t>Vynaloží se 8% globálně vyrobené energie</a:t>
            </a:r>
          </a:p>
          <a:p>
            <a:pPr algn="l"/>
            <a:r>
              <a:rPr lang="cs-CZ" altLang="cs-CZ" sz="2400" dirty="0">
                <a:latin typeface="Calibri" panose="020F0502020204030204" pitchFamily="34" charset="0"/>
                <a:ea typeface="Calibri" panose="020F0502020204030204" pitchFamily="34" charset="0"/>
                <a:cs typeface="Calibri" panose="020F0502020204030204" pitchFamily="34" charset="0"/>
              </a:rPr>
              <a:t>Asi 35% oceli je recyklováno</a:t>
            </a:r>
          </a:p>
          <a:p>
            <a:pPr algn="l"/>
            <a:endParaRPr lang="cs-CZ" altLang="cs-CZ" sz="2400" dirty="0">
              <a:latin typeface="Calibri" panose="020F0502020204030204" pitchFamily="34" charset="0"/>
              <a:ea typeface="Calibri" panose="020F0502020204030204" pitchFamily="34" charset="0"/>
              <a:cs typeface="Calibri" panose="020F0502020204030204" pitchFamily="34" charset="0"/>
            </a:endParaRPr>
          </a:p>
          <a:p>
            <a:pPr algn="l"/>
            <a:endParaRPr lang="cs-CZ" altLang="cs-CZ" sz="2400" dirty="0">
              <a:latin typeface="Calibri" panose="020F0502020204030204" pitchFamily="34" charset="0"/>
              <a:ea typeface="Calibri" panose="020F0502020204030204" pitchFamily="34" charset="0"/>
              <a:cs typeface="Calibri" panose="020F0502020204030204" pitchFamily="34" charset="0"/>
            </a:endParaRPr>
          </a:p>
          <a:p>
            <a:pPr algn="l"/>
            <a:endParaRPr lang="cs-CZ" altLang="cs-CZ" sz="2400" dirty="0">
              <a:latin typeface="Calibri" panose="020F0502020204030204" pitchFamily="34" charset="0"/>
              <a:ea typeface="Calibri" panose="020F0502020204030204" pitchFamily="34" charset="0"/>
              <a:cs typeface="Calibri" panose="020F0502020204030204" pitchFamily="34" charset="0"/>
            </a:endParaRPr>
          </a:p>
        </p:txBody>
      </p:sp>
      <p:sp>
        <p:nvSpPr>
          <p:cNvPr id="58372" name="Zástupný symbol pro číslo snímku 3"/>
          <p:cNvSpPr>
            <a:spLocks noGrp="1" noChangeArrowheads="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135F7438-6288-41DC-9B0A-54E77447DD20}" type="slidenum">
              <a:rPr kumimoji="0" lang="cs-CZ" altLang="cs-CZ" sz="900" b="1" i="0" u="none" strike="noStrike" kern="1200" cap="none" spc="0" normalizeH="0" baseline="0" noProof="0" smtClean="0">
                <a:ln>
                  <a:noFill/>
                </a:ln>
                <a:solidFill>
                  <a:srgbClr val="898989"/>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30</a:t>
            </a:fld>
            <a:endParaRPr kumimoji="0" lang="cs-CZ" altLang="cs-CZ" sz="900" b="1"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pic>
        <p:nvPicPr>
          <p:cNvPr id="58373" name="Obrázek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4185310"/>
            <a:ext cx="3956373" cy="2190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ovéPole 7"/>
          <p:cNvSpPr txBox="1"/>
          <p:nvPr/>
        </p:nvSpPr>
        <p:spPr>
          <a:xfrm>
            <a:off x="347663" y="4378325"/>
            <a:ext cx="3740150" cy="1630363"/>
          </a:xfrm>
          <a:prstGeom prst="rect">
            <a:avLst/>
          </a:prstGeom>
          <a:noFill/>
        </p:spPr>
        <p:txBody>
          <a:bodyPr>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cs-CZ" sz="2000" b="0" i="0" u="none" strike="noStrike" kern="1200" cap="none" spc="0" normalizeH="0" baseline="0" noProof="0" dirty="0">
                <a:ln>
                  <a:noFill/>
                </a:ln>
                <a:solidFill>
                  <a:prstClr val="black"/>
                </a:solidFill>
                <a:effectLst/>
                <a:uLnTx/>
                <a:uFillTx/>
                <a:latin typeface="Calibri" panose="020F0502020204030204"/>
                <a:ea typeface="+mn-ea"/>
                <a:cs typeface="+mn-cs"/>
              </a:rPr>
              <a:t>A oceli bude potřeba víc..</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cs-CZ" sz="2000" b="0" i="0" u="none" strike="noStrike" kern="1200" cap="none" spc="0" normalizeH="0" baseline="0" noProof="0" dirty="0">
                <a:ln>
                  <a:noFill/>
                </a:ln>
                <a:solidFill>
                  <a:prstClr val="black"/>
                </a:solidFill>
                <a:effectLst/>
                <a:uLnTx/>
                <a:uFillTx/>
                <a:latin typeface="Calibri" panose="020F0502020204030204"/>
                <a:ea typeface="+mn-ea"/>
                <a:cs typeface="+mn-cs"/>
              </a:rPr>
              <a:t>70% oceli pochází z vysokých pecí</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cs-CZ" sz="2000" b="0" i="0" u="none" strike="noStrike" kern="1200" cap="none" spc="0" normalizeH="0" baseline="0" noProof="0" dirty="0">
                <a:ln>
                  <a:noFill/>
                </a:ln>
                <a:solidFill>
                  <a:prstClr val="black"/>
                </a:solidFill>
                <a:effectLst/>
                <a:uLnTx/>
                <a:uFillTx/>
                <a:latin typeface="Calibri" panose="020F0502020204030204"/>
                <a:ea typeface="+mn-ea"/>
                <a:cs typeface="+mn-cs"/>
              </a:rPr>
              <a:t>Tlak na snížen emisí CO</a:t>
            </a:r>
            <a:r>
              <a:rPr kumimoji="0" lang="cs-CZ" sz="2000" b="0" i="0" u="none" strike="noStrike" kern="1200" cap="none" spc="0" normalizeH="0" baseline="-25000" noProof="0" dirty="0">
                <a:ln>
                  <a:noFill/>
                </a:ln>
                <a:solidFill>
                  <a:prstClr val="black"/>
                </a:solidFill>
                <a:effectLst/>
                <a:uLnTx/>
                <a:uFillTx/>
                <a:latin typeface="Calibri" panose="020F0502020204030204"/>
                <a:ea typeface="+mn-ea"/>
                <a:cs typeface="+mn-cs"/>
              </a:rPr>
              <a:t>2</a:t>
            </a:r>
            <a:r>
              <a:rPr kumimoji="0" lang="cs-CZ" sz="2000" b="0" i="0" u="none" strike="noStrike" kern="1200" cap="none" spc="0" normalizeH="0" baseline="0" noProof="0" dirty="0">
                <a:ln>
                  <a:noFill/>
                </a:ln>
                <a:solidFill>
                  <a:prstClr val="black"/>
                </a:solidFill>
                <a:effectLst/>
                <a:uLnTx/>
                <a:uFillTx/>
                <a:latin typeface="Calibri" panose="020F0502020204030204"/>
                <a:ea typeface="+mn-ea"/>
                <a:cs typeface="+mn-cs"/>
              </a:rPr>
              <a:t> je evidentní</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Nadpis 1"/>
          <p:cNvSpPr>
            <a:spLocks noGrp="1"/>
          </p:cNvSpPr>
          <p:nvPr>
            <p:ph type="title"/>
          </p:nvPr>
        </p:nvSpPr>
        <p:spPr>
          <a:xfrm>
            <a:off x="493713" y="365125"/>
            <a:ext cx="8021637" cy="484188"/>
          </a:xfrm>
          <a:solidFill>
            <a:schemeClr val="bg1"/>
          </a:solidFill>
          <a:ln>
            <a:solidFill>
              <a:srgbClr val="C00000"/>
            </a:solidFill>
            <a:miter lim="800000"/>
            <a:headEnd/>
            <a:tailEnd/>
          </a:ln>
        </p:spPr>
        <p:txBody>
          <a:bodyPr/>
          <a:lstStyle/>
          <a:p>
            <a:pPr eaLnBrk="1" hangingPunct="1"/>
            <a:r>
              <a:rPr lang="cs-CZ" altLang="cs-CZ" sz="2400" dirty="0">
                <a:latin typeface="Calibri" panose="020F0502020204030204" pitchFamily="34" charset="0"/>
                <a:ea typeface="Calibri" panose="020F0502020204030204" pitchFamily="34" charset="0"/>
                <a:cs typeface="Calibri" panose="020F0502020204030204" pitchFamily="34" charset="0"/>
              </a:rPr>
              <a:t>Ocel v tom není sama, ani není nejhorší na tunu, ale je jí nejvíc</a:t>
            </a:r>
          </a:p>
        </p:txBody>
      </p:sp>
      <p:graphicFrame>
        <p:nvGraphicFramePr>
          <p:cNvPr id="7" name="Zástupný obsah 6"/>
          <p:cNvGraphicFramePr>
            <a:graphicFrameLocks noGrp="1"/>
          </p:cNvGraphicFramePr>
          <p:nvPr>
            <p:ph idx="1"/>
            <p:extLst>
              <p:ext uri="{D42A27DB-BD31-4B8C-83A1-F6EECF244321}">
                <p14:modId xmlns:p14="http://schemas.microsoft.com/office/powerpoint/2010/main" val="3750499376"/>
              </p:ext>
            </p:extLst>
          </p:nvPr>
        </p:nvGraphicFramePr>
        <p:xfrm>
          <a:off x="493713" y="1330325"/>
          <a:ext cx="7886700" cy="2337636"/>
        </p:xfrm>
        <a:graphic>
          <a:graphicData uri="http://schemas.openxmlformats.org/drawingml/2006/table">
            <a:tbl>
              <a:tblPr/>
              <a:tblGrid>
                <a:gridCol w="2664296">
                  <a:extLst>
                    <a:ext uri="{9D8B030D-6E8A-4147-A177-3AD203B41FA5}">
                      <a16:colId xmlns:a16="http://schemas.microsoft.com/office/drawing/2014/main" val="20000"/>
                    </a:ext>
                  </a:extLst>
                </a:gridCol>
                <a:gridCol w="2593504">
                  <a:extLst>
                    <a:ext uri="{9D8B030D-6E8A-4147-A177-3AD203B41FA5}">
                      <a16:colId xmlns:a16="http://schemas.microsoft.com/office/drawing/2014/main" val="20001"/>
                    </a:ext>
                  </a:extLst>
                </a:gridCol>
                <a:gridCol w="2628900">
                  <a:extLst>
                    <a:ext uri="{9D8B030D-6E8A-4147-A177-3AD203B41FA5}">
                      <a16:colId xmlns:a16="http://schemas.microsoft.com/office/drawing/2014/main" val="20002"/>
                    </a:ext>
                  </a:extLst>
                </a:gridCol>
              </a:tblGrid>
              <a:tr h="709571">
                <a:tc>
                  <a:txBody>
                    <a:bodyPr/>
                    <a:lstStyle/>
                    <a:p>
                      <a:pPr algn="l"/>
                      <a:r>
                        <a:rPr lang="cs-CZ" sz="1400" b="1" dirty="0" err="1">
                          <a:solidFill>
                            <a:schemeClr val="tx1"/>
                          </a:solidFill>
                          <a:effectLst/>
                        </a:rPr>
                        <a:t>Material</a:t>
                      </a:r>
                      <a:endParaRPr lang="cs-CZ" sz="1400" b="1" dirty="0">
                        <a:solidFill>
                          <a:schemeClr val="tx1"/>
                        </a:solidFill>
                        <a:effectLst/>
                      </a:endParaRP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tc>
                  <a:txBody>
                    <a:bodyPr/>
                    <a:lstStyle/>
                    <a:p>
                      <a:pPr algn="l"/>
                      <a:r>
                        <a:rPr lang="en-US" sz="1400" b="1" dirty="0">
                          <a:solidFill>
                            <a:schemeClr val="tx1"/>
                          </a:solidFill>
                          <a:effectLst/>
                        </a:rPr>
                        <a:t>Global CO</a:t>
                      </a:r>
                      <a:r>
                        <a:rPr lang="en-US" sz="1400" b="1" baseline="-25000" dirty="0">
                          <a:solidFill>
                            <a:schemeClr val="tx1"/>
                          </a:solidFill>
                          <a:effectLst/>
                        </a:rPr>
                        <a:t>2</a:t>
                      </a:r>
                      <a:r>
                        <a:rPr lang="en-US" sz="1400" b="1" dirty="0">
                          <a:solidFill>
                            <a:schemeClr val="tx1"/>
                          </a:solidFill>
                          <a:effectLst/>
                        </a:rPr>
                        <a:t> emissions associated with production in 2017 (Gt CO</a:t>
                      </a:r>
                      <a:r>
                        <a:rPr lang="en-US" sz="1400" b="1" baseline="-25000" dirty="0">
                          <a:solidFill>
                            <a:schemeClr val="tx1"/>
                          </a:solidFill>
                          <a:effectLst/>
                        </a:rPr>
                        <a:t>2</a:t>
                      </a:r>
                      <a:r>
                        <a:rPr lang="en-US" sz="1400" b="1" dirty="0">
                          <a:solidFill>
                            <a:schemeClr val="tx1"/>
                          </a:solidFill>
                          <a:effectLst/>
                        </a:rPr>
                        <a:t> per year)</a:t>
                      </a: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tc>
                  <a:txBody>
                    <a:bodyPr/>
                    <a:lstStyle/>
                    <a:p>
                      <a:pPr algn="l"/>
                      <a:r>
                        <a:rPr lang="en-US" sz="1400" b="1" dirty="0">
                          <a:solidFill>
                            <a:schemeClr val="tx1"/>
                          </a:solidFill>
                          <a:effectLst/>
                        </a:rPr>
                        <a:t>Current global average specific CO</a:t>
                      </a:r>
                      <a:r>
                        <a:rPr lang="en-US" sz="1400" b="1" baseline="-25000" dirty="0">
                          <a:solidFill>
                            <a:schemeClr val="tx1"/>
                          </a:solidFill>
                          <a:effectLst/>
                        </a:rPr>
                        <a:t>2</a:t>
                      </a:r>
                      <a:r>
                        <a:rPr lang="en-US" sz="1400" b="1" dirty="0">
                          <a:solidFill>
                            <a:schemeClr val="tx1"/>
                          </a:solidFill>
                          <a:effectLst/>
                        </a:rPr>
                        <a:t> intensity (</a:t>
                      </a:r>
                      <a:r>
                        <a:rPr lang="en-US" sz="1400" b="1" dirty="0" err="1">
                          <a:solidFill>
                            <a:schemeClr val="tx1"/>
                          </a:solidFill>
                          <a:effectLst/>
                        </a:rPr>
                        <a:t>tonne</a:t>
                      </a:r>
                      <a:r>
                        <a:rPr lang="en-US" sz="1400" b="1" dirty="0">
                          <a:solidFill>
                            <a:schemeClr val="tx1"/>
                          </a:solidFill>
                          <a:effectLst/>
                        </a:rPr>
                        <a:t> CO</a:t>
                      </a:r>
                      <a:r>
                        <a:rPr lang="en-US" sz="1400" b="1" baseline="-25000" dirty="0">
                          <a:solidFill>
                            <a:schemeClr val="tx1"/>
                          </a:solidFill>
                          <a:effectLst/>
                        </a:rPr>
                        <a:t>2</a:t>
                      </a:r>
                      <a:r>
                        <a:rPr lang="en-US" sz="1400" b="1" dirty="0">
                          <a:solidFill>
                            <a:schemeClr val="tx1"/>
                          </a:solidFill>
                          <a:effectLst/>
                        </a:rPr>
                        <a:t> per </a:t>
                      </a:r>
                      <a:r>
                        <a:rPr lang="en-US" sz="1400" b="1" dirty="0" err="1">
                          <a:solidFill>
                            <a:schemeClr val="tx1"/>
                          </a:solidFill>
                          <a:effectLst/>
                        </a:rPr>
                        <a:t>tonne</a:t>
                      </a:r>
                      <a:r>
                        <a:rPr lang="en-US" sz="1400" b="1" dirty="0">
                          <a:solidFill>
                            <a:schemeClr val="tx1"/>
                          </a:solidFill>
                          <a:effectLst/>
                        </a:rPr>
                        <a:t> of metal produced)</a:t>
                      </a: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282901">
                <a:tc>
                  <a:txBody>
                    <a:bodyPr/>
                    <a:lstStyle/>
                    <a:p>
                      <a:pPr algn="l"/>
                      <a:r>
                        <a:rPr lang="cs-CZ" sz="1400" b="1" dirty="0">
                          <a:solidFill>
                            <a:schemeClr val="tx1"/>
                          </a:solidFill>
                          <a:effectLst/>
                        </a:rPr>
                        <a:t>Steel</a:t>
                      </a:r>
                      <a:endParaRPr lang="cs-CZ" sz="1400" dirty="0">
                        <a:solidFill>
                          <a:schemeClr val="tx1"/>
                        </a:solidFill>
                        <a:effectLst/>
                      </a:endParaRP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tc>
                  <a:txBody>
                    <a:bodyPr/>
                    <a:lstStyle/>
                    <a:p>
                      <a:pPr algn="l"/>
                      <a:r>
                        <a:rPr lang="cs-CZ" sz="1400" dirty="0">
                          <a:solidFill>
                            <a:schemeClr val="tx1"/>
                          </a:solidFill>
                          <a:effectLst/>
                        </a:rPr>
                        <a:t>3.7</a:t>
                      </a: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tc>
                  <a:txBody>
                    <a:bodyPr/>
                    <a:lstStyle/>
                    <a:p>
                      <a:pPr algn="l"/>
                      <a:r>
                        <a:rPr lang="cs-CZ" sz="1400">
                          <a:solidFill>
                            <a:schemeClr val="tx1"/>
                          </a:solidFill>
                          <a:effectLst/>
                        </a:rPr>
                        <a:t>2.00</a:t>
                      </a: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282901">
                <a:tc>
                  <a:txBody>
                    <a:bodyPr/>
                    <a:lstStyle/>
                    <a:p>
                      <a:pPr algn="l"/>
                      <a:r>
                        <a:rPr lang="cs-CZ" sz="1400" b="1" dirty="0">
                          <a:solidFill>
                            <a:schemeClr val="tx1"/>
                          </a:solidFill>
                          <a:effectLst/>
                        </a:rPr>
                        <a:t>Aluminum</a:t>
                      </a:r>
                      <a:endParaRPr lang="cs-CZ" sz="1400" dirty="0">
                        <a:solidFill>
                          <a:schemeClr val="tx1"/>
                        </a:solidFill>
                        <a:effectLst/>
                      </a:endParaRP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tc>
                  <a:txBody>
                    <a:bodyPr/>
                    <a:lstStyle/>
                    <a:p>
                      <a:pPr algn="l"/>
                      <a:r>
                        <a:rPr lang="cs-CZ" sz="1400">
                          <a:solidFill>
                            <a:schemeClr val="tx1"/>
                          </a:solidFill>
                          <a:effectLst/>
                        </a:rPr>
                        <a:t>1.0</a:t>
                      </a: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tc>
                  <a:txBody>
                    <a:bodyPr/>
                    <a:lstStyle/>
                    <a:p>
                      <a:pPr algn="l"/>
                      <a:r>
                        <a:rPr lang="cs-CZ" sz="1400">
                          <a:solidFill>
                            <a:schemeClr val="tx1"/>
                          </a:solidFill>
                          <a:effectLst/>
                        </a:rPr>
                        <a:t>14.40</a:t>
                      </a: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282901">
                <a:tc>
                  <a:txBody>
                    <a:bodyPr/>
                    <a:lstStyle/>
                    <a:p>
                      <a:pPr algn="l"/>
                      <a:r>
                        <a:rPr lang="cs-CZ" sz="1400" b="1" dirty="0" err="1">
                          <a:solidFill>
                            <a:schemeClr val="tx1"/>
                          </a:solidFill>
                          <a:effectLst/>
                        </a:rPr>
                        <a:t>Nickel</a:t>
                      </a:r>
                      <a:r>
                        <a:rPr lang="cs-CZ" sz="1400" b="1" dirty="0">
                          <a:solidFill>
                            <a:schemeClr val="tx1"/>
                          </a:solidFill>
                          <a:effectLst/>
                        </a:rPr>
                        <a:t>, </a:t>
                      </a:r>
                      <a:r>
                        <a:rPr lang="cs-CZ" sz="1400" b="1" dirty="0" err="1">
                          <a:solidFill>
                            <a:schemeClr val="tx1"/>
                          </a:solidFill>
                          <a:effectLst/>
                        </a:rPr>
                        <a:t>cobalt</a:t>
                      </a:r>
                      <a:endParaRPr lang="cs-CZ" sz="1400" dirty="0">
                        <a:solidFill>
                          <a:schemeClr val="tx1"/>
                        </a:solidFill>
                        <a:effectLst/>
                      </a:endParaRP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tc>
                  <a:txBody>
                    <a:bodyPr/>
                    <a:lstStyle/>
                    <a:p>
                      <a:pPr algn="l"/>
                      <a:r>
                        <a:rPr lang="cs-CZ" sz="1400">
                          <a:solidFill>
                            <a:schemeClr val="tx1"/>
                          </a:solidFill>
                          <a:effectLst/>
                        </a:rPr>
                        <a:t>0.01</a:t>
                      </a: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tc>
                  <a:txBody>
                    <a:bodyPr/>
                    <a:lstStyle/>
                    <a:p>
                      <a:pPr algn="l"/>
                      <a:r>
                        <a:rPr lang="cs-CZ" sz="1400">
                          <a:solidFill>
                            <a:schemeClr val="tx1"/>
                          </a:solidFill>
                          <a:effectLst/>
                        </a:rPr>
                        <a:t>20.00</a:t>
                      </a: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282901">
                <a:tc>
                  <a:txBody>
                    <a:bodyPr/>
                    <a:lstStyle/>
                    <a:p>
                      <a:pPr algn="l"/>
                      <a:r>
                        <a:rPr lang="cs-CZ" sz="1400" b="1" dirty="0" err="1">
                          <a:solidFill>
                            <a:schemeClr val="tx1"/>
                          </a:solidFill>
                          <a:effectLst/>
                        </a:rPr>
                        <a:t>Petrochemicals</a:t>
                      </a:r>
                      <a:endParaRPr lang="cs-CZ" sz="1400" dirty="0">
                        <a:solidFill>
                          <a:schemeClr val="tx1"/>
                        </a:solidFill>
                        <a:effectLst/>
                      </a:endParaRP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tc>
                  <a:txBody>
                    <a:bodyPr/>
                    <a:lstStyle/>
                    <a:p>
                      <a:pPr algn="l"/>
                      <a:r>
                        <a:rPr lang="cs-CZ" sz="1400" dirty="0">
                          <a:solidFill>
                            <a:schemeClr val="tx1"/>
                          </a:solidFill>
                          <a:effectLst/>
                        </a:rPr>
                        <a:t>1.5</a:t>
                      </a: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tc>
                  <a:txBody>
                    <a:bodyPr/>
                    <a:lstStyle/>
                    <a:p>
                      <a:pPr algn="l"/>
                      <a:r>
                        <a:rPr lang="cs-CZ" sz="1400">
                          <a:solidFill>
                            <a:schemeClr val="tx1"/>
                          </a:solidFill>
                          <a:effectLst/>
                        </a:rPr>
                        <a:t>1.70</a:t>
                      </a: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282901">
                <a:tc>
                  <a:txBody>
                    <a:bodyPr/>
                    <a:lstStyle/>
                    <a:p>
                      <a:pPr algn="l"/>
                      <a:r>
                        <a:rPr lang="cs-CZ" sz="1400" b="1" dirty="0">
                          <a:solidFill>
                            <a:schemeClr val="tx1"/>
                          </a:solidFill>
                          <a:effectLst/>
                        </a:rPr>
                        <a:t>Cement</a:t>
                      </a:r>
                      <a:endParaRPr lang="cs-CZ" sz="1400" dirty="0">
                        <a:solidFill>
                          <a:schemeClr val="tx1"/>
                        </a:solidFill>
                        <a:effectLst/>
                      </a:endParaRP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tc>
                  <a:txBody>
                    <a:bodyPr/>
                    <a:lstStyle/>
                    <a:p>
                      <a:pPr algn="l"/>
                      <a:r>
                        <a:rPr lang="cs-CZ" sz="1400" dirty="0">
                          <a:solidFill>
                            <a:schemeClr val="tx1"/>
                          </a:solidFill>
                          <a:effectLst/>
                        </a:rPr>
                        <a:t>2.2</a:t>
                      </a: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tc>
                  <a:txBody>
                    <a:bodyPr/>
                    <a:lstStyle/>
                    <a:p>
                      <a:pPr algn="l"/>
                      <a:r>
                        <a:rPr lang="cs-CZ" sz="1400" dirty="0">
                          <a:solidFill>
                            <a:schemeClr val="tx1"/>
                          </a:solidFill>
                          <a:effectLst/>
                        </a:rPr>
                        <a:t>0.86</a:t>
                      </a:r>
                    </a:p>
                  </a:txBody>
                  <a:tcPr marL="69648" marR="69648" marT="34783" marB="34783">
                    <a:lnL>
                      <a:noFill/>
                    </a:lnL>
                    <a:lnR>
                      <a:noFill/>
                    </a:lnR>
                    <a:lnT w="7620" cap="flat" cmpd="sng" algn="ctr">
                      <a:solidFill>
                        <a:srgbClr val="A7A9AC"/>
                      </a:solidFill>
                      <a:prstDash val="solid"/>
                      <a:round/>
                      <a:headEnd type="none" w="med" len="med"/>
                      <a:tailEnd type="none" w="med" len="med"/>
                    </a:lnT>
                    <a:lnB w="7620" cap="flat" cmpd="sng" algn="ctr">
                      <a:solidFill>
                        <a:srgbClr val="A7A9AC"/>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bl>
          </a:graphicData>
        </a:graphic>
      </p:graphicFrame>
      <p:sp>
        <p:nvSpPr>
          <p:cNvPr id="60445" name="Zástupný symbol pro číslo snímku 3"/>
          <p:cNvSpPr>
            <a:spLocks noGrp="1" noChangeArrowheads="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5109A782-17DC-4F75-BD8D-F0BB95D611F2}" type="slidenum">
              <a:rPr kumimoji="0" lang="cs-CZ" altLang="cs-CZ" sz="900" b="1" i="0" u="none" strike="noStrike" kern="1200" cap="none" spc="0" normalizeH="0" baseline="0" noProof="0" smtClean="0">
                <a:ln>
                  <a:noFill/>
                </a:ln>
                <a:solidFill>
                  <a:srgbClr val="898989"/>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31</a:t>
            </a:fld>
            <a:endParaRPr kumimoji="0" lang="cs-CZ" altLang="cs-CZ" sz="900" b="1"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pic>
        <p:nvPicPr>
          <p:cNvPr id="60446" name="Obrázek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5425" y="6958013"/>
            <a:ext cx="4379913" cy="302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47" name="Picture 33" descr="https://ars.els-cdn.com/content/image/3-s2.0-B9781782421566000174-f17-12-978178242156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94813" y="-179388"/>
            <a:ext cx="4229100" cy="3676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48" name="Obrázek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582862" y="4019774"/>
            <a:ext cx="3978275" cy="235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49" name="Obrázek 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318625" y="908050"/>
            <a:ext cx="10058400" cy="769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Nadpis 1"/>
          <p:cNvSpPr>
            <a:spLocks noGrp="1"/>
          </p:cNvSpPr>
          <p:nvPr>
            <p:ph type="title"/>
          </p:nvPr>
        </p:nvSpPr>
        <p:spPr>
          <a:xfrm>
            <a:off x="628650" y="365125"/>
            <a:ext cx="7886700" cy="484188"/>
          </a:xfrm>
          <a:solidFill>
            <a:schemeClr val="bg1"/>
          </a:solidFill>
          <a:ln>
            <a:solidFill>
              <a:srgbClr val="C00000"/>
            </a:solidFill>
            <a:miter lim="800000"/>
            <a:headEnd/>
            <a:tailEnd/>
          </a:ln>
        </p:spPr>
        <p:txBody>
          <a:bodyPr/>
          <a:lstStyle/>
          <a:p>
            <a:pPr eaLnBrk="1" hangingPunct="1"/>
            <a:r>
              <a:rPr lang="cs-CZ" altLang="cs-CZ" sz="2400" dirty="0">
                <a:latin typeface="Calibri" panose="020F0502020204030204" pitchFamily="34" charset="0"/>
                <a:ea typeface="Calibri" panose="020F0502020204030204" pitchFamily="34" charset="0"/>
                <a:cs typeface="Calibri" panose="020F0502020204030204" pitchFamily="34" charset="0"/>
              </a:rPr>
              <a:t>Jak snížit emise CO</a:t>
            </a:r>
            <a:r>
              <a:rPr lang="cs-CZ" altLang="cs-CZ" sz="2400" baseline="-25000" dirty="0">
                <a:latin typeface="Calibri" panose="020F0502020204030204" pitchFamily="34" charset="0"/>
                <a:ea typeface="Calibri" panose="020F0502020204030204" pitchFamily="34" charset="0"/>
                <a:cs typeface="Calibri" panose="020F0502020204030204" pitchFamily="34" charset="0"/>
              </a:rPr>
              <a:t>2</a:t>
            </a:r>
            <a:r>
              <a:rPr lang="cs-CZ" altLang="cs-CZ" sz="2400" dirty="0">
                <a:latin typeface="Calibri" panose="020F0502020204030204" pitchFamily="34" charset="0"/>
                <a:ea typeface="Calibri" panose="020F0502020204030204" pitchFamily="34" charset="0"/>
                <a:cs typeface="Calibri" panose="020F0502020204030204" pitchFamily="34" charset="0"/>
              </a:rPr>
              <a:t> při výrobě surového železa ve vysoké peci</a:t>
            </a:r>
          </a:p>
        </p:txBody>
      </p:sp>
      <p:sp>
        <p:nvSpPr>
          <p:cNvPr id="19" name="Rectangle 1"/>
          <p:cNvSpPr>
            <a:spLocks noGrp="1" noChangeArrowheads="1"/>
          </p:cNvSpPr>
          <p:nvPr>
            <p:ph idx="1"/>
          </p:nvPr>
        </p:nvSpPr>
        <p:spPr>
          <a:xfrm>
            <a:off x="209550" y="4508500"/>
            <a:ext cx="8759825" cy="1630363"/>
          </a:xfrm>
        </p:spPr>
        <p:txBody>
          <a:bodyPr anchor="ctr">
            <a:spAutoFit/>
          </a:bodyPr>
          <a:lstStyle/>
          <a:p>
            <a:pPr marL="0" indent="0" defTabSz="914400">
              <a:lnSpc>
                <a:spcPct val="100000"/>
              </a:lnSpc>
              <a:spcBef>
                <a:spcPct val="0"/>
              </a:spcBef>
              <a:buFont typeface="Arial" panose="020B0604020202020204" pitchFamily="34" charset="0"/>
              <a:buNone/>
              <a:defRPr/>
            </a:pPr>
            <a:r>
              <a:rPr lang="cs-CZ" altLang="cs-CZ" sz="2000" dirty="0">
                <a:latin typeface="Arial" panose="020B0604020202020204" pitchFamily="34" charset="0"/>
              </a:rPr>
              <a:t>Celkově je popsáno asi 80 různých přístupů/reaktorů, lze je dělit do skupin</a:t>
            </a:r>
          </a:p>
          <a:p>
            <a:pPr marL="0" indent="0" defTabSz="914400">
              <a:lnSpc>
                <a:spcPct val="100000"/>
              </a:lnSpc>
              <a:spcBef>
                <a:spcPct val="0"/>
              </a:spcBef>
              <a:buFontTx/>
              <a:buChar char="•"/>
              <a:defRPr/>
            </a:pPr>
            <a:endParaRPr lang="cs-CZ" altLang="cs-CZ" sz="2000" dirty="0">
              <a:latin typeface="Arial" panose="020B0604020202020204" pitchFamily="34" charset="0"/>
            </a:endParaRPr>
          </a:p>
          <a:p>
            <a:pPr marL="514350" indent="-514350" defTabSz="914400">
              <a:lnSpc>
                <a:spcPct val="100000"/>
              </a:lnSpc>
              <a:spcBef>
                <a:spcPct val="0"/>
              </a:spcBef>
              <a:buFont typeface="+mj-lt"/>
              <a:buAutoNum type="romanUcPeriod"/>
              <a:defRPr/>
            </a:pPr>
            <a:r>
              <a:rPr lang="cs-CZ" altLang="cs-CZ" sz="2000" dirty="0">
                <a:latin typeface="Arial" panose="020B0604020202020204" pitchFamily="34" charset="0"/>
              </a:rPr>
              <a:t>Modifikace vysoké pece – redukce uhlíkem</a:t>
            </a:r>
          </a:p>
          <a:p>
            <a:pPr marL="514350" indent="-514350" defTabSz="914400">
              <a:lnSpc>
                <a:spcPct val="100000"/>
              </a:lnSpc>
              <a:spcBef>
                <a:spcPct val="0"/>
              </a:spcBef>
              <a:buFont typeface="+mj-lt"/>
              <a:buAutoNum type="romanUcPeriod"/>
              <a:defRPr/>
            </a:pPr>
            <a:r>
              <a:rPr lang="cs-CZ" altLang="cs-CZ" sz="2000" dirty="0">
                <a:latin typeface="Arial" panose="020B0604020202020204" pitchFamily="34" charset="0"/>
              </a:rPr>
              <a:t>Jiné redukční činidlo – přímá redukce vodíkem </a:t>
            </a:r>
          </a:p>
          <a:p>
            <a:pPr marL="514350" indent="-514350" defTabSz="914400">
              <a:lnSpc>
                <a:spcPct val="100000"/>
              </a:lnSpc>
              <a:spcBef>
                <a:spcPct val="0"/>
              </a:spcBef>
              <a:buFont typeface="+mj-lt"/>
              <a:buAutoNum type="romanUcPeriod"/>
              <a:defRPr/>
            </a:pPr>
            <a:r>
              <a:rPr lang="cs-CZ" altLang="cs-CZ" sz="2000" dirty="0">
                <a:latin typeface="Arial" panose="020B0604020202020204" pitchFamily="34" charset="0"/>
              </a:rPr>
              <a:t>Elektrolytický rozklad tavenin rud (zelená elektřina) </a:t>
            </a:r>
          </a:p>
        </p:txBody>
      </p:sp>
      <p:sp>
        <p:nvSpPr>
          <p:cNvPr id="62467" name="Zástupný symbol pro číslo snímku 3"/>
          <p:cNvSpPr>
            <a:spLocks noGrp="1" noChangeArrowheads="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57381816-1138-49EA-805A-F46BC6C43624}" type="slidenum">
              <a:rPr kumimoji="0" lang="cs-CZ" altLang="cs-CZ" sz="900" b="1" i="0" u="none" strike="noStrike" kern="1200" cap="none" spc="0" normalizeH="0" baseline="0" noProof="0" smtClean="0">
                <a:ln>
                  <a:noFill/>
                </a:ln>
                <a:solidFill>
                  <a:srgbClr val="898989"/>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32</a:t>
            </a:fld>
            <a:endParaRPr kumimoji="0" lang="cs-CZ" altLang="cs-CZ" sz="900" b="1"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pic>
        <p:nvPicPr>
          <p:cNvPr id="62468" name="Obrázek 8"/>
          <p:cNvPicPr>
            <a:picLocks noChangeAspect="1" noChangeArrowheads="1"/>
          </p:cNvPicPr>
          <p:nvPr/>
        </p:nvPicPr>
        <p:blipFill>
          <a:blip r:embed="rId3">
            <a:extLst>
              <a:ext uri="{28A0092B-C50C-407E-A947-70E740481C1C}">
                <a14:useLocalDpi xmlns:a14="http://schemas.microsoft.com/office/drawing/2010/main" val="0"/>
              </a:ext>
            </a:extLst>
          </a:blip>
          <a:srcRect l="23631" t="7874" r="18597" b="49121"/>
          <a:stretch>
            <a:fillRect/>
          </a:stretch>
        </p:blipFill>
        <p:spPr bwMode="auto">
          <a:xfrm>
            <a:off x="2000250" y="1581150"/>
            <a:ext cx="5178425" cy="68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9" name="Obrázek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71063" y="5541963"/>
            <a:ext cx="4379912" cy="302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0" name="Picture 33" descr="https://ars.els-cdn.com/content/image/3-s2.0-B9781782421566000174-f17-12-978178242156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99675" y="-247650"/>
            <a:ext cx="4229100" cy="367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1" name="Obrázek 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972675" y="2565400"/>
            <a:ext cx="10058400" cy="769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ovéPole 10"/>
          <p:cNvSpPr txBox="1"/>
          <p:nvPr/>
        </p:nvSpPr>
        <p:spPr>
          <a:xfrm>
            <a:off x="1990725" y="3143250"/>
            <a:ext cx="5075238" cy="554038"/>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cs-CZ" sz="3000" b="1" i="0" u="none" strike="noStrike" kern="1200" cap="none" spc="0" normalizeH="0" baseline="0" noProof="0" dirty="0">
                <a:ln>
                  <a:noFill/>
                </a:ln>
                <a:solidFill>
                  <a:srgbClr val="70AD47">
                    <a:lumMod val="75000"/>
                  </a:srgbClr>
                </a:solidFill>
                <a:effectLst/>
                <a:uLnTx/>
                <a:uFillTx/>
                <a:latin typeface="Arial" panose="020B0604020202020204" pitchFamily="34" charset="0"/>
                <a:ea typeface="+mn-ea"/>
                <a:cs typeface="+mn-cs"/>
              </a:rPr>
              <a:t>Fe</a:t>
            </a:r>
            <a:r>
              <a:rPr kumimoji="0" lang="cs-CZ" sz="3000" b="1" i="0" u="none" strike="noStrike" kern="1200" cap="none" spc="0" normalizeH="0" baseline="-25000" noProof="0" dirty="0">
                <a:ln>
                  <a:noFill/>
                </a:ln>
                <a:solidFill>
                  <a:srgbClr val="70AD47">
                    <a:lumMod val="75000"/>
                  </a:srgbClr>
                </a:solidFill>
                <a:effectLst/>
                <a:uLnTx/>
                <a:uFillTx/>
                <a:latin typeface="Arial" panose="020B0604020202020204" pitchFamily="34" charset="0"/>
                <a:ea typeface="+mn-ea"/>
                <a:cs typeface="+mn-cs"/>
              </a:rPr>
              <a:t>2</a:t>
            </a:r>
            <a:r>
              <a:rPr kumimoji="0" lang="cs-CZ" sz="3000" b="1" i="0" u="none" strike="noStrike" kern="1200" cap="none" spc="0" normalizeH="0" baseline="0" noProof="0" dirty="0">
                <a:ln>
                  <a:noFill/>
                </a:ln>
                <a:solidFill>
                  <a:srgbClr val="70AD47">
                    <a:lumMod val="75000"/>
                  </a:srgbClr>
                </a:solidFill>
                <a:effectLst/>
                <a:uLnTx/>
                <a:uFillTx/>
                <a:latin typeface="Arial" panose="020B0604020202020204" pitchFamily="34" charset="0"/>
                <a:ea typeface="+mn-ea"/>
                <a:cs typeface="+mn-cs"/>
              </a:rPr>
              <a:t>O</a:t>
            </a:r>
            <a:r>
              <a:rPr kumimoji="0" lang="cs-CZ" sz="3000" b="1" i="0" u="none" strike="noStrike" kern="1200" cap="none" spc="0" normalizeH="0" baseline="-25000" noProof="0" dirty="0">
                <a:ln>
                  <a:noFill/>
                </a:ln>
                <a:solidFill>
                  <a:srgbClr val="70AD47">
                    <a:lumMod val="75000"/>
                  </a:srgbClr>
                </a:solidFill>
                <a:effectLst/>
                <a:uLnTx/>
                <a:uFillTx/>
                <a:latin typeface="Arial" panose="020B0604020202020204" pitchFamily="34" charset="0"/>
                <a:ea typeface="+mn-ea"/>
                <a:cs typeface="+mn-cs"/>
              </a:rPr>
              <a:t>3</a:t>
            </a:r>
            <a:r>
              <a:rPr kumimoji="0" lang="cs-CZ" sz="3000" b="1" i="0" u="none" strike="noStrike" kern="1200" cap="none" spc="0" normalizeH="0" baseline="0" noProof="0" dirty="0">
                <a:ln>
                  <a:noFill/>
                </a:ln>
                <a:solidFill>
                  <a:srgbClr val="70AD47">
                    <a:lumMod val="75000"/>
                  </a:srgbClr>
                </a:solidFill>
                <a:effectLst/>
                <a:uLnTx/>
                <a:uFillTx/>
                <a:latin typeface="Arial" panose="020B0604020202020204" pitchFamily="34" charset="0"/>
                <a:ea typeface="+mn-ea"/>
                <a:cs typeface="+mn-cs"/>
              </a:rPr>
              <a:t> + 3H</a:t>
            </a:r>
            <a:r>
              <a:rPr kumimoji="0" lang="cs-CZ" sz="3000" b="1" i="0" u="none" strike="noStrike" kern="1200" cap="none" spc="0" normalizeH="0" baseline="-25000" noProof="0" dirty="0">
                <a:ln>
                  <a:noFill/>
                </a:ln>
                <a:solidFill>
                  <a:srgbClr val="70AD47">
                    <a:lumMod val="75000"/>
                  </a:srgbClr>
                </a:solidFill>
                <a:effectLst/>
                <a:uLnTx/>
                <a:uFillTx/>
                <a:latin typeface="Arial" panose="020B0604020202020204" pitchFamily="34" charset="0"/>
                <a:ea typeface="+mn-ea"/>
                <a:cs typeface="+mn-cs"/>
              </a:rPr>
              <a:t>2</a:t>
            </a:r>
            <a:r>
              <a:rPr kumimoji="0" lang="cs-CZ" sz="3000" b="1" i="0" u="none" strike="noStrike" kern="1200" cap="none" spc="0" normalizeH="0" baseline="0" noProof="0" dirty="0">
                <a:ln>
                  <a:noFill/>
                </a:ln>
                <a:solidFill>
                  <a:srgbClr val="70AD47">
                    <a:lumMod val="75000"/>
                  </a:srgbClr>
                </a:solidFill>
                <a:effectLst/>
                <a:uLnTx/>
                <a:uFillTx/>
                <a:latin typeface="Arial" panose="020B0604020202020204" pitchFamily="34" charset="0"/>
                <a:ea typeface="+mn-ea"/>
                <a:cs typeface="+mn-cs"/>
              </a:rPr>
              <a:t> → 2Fe + 3H</a:t>
            </a:r>
            <a:r>
              <a:rPr kumimoji="0" lang="cs-CZ" sz="3000" b="1" i="0" u="none" strike="noStrike" kern="1200" cap="none" spc="0" normalizeH="0" baseline="-25000" noProof="0" dirty="0">
                <a:ln>
                  <a:noFill/>
                </a:ln>
                <a:solidFill>
                  <a:srgbClr val="70AD47">
                    <a:lumMod val="75000"/>
                  </a:srgbClr>
                </a:solidFill>
                <a:effectLst/>
                <a:uLnTx/>
                <a:uFillTx/>
                <a:latin typeface="Arial" panose="020B0604020202020204" pitchFamily="34" charset="0"/>
                <a:ea typeface="+mn-ea"/>
                <a:cs typeface="+mn-cs"/>
              </a:rPr>
              <a:t>2</a:t>
            </a:r>
            <a:r>
              <a:rPr kumimoji="0" lang="cs-CZ" sz="3000" b="1" i="0" u="none" strike="noStrike" kern="1200" cap="none" spc="0" normalizeH="0" baseline="0" noProof="0" dirty="0">
                <a:ln>
                  <a:noFill/>
                </a:ln>
                <a:solidFill>
                  <a:srgbClr val="70AD47">
                    <a:lumMod val="75000"/>
                  </a:srgbClr>
                </a:solidFill>
                <a:effectLst/>
                <a:uLnTx/>
                <a:uFillTx/>
                <a:latin typeface="Arial" panose="020B0604020202020204" pitchFamily="34" charset="0"/>
                <a:ea typeface="+mn-ea"/>
                <a:cs typeface="+mn-cs"/>
              </a:rPr>
              <a:t>O</a:t>
            </a:r>
          </a:p>
        </p:txBody>
      </p:sp>
      <p:sp>
        <p:nvSpPr>
          <p:cNvPr id="3" name="TextovéPole 2"/>
          <p:cNvSpPr txBox="1"/>
          <p:nvPr/>
        </p:nvSpPr>
        <p:spPr>
          <a:xfrm>
            <a:off x="1774825" y="1192213"/>
            <a:ext cx="5789613" cy="400050"/>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cs-CZ" sz="2000" b="0" i="0" u="none" strike="noStrike" kern="1200" cap="none" spc="0" normalizeH="0" baseline="0" noProof="0" dirty="0">
                <a:ln>
                  <a:noFill/>
                </a:ln>
                <a:solidFill>
                  <a:prstClr val="black"/>
                </a:solidFill>
                <a:effectLst/>
                <a:uLnTx/>
                <a:uFillTx/>
                <a:latin typeface="Calibri" panose="020F0502020204030204"/>
                <a:ea typeface="+mn-ea"/>
                <a:cs typeface="+mn-cs"/>
              </a:rPr>
              <a:t>Redukci rudy uhlíkem musíme nahradit něčím jiným</a:t>
            </a:r>
          </a:p>
        </p:txBody>
      </p:sp>
      <p:pic>
        <p:nvPicPr>
          <p:cNvPr id="62474" name="Obrázek 8"/>
          <p:cNvPicPr>
            <a:picLocks noChangeAspect="1" noChangeArrowheads="1"/>
          </p:cNvPicPr>
          <p:nvPr/>
        </p:nvPicPr>
        <p:blipFill>
          <a:blip r:embed="rId3">
            <a:extLst>
              <a:ext uri="{28A0092B-C50C-407E-A947-70E740481C1C}">
                <a14:useLocalDpi xmlns:a14="http://schemas.microsoft.com/office/drawing/2010/main" val="0"/>
              </a:ext>
            </a:extLst>
          </a:blip>
          <a:srcRect r="77466"/>
          <a:stretch>
            <a:fillRect/>
          </a:stretch>
        </p:blipFill>
        <p:spPr bwMode="auto">
          <a:xfrm>
            <a:off x="50800" y="2114550"/>
            <a:ext cx="2019300" cy="158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5" name="Picture 2" descr="Iron Fe (Element 26) of Periodic Table - Elements FlashCard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96125" y="2176463"/>
            <a:ext cx="2019300" cy="130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6" name="Picture 4" descr="Sample of the element Iron in the Periodic Tabl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083925" y="2244725"/>
            <a:ext cx="3505200" cy="3505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4" name="TextovéPole 13"/>
          <p:cNvSpPr txBox="1"/>
          <p:nvPr/>
        </p:nvSpPr>
        <p:spPr>
          <a:xfrm>
            <a:off x="2676525" y="2516188"/>
            <a:ext cx="4319588" cy="708025"/>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cs-CZ" sz="2000" b="0" i="0" u="none" strike="noStrike" kern="1200" cap="none" spc="0" normalizeH="0" baseline="0" noProof="0" dirty="0">
                <a:ln>
                  <a:noFill/>
                </a:ln>
                <a:solidFill>
                  <a:prstClr val="black"/>
                </a:solidFill>
                <a:effectLst/>
                <a:uLnTx/>
                <a:uFillTx/>
                <a:latin typeface="Calibri" panose="020F0502020204030204"/>
                <a:ea typeface="+mn-ea"/>
                <a:cs typeface="+mn-cs"/>
              </a:rPr>
              <a:t>Aby výsledkem reakce nebyla další škodlivina, nabízí se vodík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1"/>
          <p:cNvSpPr>
            <a:spLocks noGrp="1" noChangeArrowheads="1"/>
          </p:cNvSpPr>
          <p:nvPr>
            <p:ph idx="1"/>
          </p:nvPr>
        </p:nvSpPr>
        <p:spPr>
          <a:xfrm>
            <a:off x="395288" y="1628775"/>
            <a:ext cx="8047037" cy="4540250"/>
          </a:xfrm>
        </p:spPr>
        <p:txBody>
          <a:bodyPr anchor="ctr">
            <a:spAutoFit/>
          </a:bodyPr>
          <a:lstStyle/>
          <a:p>
            <a:pPr marL="0" indent="0" algn="l" defTabSz="914400">
              <a:lnSpc>
                <a:spcPct val="100000"/>
              </a:lnSpc>
              <a:spcBef>
                <a:spcPct val="0"/>
              </a:spcBef>
              <a:buFont typeface="Arial" panose="020B0604020202020204" pitchFamily="34" charset="0"/>
              <a:buNone/>
              <a:defRPr/>
            </a:pPr>
            <a:r>
              <a:rPr lang="cs-CZ" altLang="cs-CZ" sz="2000" dirty="0">
                <a:latin typeface="Arial" panose="020B0604020202020204" pitchFamily="34" charset="0"/>
              </a:rPr>
              <a:t>Celkově asi 80 různých přístupů/reaktorů, lze dělit do skupin</a:t>
            </a:r>
          </a:p>
          <a:p>
            <a:pPr marL="0" indent="0" algn="l" defTabSz="914400">
              <a:lnSpc>
                <a:spcPct val="100000"/>
              </a:lnSpc>
              <a:spcBef>
                <a:spcPct val="0"/>
              </a:spcBef>
              <a:buFontTx/>
              <a:buChar char="•"/>
              <a:defRPr/>
            </a:pPr>
            <a:endParaRPr lang="cs-CZ" altLang="cs-CZ" sz="2000" dirty="0">
              <a:latin typeface="Arial" panose="020B0604020202020204" pitchFamily="34" charset="0"/>
            </a:endParaRPr>
          </a:p>
          <a:p>
            <a:pPr marL="514350" indent="-514350" algn="l" defTabSz="914400">
              <a:lnSpc>
                <a:spcPct val="100000"/>
              </a:lnSpc>
              <a:spcBef>
                <a:spcPct val="0"/>
              </a:spcBef>
              <a:buFont typeface="+mj-lt"/>
              <a:buAutoNum type="romanUcPeriod"/>
              <a:defRPr/>
            </a:pPr>
            <a:r>
              <a:rPr lang="cs-CZ" altLang="cs-CZ" sz="2000" dirty="0">
                <a:latin typeface="Arial" panose="020B0604020202020204" pitchFamily="34" charset="0"/>
              </a:rPr>
              <a:t>Modifikace vysoké pece – stále  redukce uhlíkem, ale</a:t>
            </a:r>
          </a:p>
          <a:p>
            <a:pPr marL="857250" lvl="1" indent="-514350" defTabSz="914400">
              <a:lnSpc>
                <a:spcPct val="100000"/>
              </a:lnSpc>
              <a:spcBef>
                <a:spcPct val="0"/>
              </a:spcBef>
              <a:buFont typeface="+mj-lt"/>
              <a:buAutoNum type="alphaLcParenR"/>
              <a:defRPr/>
            </a:pPr>
            <a:r>
              <a:rPr lang="cs-CZ" altLang="cs-CZ" sz="1700" dirty="0">
                <a:latin typeface="Arial" panose="020B0604020202020204" pitchFamily="34" charset="0"/>
              </a:rPr>
              <a:t>recirkulace </a:t>
            </a:r>
            <a:r>
              <a:rPr lang="cs-CZ" altLang="cs-CZ" sz="1700" dirty="0" err="1">
                <a:latin typeface="Arial" panose="020B0604020202020204" pitchFamily="34" charset="0"/>
              </a:rPr>
              <a:t>V.P.plynu</a:t>
            </a:r>
            <a:r>
              <a:rPr lang="cs-CZ" altLang="cs-CZ" sz="1700" dirty="0">
                <a:latin typeface="Arial" panose="020B0604020202020204" pitchFamily="34" charset="0"/>
              </a:rPr>
              <a:t>, přidání vodíku</a:t>
            </a:r>
          </a:p>
          <a:p>
            <a:pPr marL="857250" lvl="1" indent="-514350" defTabSz="914400">
              <a:lnSpc>
                <a:spcPct val="100000"/>
              </a:lnSpc>
              <a:spcBef>
                <a:spcPct val="0"/>
              </a:spcBef>
              <a:buFont typeface="+mj-lt"/>
              <a:buAutoNum type="alphaLcParenR"/>
              <a:defRPr/>
            </a:pPr>
            <a:r>
              <a:rPr lang="cs-CZ" altLang="cs-CZ" sz="1700" dirty="0">
                <a:latin typeface="Arial" panose="020B0604020202020204" pitchFamily="34" charset="0"/>
              </a:rPr>
              <a:t>použití bio-uhlíku </a:t>
            </a:r>
          </a:p>
          <a:p>
            <a:pPr marL="514350" indent="-514350" algn="l" defTabSz="914400">
              <a:lnSpc>
                <a:spcPct val="100000"/>
              </a:lnSpc>
              <a:spcBef>
                <a:spcPct val="0"/>
              </a:spcBef>
              <a:buFont typeface="+mj-lt"/>
              <a:buAutoNum type="romanUcPeriod"/>
              <a:defRPr/>
            </a:pPr>
            <a:endParaRPr lang="cs-CZ" altLang="cs-CZ" sz="2000" dirty="0">
              <a:latin typeface="Arial" panose="020B0604020202020204" pitchFamily="34" charset="0"/>
            </a:endParaRPr>
          </a:p>
          <a:p>
            <a:pPr marL="514350" indent="-514350" algn="l" defTabSz="914400">
              <a:lnSpc>
                <a:spcPct val="100000"/>
              </a:lnSpc>
              <a:spcBef>
                <a:spcPct val="0"/>
              </a:spcBef>
              <a:buFont typeface="+mj-lt"/>
              <a:buAutoNum type="romanUcPeriod"/>
              <a:defRPr/>
            </a:pPr>
            <a:r>
              <a:rPr lang="cs-CZ" altLang="cs-CZ" sz="2000" dirty="0">
                <a:latin typeface="Arial" panose="020B0604020202020204" pitchFamily="34" charset="0"/>
              </a:rPr>
              <a:t>Jiné redukční činidlo – přímá redukce v tuhém stavu – redukce rud plynem (zemní plyn, H₂) při ~1000 °C, produkt = železná houba -  </a:t>
            </a:r>
            <a:r>
              <a:rPr lang="cs-CZ" altLang="cs-CZ" sz="2000" dirty="0" err="1">
                <a:latin typeface="Arial" panose="020B0604020202020204" pitchFamily="34" charset="0"/>
              </a:rPr>
              <a:t>sponge</a:t>
            </a:r>
            <a:r>
              <a:rPr lang="cs-CZ" altLang="cs-CZ" sz="2000" dirty="0">
                <a:latin typeface="Arial" panose="020B0604020202020204" pitchFamily="34" charset="0"/>
              </a:rPr>
              <a:t> iron (+ H₂O, minimální CO₂ </a:t>
            </a:r>
          </a:p>
          <a:p>
            <a:pPr marL="342900" lvl="1" indent="0" defTabSz="914400">
              <a:lnSpc>
                <a:spcPct val="100000"/>
              </a:lnSpc>
              <a:spcBef>
                <a:spcPct val="0"/>
              </a:spcBef>
              <a:buFont typeface="Arial" panose="020B0604020202020204" pitchFamily="34" charset="0"/>
              <a:buNone/>
              <a:defRPr/>
            </a:pPr>
            <a:r>
              <a:rPr lang="cs-CZ" altLang="cs-CZ" sz="1500" dirty="0">
                <a:latin typeface="Arial" panose="020B0604020202020204" pitchFamily="34" charset="0"/>
              </a:rPr>
              <a:t>Železná houba je dále vstupní surovina pro EAF ( elektrická oblouková pec). </a:t>
            </a:r>
          </a:p>
          <a:p>
            <a:pPr marL="514350" indent="-514350" algn="l" defTabSz="914400">
              <a:lnSpc>
                <a:spcPct val="100000"/>
              </a:lnSpc>
              <a:spcBef>
                <a:spcPct val="0"/>
              </a:spcBef>
              <a:buFont typeface="+mj-lt"/>
              <a:buAutoNum type="romanUcPeriod"/>
              <a:defRPr/>
            </a:pPr>
            <a:endParaRPr lang="cs-CZ" altLang="cs-CZ" sz="2000" dirty="0">
              <a:latin typeface="Arial" panose="020B0604020202020204" pitchFamily="34" charset="0"/>
            </a:endParaRPr>
          </a:p>
          <a:p>
            <a:pPr marL="514350" indent="-514350" algn="l" defTabSz="914400">
              <a:lnSpc>
                <a:spcPct val="100000"/>
              </a:lnSpc>
              <a:spcBef>
                <a:spcPct val="0"/>
              </a:spcBef>
              <a:buFont typeface="+mj-lt"/>
              <a:buAutoNum type="romanUcPeriod"/>
              <a:defRPr/>
            </a:pPr>
            <a:r>
              <a:rPr lang="cs-CZ" altLang="cs-CZ" sz="2000" dirty="0">
                <a:latin typeface="Arial" panose="020B0604020202020204" pitchFamily="34" charset="0"/>
              </a:rPr>
              <a:t>Přímá redukce vodíkovou plazmou</a:t>
            </a:r>
          </a:p>
          <a:p>
            <a:pPr marL="514350" indent="-514350" algn="l" defTabSz="914400">
              <a:lnSpc>
                <a:spcPct val="100000"/>
              </a:lnSpc>
              <a:spcBef>
                <a:spcPct val="0"/>
              </a:spcBef>
              <a:buFont typeface="+mj-lt"/>
              <a:buAutoNum type="romanUcPeriod"/>
              <a:defRPr/>
            </a:pPr>
            <a:endParaRPr lang="cs-CZ" altLang="cs-CZ" sz="2000" dirty="0">
              <a:latin typeface="Arial" panose="020B0604020202020204" pitchFamily="34" charset="0"/>
            </a:endParaRPr>
          </a:p>
          <a:p>
            <a:pPr marL="514350" indent="-514350" algn="l" defTabSz="914400">
              <a:lnSpc>
                <a:spcPct val="100000"/>
              </a:lnSpc>
              <a:spcBef>
                <a:spcPct val="0"/>
              </a:spcBef>
              <a:buFont typeface="+mj-lt"/>
              <a:buAutoNum type="romanUcPeriod"/>
              <a:defRPr/>
            </a:pPr>
            <a:r>
              <a:rPr lang="cs-CZ" altLang="cs-CZ" sz="2000" dirty="0">
                <a:latin typeface="Arial" panose="020B0604020202020204" pitchFamily="34" charset="0"/>
              </a:rPr>
              <a:t>Elektrolytický rozklad tavenin rud ( +zelená elektřina) </a:t>
            </a:r>
          </a:p>
          <a:p>
            <a:pPr marL="0" indent="0" algn="l" defTabSz="914400">
              <a:lnSpc>
                <a:spcPct val="100000"/>
              </a:lnSpc>
              <a:spcBef>
                <a:spcPct val="0"/>
              </a:spcBef>
              <a:buFontTx/>
              <a:buChar char="•"/>
              <a:defRPr/>
            </a:pPr>
            <a:endParaRPr lang="cs-CZ" altLang="cs-CZ" sz="2000" dirty="0">
              <a:latin typeface="Arial" panose="020B0604020202020204" pitchFamily="34" charset="0"/>
            </a:endParaRPr>
          </a:p>
        </p:txBody>
      </p:sp>
      <p:sp>
        <p:nvSpPr>
          <p:cNvPr id="64514" name="Zástupný symbol pro číslo snímku 3"/>
          <p:cNvSpPr>
            <a:spLocks noGrp="1" noChangeArrowheads="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1F3721A-1822-428C-81F5-83CA3F423446}" type="slidenum">
              <a:rPr kumimoji="0" lang="cs-CZ" altLang="cs-CZ" sz="900" b="1" i="0" u="none" strike="noStrike" kern="1200" cap="none" spc="0" normalizeH="0" baseline="0" noProof="0" smtClean="0">
                <a:ln>
                  <a:noFill/>
                </a:ln>
                <a:solidFill>
                  <a:srgbClr val="898989"/>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33</a:t>
            </a:fld>
            <a:endParaRPr kumimoji="0" lang="cs-CZ" altLang="cs-CZ" sz="900" b="1"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5" name="Rectangle 2"/>
          <p:cNvSpPr txBox="1">
            <a:spLocks noChangeAspect="1" noChangeArrowheads="1"/>
          </p:cNvSpPr>
          <p:nvPr/>
        </p:nvSpPr>
        <p:spPr bwMode="auto">
          <a:xfrm>
            <a:off x="322263" y="501650"/>
            <a:ext cx="8497887" cy="479425"/>
          </a:xfrm>
          <a:prstGeom prst="rect">
            <a:avLst/>
          </a:prstGeom>
          <a:solidFill>
            <a:schemeClr val="bg1"/>
          </a:solidFill>
          <a:ln>
            <a:solidFill>
              <a:srgbClr val="C00000"/>
            </a:solidFill>
            <a:miter lim="800000"/>
            <a:headEnd/>
            <a:tailEnd/>
          </a:ln>
        </p:spPr>
        <p:txBody>
          <a:bodyPr anchor="b">
            <a:normAutofit fontScale="90000" lnSpcReduction="20000"/>
          </a:bodyPr>
          <a:lst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cs-CZ" altLang="cs-CZ" sz="3200" b="0" i="0" u="none" strike="noStrike" kern="1200" cap="none" spc="0" normalizeH="0" baseline="0" noProof="0" dirty="0">
                <a:ln>
                  <a:noFill/>
                </a:ln>
                <a:solidFill>
                  <a:prstClr val="black"/>
                </a:solidFill>
                <a:effectLst/>
                <a:uLnTx/>
                <a:uFillTx/>
                <a:latin typeface="Calibri Light" panose="020F0302020204030204"/>
                <a:ea typeface="+mj-ea"/>
                <a:cs typeface="+mj-cs"/>
              </a:rPr>
              <a:t>ALTERNATIVNÍ PROCESY VÝROBY ŽELEZA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Nadpis 1"/>
          <p:cNvSpPr>
            <a:spLocks noGrp="1"/>
          </p:cNvSpPr>
          <p:nvPr>
            <p:ph type="title"/>
          </p:nvPr>
        </p:nvSpPr>
        <p:spPr>
          <a:xfrm>
            <a:off x="285751" y="476250"/>
            <a:ext cx="8229599" cy="471488"/>
          </a:xfrm>
          <a:ln>
            <a:solidFill>
              <a:srgbClr val="C00000"/>
            </a:solidFill>
            <a:miter lim="800000"/>
            <a:headEnd/>
            <a:tailEnd/>
          </a:ln>
        </p:spPr>
        <p:txBody>
          <a:bodyPr/>
          <a:lstStyle/>
          <a:p>
            <a:r>
              <a:rPr lang="cs-CZ" altLang="cs-CZ" sz="2800" dirty="0">
                <a:latin typeface="Calibri" panose="020F0502020204030204" pitchFamily="34" charset="0"/>
                <a:ea typeface="Calibri" panose="020F0502020204030204" pitchFamily="34" charset="0"/>
                <a:cs typeface="Calibri" panose="020F0502020204030204" pitchFamily="34" charset="0"/>
              </a:rPr>
              <a:t>Modifikace vysokopecního cyklu pro vyšší využití uhlíku</a:t>
            </a:r>
          </a:p>
        </p:txBody>
      </p:sp>
      <p:sp>
        <p:nvSpPr>
          <p:cNvPr id="66563" name="Zástupný symbol pro obsah 2"/>
          <p:cNvSpPr>
            <a:spLocks noGrp="1" noChangeArrowheads="1"/>
          </p:cNvSpPr>
          <p:nvPr>
            <p:ph idx="1"/>
          </p:nvPr>
        </p:nvSpPr>
        <p:spPr/>
        <p:txBody>
          <a:bodyPr/>
          <a:lstStyle/>
          <a:p>
            <a:endParaRPr lang="cs-CZ" altLang="cs-CZ"/>
          </a:p>
        </p:txBody>
      </p:sp>
      <p:sp>
        <p:nvSpPr>
          <p:cNvPr id="66564" name="Zástupný symbol pro číslo snímku 3"/>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81B6F74D-4E55-41D5-AEC3-6A848A29E012}" type="slidenum">
              <a:rPr kumimoji="0" lang="cs-CZ" altLang="cs-CZ" sz="900" b="1" i="0" u="none" strike="noStrike" kern="1200" cap="none" spc="0" normalizeH="0" baseline="0" noProof="0" smtClean="0">
                <a:ln>
                  <a:noFill/>
                </a:ln>
                <a:solidFill>
                  <a:srgbClr val="898989"/>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34</a:t>
            </a:fld>
            <a:endParaRPr kumimoji="0" lang="cs-CZ" altLang="cs-CZ" sz="900" b="1"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pic>
        <p:nvPicPr>
          <p:cNvPr id="66565" name="Obráze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44113" y="1019175"/>
            <a:ext cx="3713162" cy="5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6" name="Picture 8" descr="Technology to reduce CO2 emissions from blast furnaces - GREINS - Green  Innovation Fund Project Hydrogen Steelmaking Consortiu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775" y="1738313"/>
            <a:ext cx="8426450"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Nadpis 1"/>
          <p:cNvSpPr>
            <a:spLocks noGrp="1"/>
          </p:cNvSpPr>
          <p:nvPr>
            <p:ph type="title"/>
          </p:nvPr>
        </p:nvSpPr>
        <p:spPr>
          <a:xfrm>
            <a:off x="628650" y="365125"/>
            <a:ext cx="7886700" cy="542925"/>
          </a:xfrm>
          <a:ln>
            <a:solidFill>
              <a:srgbClr val="C00000"/>
            </a:solidFill>
            <a:miter lim="800000"/>
            <a:headEnd/>
            <a:tailEnd/>
          </a:ln>
        </p:spPr>
        <p:txBody>
          <a:bodyPr/>
          <a:lstStyle/>
          <a:p>
            <a:r>
              <a:rPr lang="cs-CZ" altLang="cs-CZ" sz="2800">
                <a:latin typeface="Calibri" panose="020F0502020204030204" pitchFamily="34" charset="0"/>
                <a:ea typeface="Calibri" panose="020F0502020204030204" pitchFamily="34" charset="0"/>
                <a:cs typeface="Calibri" panose="020F0502020204030204" pitchFamily="34" charset="0"/>
              </a:rPr>
              <a:t>Vysoká pec s bio-uhlíkem</a:t>
            </a:r>
          </a:p>
        </p:txBody>
      </p:sp>
      <p:sp>
        <p:nvSpPr>
          <p:cNvPr id="68611" name="Zástupný symbol pro obsah 2"/>
          <p:cNvSpPr>
            <a:spLocks noGrp="1" noChangeArrowheads="1"/>
          </p:cNvSpPr>
          <p:nvPr>
            <p:ph idx="1"/>
          </p:nvPr>
        </p:nvSpPr>
        <p:spPr/>
        <p:txBody>
          <a:bodyPr/>
          <a:lstStyle/>
          <a:p>
            <a:endParaRPr lang="cs-CZ" altLang="cs-CZ"/>
          </a:p>
        </p:txBody>
      </p:sp>
      <p:sp>
        <p:nvSpPr>
          <p:cNvPr id="68612" name="Zástupný symbol pro číslo snímku 3"/>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7530CE8D-90FA-4A35-9006-BAEF156D62D1}" type="slidenum">
              <a:rPr kumimoji="0" lang="cs-CZ" altLang="cs-CZ" sz="900" b="1" i="0" u="none" strike="noStrike" kern="1200" cap="none" spc="0" normalizeH="0" baseline="0" noProof="0" smtClean="0">
                <a:ln>
                  <a:noFill/>
                </a:ln>
                <a:solidFill>
                  <a:srgbClr val="898989"/>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35</a:t>
            </a:fld>
            <a:endParaRPr kumimoji="0" lang="cs-CZ" altLang="cs-CZ" sz="900" b="1"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pic>
        <p:nvPicPr>
          <p:cNvPr id="68613" name="Obrázek 4"/>
          <p:cNvPicPr>
            <a:picLocks noChangeAspect="1"/>
          </p:cNvPicPr>
          <p:nvPr/>
        </p:nvPicPr>
        <p:blipFill>
          <a:blip r:embed="rId3">
            <a:extLst>
              <a:ext uri="{28A0092B-C50C-407E-A947-70E740481C1C}">
                <a14:useLocalDpi xmlns:a14="http://schemas.microsoft.com/office/drawing/2010/main" val="0"/>
              </a:ext>
            </a:extLst>
          </a:blip>
          <a:srcRect l="10493" r="4335" b="12439"/>
          <a:stretch>
            <a:fillRect/>
          </a:stretch>
        </p:blipFill>
        <p:spPr bwMode="auto">
          <a:xfrm>
            <a:off x="468313" y="1646238"/>
            <a:ext cx="7886700" cy="366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Nadpis 1"/>
          <p:cNvSpPr>
            <a:spLocks noGrp="1"/>
          </p:cNvSpPr>
          <p:nvPr>
            <p:ph type="title"/>
          </p:nvPr>
        </p:nvSpPr>
        <p:spPr>
          <a:xfrm>
            <a:off x="628650" y="365125"/>
            <a:ext cx="7886700" cy="455613"/>
          </a:xfrm>
          <a:ln>
            <a:solidFill>
              <a:srgbClr val="C00000"/>
            </a:solidFill>
            <a:miter lim="800000"/>
            <a:headEnd/>
            <a:tailEnd/>
          </a:ln>
        </p:spPr>
        <p:txBody>
          <a:bodyPr/>
          <a:lstStyle/>
          <a:p>
            <a:r>
              <a:rPr lang="cs-CZ" altLang="cs-CZ" sz="2800" dirty="0">
                <a:latin typeface="Calibri" panose="020F0502020204030204" pitchFamily="34" charset="0"/>
                <a:ea typeface="Calibri" panose="020F0502020204030204" pitchFamily="34" charset="0"/>
                <a:cs typeface="Calibri" panose="020F0502020204030204" pitchFamily="34" charset="0"/>
              </a:rPr>
              <a:t>Přímá redukce rudy plynným vodíkem</a:t>
            </a:r>
          </a:p>
        </p:txBody>
      </p:sp>
      <p:sp>
        <p:nvSpPr>
          <p:cNvPr id="70660" name="Zástupný symbol pro číslo snímku 3"/>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D1E4234E-9040-4555-9842-A97D4A816EC3}" type="slidenum">
              <a:rPr kumimoji="0" lang="cs-CZ" altLang="cs-CZ" sz="900" b="1" i="0" u="none" strike="noStrike" kern="1200" cap="none" spc="0" normalizeH="0" baseline="0" noProof="0" smtClean="0">
                <a:ln>
                  <a:noFill/>
                </a:ln>
                <a:solidFill>
                  <a:srgbClr val="898989"/>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36</a:t>
            </a:fld>
            <a:endParaRPr kumimoji="0" lang="cs-CZ" altLang="cs-CZ" sz="900" b="1"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pic>
        <p:nvPicPr>
          <p:cNvPr id="70661" name="Obrázek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01013" y="1001713"/>
            <a:ext cx="7975600" cy="535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2" name="Obrázek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396413" y="820738"/>
            <a:ext cx="3903662" cy="553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3" name="Obrázek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450" y="1912938"/>
            <a:ext cx="6524625"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Nadpis 1"/>
          <p:cNvSpPr>
            <a:spLocks noGrp="1"/>
          </p:cNvSpPr>
          <p:nvPr>
            <p:ph type="title"/>
          </p:nvPr>
        </p:nvSpPr>
        <p:spPr>
          <a:xfrm>
            <a:off x="628650" y="365125"/>
            <a:ext cx="7886700" cy="471488"/>
          </a:xfrm>
          <a:ln>
            <a:solidFill>
              <a:srgbClr val="C00000"/>
            </a:solidFill>
            <a:miter lim="800000"/>
            <a:headEnd/>
            <a:tailEnd/>
          </a:ln>
        </p:spPr>
        <p:txBody>
          <a:bodyPr/>
          <a:lstStyle/>
          <a:p>
            <a:r>
              <a:rPr lang="cs-CZ" altLang="cs-CZ" sz="2800" dirty="0">
                <a:latin typeface="Calibri" panose="020F0502020204030204" pitchFamily="34" charset="0"/>
                <a:ea typeface="Calibri" panose="020F0502020204030204" pitchFamily="34" charset="0"/>
                <a:cs typeface="Calibri" panose="020F0502020204030204" pitchFamily="34" charset="0"/>
              </a:rPr>
              <a:t>Výroba tekutého železa ve vodíkové plazmě</a:t>
            </a:r>
          </a:p>
        </p:txBody>
      </p:sp>
      <p:sp>
        <p:nvSpPr>
          <p:cNvPr id="72707" name="Zástupný symbol pro obsah 2"/>
          <p:cNvSpPr>
            <a:spLocks noGrp="1" noChangeArrowheads="1"/>
          </p:cNvSpPr>
          <p:nvPr>
            <p:ph idx="1"/>
          </p:nvPr>
        </p:nvSpPr>
        <p:spPr/>
        <p:txBody>
          <a:bodyPr/>
          <a:lstStyle/>
          <a:p>
            <a:endParaRPr lang="cs-CZ" altLang="cs-CZ"/>
          </a:p>
        </p:txBody>
      </p:sp>
      <p:sp>
        <p:nvSpPr>
          <p:cNvPr id="72708" name="Zástupný symbol pro číslo snímku 3"/>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E622310E-D3E7-454E-95D7-0F5B06DBF52C}" type="slidenum">
              <a:rPr kumimoji="0" lang="cs-CZ" altLang="cs-CZ" sz="900" b="1" i="0" u="none" strike="noStrike" kern="1200" cap="none" spc="0" normalizeH="0" baseline="0" noProof="0" smtClean="0">
                <a:ln>
                  <a:noFill/>
                </a:ln>
                <a:solidFill>
                  <a:srgbClr val="898989"/>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37</a:t>
            </a:fld>
            <a:endParaRPr kumimoji="0" lang="cs-CZ" altLang="cs-CZ" sz="900" b="1"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pic>
        <p:nvPicPr>
          <p:cNvPr id="72709" name="Obráze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25200" y="508000"/>
            <a:ext cx="4605338" cy="603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0" name="Obrázek 4"/>
          <p:cNvPicPr>
            <a:picLocks noChangeAspect="1"/>
          </p:cNvPicPr>
          <p:nvPr/>
        </p:nvPicPr>
        <p:blipFill>
          <a:blip r:embed="rId4">
            <a:extLst>
              <a:ext uri="{28A0092B-C50C-407E-A947-70E740481C1C}">
                <a14:useLocalDpi xmlns:a14="http://schemas.microsoft.com/office/drawing/2010/main" val="0"/>
              </a:ext>
            </a:extLst>
          </a:blip>
          <a:srcRect l="58469"/>
          <a:stretch>
            <a:fillRect/>
          </a:stretch>
        </p:blipFill>
        <p:spPr bwMode="auto">
          <a:xfrm>
            <a:off x="9975850" y="1011238"/>
            <a:ext cx="4605338" cy="512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1" name="Obrázek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1913" y="1738313"/>
            <a:ext cx="5991225"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Nadpis 1"/>
          <p:cNvSpPr>
            <a:spLocks noGrp="1"/>
          </p:cNvSpPr>
          <p:nvPr>
            <p:ph type="title"/>
          </p:nvPr>
        </p:nvSpPr>
        <p:spPr>
          <a:xfrm>
            <a:off x="628650" y="365125"/>
            <a:ext cx="7886700" cy="542925"/>
          </a:xfrm>
          <a:ln>
            <a:solidFill>
              <a:srgbClr val="C00000"/>
            </a:solidFill>
            <a:miter lim="800000"/>
            <a:headEnd/>
            <a:tailEnd/>
          </a:ln>
        </p:spPr>
        <p:txBody>
          <a:bodyPr/>
          <a:lstStyle/>
          <a:p>
            <a:r>
              <a:rPr lang="cs-CZ" altLang="cs-CZ" sz="3200" dirty="0">
                <a:latin typeface="Calibri" panose="020F0502020204030204" pitchFamily="34" charset="0"/>
                <a:ea typeface="Calibri" panose="020F0502020204030204" pitchFamily="34" charset="0"/>
                <a:cs typeface="Calibri" panose="020F0502020204030204" pitchFamily="34" charset="0"/>
              </a:rPr>
              <a:t>Potenciální snížení emise CO2</a:t>
            </a:r>
          </a:p>
        </p:txBody>
      </p:sp>
      <p:sp>
        <p:nvSpPr>
          <p:cNvPr id="74755" name="Zástupný symbol pro obsah 2"/>
          <p:cNvSpPr>
            <a:spLocks noGrp="1"/>
          </p:cNvSpPr>
          <p:nvPr>
            <p:ph idx="1"/>
          </p:nvPr>
        </p:nvSpPr>
        <p:spPr>
          <a:xfrm>
            <a:off x="368300" y="1287463"/>
            <a:ext cx="8407400" cy="4351337"/>
          </a:xfrm>
        </p:spPr>
        <p:txBody>
          <a:bodyPr/>
          <a:lstStyle/>
          <a:p>
            <a:pPr algn="l"/>
            <a:r>
              <a:rPr lang="cs-CZ" altLang="cs-CZ" sz="2000"/>
              <a:t>Úprava cyklu Vysoké pece ( recyklace plynu, přidání H2,  -15%  s CCS -60%</a:t>
            </a:r>
          </a:p>
          <a:p>
            <a:pPr algn="l"/>
            <a:r>
              <a:rPr lang="cs-CZ" altLang="cs-CZ" sz="2000"/>
              <a:t>Přímá redukce v tuhém stavu / v plazmě 50 = -100%</a:t>
            </a:r>
          </a:p>
          <a:p>
            <a:pPr algn="l"/>
            <a:r>
              <a:rPr lang="cs-CZ" altLang="cs-CZ" sz="2000"/>
              <a:t>Elektrolýza -30%, -98% (green electricity)</a:t>
            </a:r>
          </a:p>
          <a:p>
            <a:pPr algn="l"/>
            <a:endParaRPr lang="cs-CZ" altLang="cs-CZ" sz="2000"/>
          </a:p>
          <a:p>
            <a:pPr algn="l"/>
            <a:endParaRPr lang="cs-CZ" altLang="cs-CZ" sz="2000"/>
          </a:p>
          <a:p>
            <a:pPr algn="l"/>
            <a:endParaRPr lang="cs-CZ" altLang="cs-CZ" sz="2000"/>
          </a:p>
        </p:txBody>
      </p:sp>
      <p:sp>
        <p:nvSpPr>
          <p:cNvPr id="74756" name="Zástupný symbol pro číslo snímku 3"/>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FBF78866-9034-4A63-AE25-AF1707F70445}" type="slidenum">
              <a:rPr kumimoji="0" lang="cs-CZ" altLang="cs-CZ" sz="900" b="1" i="0" u="none" strike="noStrike" kern="1200" cap="none" spc="0" normalizeH="0" baseline="0" noProof="0" smtClean="0">
                <a:ln>
                  <a:noFill/>
                </a:ln>
                <a:solidFill>
                  <a:srgbClr val="898989"/>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38</a:t>
            </a:fld>
            <a:endParaRPr kumimoji="0" lang="cs-CZ" altLang="cs-CZ" sz="900" b="1"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pic>
        <p:nvPicPr>
          <p:cNvPr id="74757" name="Picture 6" descr="Carbon Capture and Stor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0275" y="2405063"/>
            <a:ext cx="4435475" cy="295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Obdélník 1"/>
          <p:cNvSpPr/>
          <p:nvPr/>
        </p:nvSpPr>
        <p:spPr>
          <a:xfrm>
            <a:off x="383828" y="2789659"/>
            <a:ext cx="4597400" cy="2247900"/>
          </a:xfrm>
          <a:prstGeom prst="rect">
            <a:avLst/>
          </a:prstGeom>
        </p:spPr>
        <p:txBody>
          <a:bodyPr>
            <a:spAutoFit/>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cs-CZ" altLang="cs-CZ" sz="2000" b="0" i="0" u="none" strike="noStrike" kern="1200" cap="none" spc="0" normalizeH="0" baseline="0" noProof="0" dirty="0">
                <a:ln>
                  <a:noFill/>
                </a:ln>
                <a:solidFill>
                  <a:prstClr val="black"/>
                </a:solidFill>
                <a:effectLst/>
                <a:uLnTx/>
                <a:uFillTx/>
                <a:latin typeface="Calibri" panose="020F0502020204030204"/>
                <a:ea typeface="+mn-ea"/>
                <a:cs typeface="+mn-cs"/>
              </a:rPr>
              <a:t>První kolo projektů 2020 . Druhé probíhá, s prvními instalacemi se v závěrečných zprávách počítá okolo 2030. </a:t>
            </a: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cs-CZ" altLang="cs-CZ" sz="2000" b="0" i="0" u="none" strike="noStrike" kern="1200" cap="none" spc="0" normalizeH="0" baseline="0" noProof="0" dirty="0">
                <a:ln>
                  <a:noFill/>
                </a:ln>
                <a:solidFill>
                  <a:prstClr val="black"/>
                </a:solidFill>
                <a:effectLst/>
                <a:uLnTx/>
                <a:uFillTx/>
                <a:latin typeface="Calibri" panose="020F0502020204030204"/>
                <a:ea typeface="+mn-ea"/>
                <a:cs typeface="+mn-cs"/>
              </a:rPr>
              <a:t>Ročně se reportuje  okolo 70 nových „green </a:t>
            </a:r>
            <a:r>
              <a:rPr kumimoji="0" lang="cs-CZ" altLang="cs-CZ" sz="2000" b="0" i="0" u="none" strike="noStrike" kern="1200" cap="none" spc="0" normalizeH="0" baseline="0" noProof="0" dirty="0" err="1">
                <a:ln>
                  <a:noFill/>
                </a:ln>
                <a:solidFill>
                  <a:prstClr val="black"/>
                </a:solidFill>
                <a:effectLst/>
                <a:uLnTx/>
                <a:uFillTx/>
                <a:latin typeface="Calibri" panose="020F0502020204030204"/>
                <a:ea typeface="+mn-ea"/>
                <a:cs typeface="+mn-cs"/>
              </a:rPr>
              <a:t>steel</a:t>
            </a:r>
            <a:r>
              <a:rPr kumimoji="0" lang="cs-CZ" altLang="cs-CZ" sz="2000" b="0" i="0" u="none" strike="noStrike" kern="1200" cap="none" spc="0" normalizeH="0" baseline="0" noProof="0" dirty="0">
                <a:ln>
                  <a:noFill/>
                </a:ln>
                <a:solidFill>
                  <a:prstClr val="black"/>
                </a:solidFill>
                <a:effectLst/>
                <a:uLnTx/>
                <a:uFillTx/>
                <a:latin typeface="Calibri" panose="020F0502020204030204"/>
                <a:ea typeface="+mn-ea"/>
                <a:cs typeface="+mn-cs"/>
              </a:rPr>
              <a:t>“ projektů, spíše menšího rozsahu</a:t>
            </a: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cs-CZ" altLang="cs-CZ" sz="2000" b="0" i="0" u="none" strike="noStrike" kern="1200" cap="none" spc="0" normalizeH="0" baseline="0" noProof="0" dirty="0">
                <a:ln>
                  <a:noFill/>
                </a:ln>
                <a:solidFill>
                  <a:prstClr val="black"/>
                </a:solidFill>
                <a:effectLst/>
                <a:uLnTx/>
                <a:uFillTx/>
                <a:latin typeface="Calibri" panose="020F0502020204030204"/>
                <a:ea typeface="+mn-ea"/>
                <a:cs typeface="+mn-cs"/>
              </a:rPr>
              <a:t>Vysokých pecí neustále přibývá..</a:t>
            </a:r>
          </a:p>
        </p:txBody>
      </p:sp>
      <p:sp>
        <p:nvSpPr>
          <p:cNvPr id="3" name="Obdélník 2"/>
          <p:cNvSpPr/>
          <p:nvPr/>
        </p:nvSpPr>
        <p:spPr>
          <a:xfrm>
            <a:off x="368300" y="5618163"/>
            <a:ext cx="8639175" cy="706437"/>
          </a:xfrm>
          <a:prstGeom prst="rect">
            <a:avLst/>
          </a:prstGeom>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cs-CZ" altLang="cs-CZ" sz="2000" b="0" i="0" u="none" strike="noStrike" kern="1200" cap="none" spc="0" normalizeH="0" baseline="0" noProof="0" dirty="0">
                <a:ln>
                  <a:noFill/>
                </a:ln>
                <a:solidFill>
                  <a:prstClr val="black"/>
                </a:solidFill>
                <a:effectLst/>
                <a:uLnTx/>
                <a:uFillTx/>
                <a:latin typeface="Calibri" panose="020F0502020204030204"/>
                <a:ea typeface="+mn-ea"/>
                <a:cs typeface="+mn-cs"/>
              </a:rPr>
              <a:t>Reálné zlepšení může přinést fokus na obměnu vysokopecních cyklů – Vysokých pecí ve světě neustále přibývá. Vodík zdaleka není dostatečně dostupný.</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Zástupný symbol pro číslo snímku 3"/>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4DC885B5-46E2-42F9-A74A-83A6CD937D8D}" type="slidenum">
              <a:rPr kumimoji="0" lang="cs-CZ" altLang="cs-CZ" sz="900" b="1" i="0" u="none" strike="noStrike" kern="1200" cap="none" spc="0" normalizeH="0" baseline="0" noProof="0" smtClean="0">
                <a:ln>
                  <a:noFill/>
                </a:ln>
                <a:solidFill>
                  <a:srgbClr val="898989"/>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39</a:t>
            </a:fld>
            <a:endParaRPr kumimoji="0" lang="cs-CZ" altLang="cs-CZ" sz="900" b="1"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pic>
        <p:nvPicPr>
          <p:cNvPr id="76803" name="Obrázek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725488"/>
            <a:ext cx="5141913" cy="307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4" name="Obrázek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03813" y="1292225"/>
            <a:ext cx="4040187" cy="504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ovéPole 7"/>
          <p:cNvSpPr txBox="1"/>
          <p:nvPr/>
        </p:nvSpPr>
        <p:spPr>
          <a:xfrm>
            <a:off x="179388" y="4652963"/>
            <a:ext cx="4751387" cy="708025"/>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cs-CZ" sz="2000" b="0" i="0" u="none" strike="noStrike" kern="1200" cap="none" spc="0" normalizeH="0" baseline="0" noProof="0" dirty="0">
                <a:ln>
                  <a:noFill/>
                </a:ln>
                <a:solidFill>
                  <a:prstClr val="black"/>
                </a:solidFill>
                <a:effectLst/>
                <a:uLnTx/>
                <a:uFillTx/>
                <a:latin typeface="Calibri" panose="020F0502020204030204"/>
                <a:ea typeface="+mn-ea"/>
                <a:cs typeface="+mn-cs"/>
              </a:rPr>
              <a:t>Pro státy OECD vychází momentálně okolo 6-16 tun oceli v provozu na jednoho člověka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spect="1" noChangeArrowheads="1"/>
          </p:cNvSpPr>
          <p:nvPr>
            <p:ph type="title"/>
          </p:nvPr>
        </p:nvSpPr>
        <p:spPr>
          <a:xfrm>
            <a:off x="395288" y="260350"/>
            <a:ext cx="8497887" cy="428625"/>
          </a:xfrm>
          <a:solidFill>
            <a:schemeClr val="bg1"/>
          </a:solidFill>
          <a:ln>
            <a:solidFill>
              <a:srgbClr val="C00000"/>
            </a:solidFill>
            <a:miter lim="800000"/>
            <a:headEnd/>
            <a:tailEnd/>
          </a:ln>
        </p:spPr>
        <p:txBody>
          <a:bodyPr rtlCol="0">
            <a:normAutofit fontScale="90000"/>
          </a:bodyPr>
          <a:lstStyle/>
          <a:p>
            <a:pPr eaLnBrk="1" fontAlgn="auto" hangingPunct="1">
              <a:lnSpc>
                <a:spcPts val="2900"/>
              </a:lnSpc>
              <a:spcAft>
                <a:spcPts val="0"/>
              </a:spcAft>
              <a:defRPr/>
            </a:pPr>
            <a:r>
              <a:rPr lang="cs-CZ" altLang="cs-CZ" sz="2400" dirty="0">
                <a:latin typeface="Calibri" panose="020F0502020204030204" pitchFamily="34" charset="0"/>
                <a:ea typeface="Calibri" panose="020F0502020204030204" pitchFamily="34" charset="0"/>
                <a:cs typeface="Calibri" panose="020F0502020204030204" pitchFamily="34" charset="0"/>
              </a:rPr>
              <a:t>VÝROBA SUROVÉHO ŽELEZA VE VYSOKÉ PECI</a:t>
            </a:r>
          </a:p>
        </p:txBody>
      </p:sp>
      <p:sp>
        <p:nvSpPr>
          <p:cNvPr id="2"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456665F0-3D81-4855-9758-4A2C3587E432}"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pSp>
        <p:nvGrpSpPr>
          <p:cNvPr id="9220" name="Group 9"/>
          <p:cNvGrpSpPr>
            <a:grpSpLocks/>
          </p:cNvGrpSpPr>
          <p:nvPr/>
        </p:nvGrpSpPr>
        <p:grpSpPr bwMode="auto">
          <a:xfrm>
            <a:off x="107950" y="814388"/>
            <a:ext cx="8785225" cy="5903913"/>
            <a:chOff x="113" y="482"/>
            <a:chExt cx="5534" cy="3719"/>
          </a:xfrm>
        </p:grpSpPr>
        <p:pic>
          <p:nvPicPr>
            <p:cNvPr id="9222" name="Picture 7"/>
            <p:cNvPicPr>
              <a:picLocks noChangeAspect="1" noChangeArrowheads="1"/>
            </p:cNvPicPr>
            <p:nvPr/>
          </p:nvPicPr>
          <p:blipFill>
            <a:blip r:embed="rId3" cstate="print">
              <a:clrChange>
                <a:clrFrom>
                  <a:srgbClr val="FFFFBB"/>
                </a:clrFrom>
                <a:clrTo>
                  <a:srgbClr val="FFFFBB">
                    <a:alpha val="0"/>
                  </a:srgbClr>
                </a:clrTo>
              </a:clrChange>
              <a:extLst>
                <a:ext uri="{28A0092B-C50C-407E-A947-70E740481C1C}">
                  <a14:useLocalDpi xmlns:a14="http://schemas.microsoft.com/office/drawing/2010/main" val="0"/>
                </a:ext>
              </a:extLst>
            </a:blip>
            <a:srcRect/>
            <a:stretch>
              <a:fillRect/>
            </a:stretch>
          </p:blipFill>
          <p:spPr bwMode="auto">
            <a:xfrm>
              <a:off x="113" y="482"/>
              <a:ext cx="2994" cy="3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8"/>
            <p:cNvSpPr txBox="1">
              <a:spLocks noChangeArrowheads="1"/>
            </p:cNvSpPr>
            <p:nvPr/>
          </p:nvSpPr>
          <p:spPr bwMode="auto">
            <a:xfrm>
              <a:off x="3243" y="482"/>
              <a:ext cx="2404" cy="3470"/>
            </a:xfrm>
            <a:prstGeom prst="rect">
              <a:avLst/>
            </a:prstGeom>
            <a:noFill/>
            <a:ln>
              <a:noFill/>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cs-CZ" altLang="cs-CZ" sz="2000" b="1" i="1" u="sng" strike="noStrike" kern="1200" cap="none" spc="0" normalizeH="0" baseline="0" noProof="0" dirty="0">
                  <a:ln>
                    <a:noFill/>
                  </a:ln>
                  <a:solidFill>
                    <a:srgbClr val="C00000"/>
                  </a:solidFill>
                  <a:effectLst/>
                  <a:uLnTx/>
                  <a:uFillTx/>
                  <a:latin typeface="Calibri Light" panose="020F0302020204030204"/>
                  <a:ea typeface="+mn-ea"/>
                  <a:cs typeface="+mn-cs"/>
                </a:rPr>
                <a:t>nepřímá redukce</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V pásmu nižších teplot se železné rudy redukují oxidem uhelnatým </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(je hospodárnější a její podíl na výrobě je 90 až 95%)</a:t>
              </a:r>
            </a:p>
            <a:p>
              <a:pPr marL="0" marR="0" lvl="0" indent="0" algn="ctr" defTabSz="914400" rtl="0" eaLnBrk="1" fontAlgn="base" latinLnBrk="0" hangingPunct="1">
                <a:lnSpc>
                  <a:spcPct val="100000"/>
                </a:lnSpc>
                <a:spcBef>
                  <a:spcPct val="30000"/>
                </a:spcBef>
                <a:spcAft>
                  <a:spcPct val="0"/>
                </a:spcAft>
                <a:buClrTx/>
                <a:buSzTx/>
                <a:buFontTx/>
                <a:buNone/>
                <a:tabLst/>
                <a:defRPr/>
              </a:pP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3Fe</a:t>
              </a:r>
              <a:r>
                <a:rPr kumimoji="0" lang="cs-CZ" altLang="cs-CZ" sz="2000" b="0" i="0" u="none" strike="noStrike" kern="1200" cap="none" spc="0" normalizeH="0" baseline="-25000" noProof="0" dirty="0">
                  <a:ln>
                    <a:noFill/>
                  </a:ln>
                  <a:solidFill>
                    <a:prstClr val="black"/>
                  </a:solidFill>
                  <a:effectLst/>
                  <a:uLnTx/>
                  <a:uFillTx/>
                  <a:latin typeface="Calibri Light" panose="020F0302020204030204"/>
                  <a:ea typeface="+mn-ea"/>
                  <a:cs typeface="+mn-cs"/>
                </a:rPr>
                <a:t>2</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O</a:t>
              </a:r>
              <a:r>
                <a:rPr kumimoji="0" lang="cs-CZ" altLang="cs-CZ" sz="2000" b="0" i="0" u="none" strike="noStrike" kern="1200" cap="none" spc="0" normalizeH="0" baseline="-25000" noProof="0" dirty="0">
                  <a:ln>
                    <a:noFill/>
                  </a:ln>
                  <a:solidFill>
                    <a:prstClr val="black"/>
                  </a:solidFill>
                  <a:effectLst/>
                  <a:uLnTx/>
                  <a:uFillTx/>
                  <a:latin typeface="Calibri Light" panose="020F0302020204030204"/>
                  <a:ea typeface="+mn-ea"/>
                  <a:cs typeface="+mn-cs"/>
                </a:rPr>
                <a:t>3</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 CO = 2Fe</a:t>
              </a:r>
              <a:r>
                <a:rPr kumimoji="0" lang="cs-CZ" altLang="cs-CZ" sz="2000" b="0" i="0" u="none" strike="noStrike" kern="1200" cap="none" spc="0" normalizeH="0" baseline="-25000" noProof="0" dirty="0">
                  <a:ln>
                    <a:noFill/>
                  </a:ln>
                  <a:solidFill>
                    <a:prstClr val="black"/>
                  </a:solidFill>
                  <a:effectLst/>
                  <a:uLnTx/>
                  <a:uFillTx/>
                  <a:latin typeface="Calibri Light" panose="020F0302020204030204"/>
                  <a:ea typeface="+mn-ea"/>
                  <a:cs typeface="+mn-cs"/>
                </a:rPr>
                <a:t>3</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O</a:t>
              </a:r>
              <a:r>
                <a:rPr kumimoji="0" lang="cs-CZ" altLang="cs-CZ" sz="2000" b="0" i="0" u="none" strike="noStrike" kern="1200" cap="none" spc="0" normalizeH="0" baseline="-25000" noProof="0" dirty="0">
                  <a:ln>
                    <a:noFill/>
                  </a:ln>
                  <a:solidFill>
                    <a:prstClr val="black"/>
                  </a:solidFill>
                  <a:effectLst/>
                  <a:uLnTx/>
                  <a:uFillTx/>
                  <a:latin typeface="Calibri Light" panose="020F0302020204030204"/>
                  <a:ea typeface="+mn-ea"/>
                  <a:cs typeface="+mn-cs"/>
                </a:rPr>
                <a:t>4</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 CO</a:t>
              </a:r>
              <a:r>
                <a:rPr kumimoji="0" lang="cs-CZ" altLang="cs-CZ" sz="2000" b="0" i="0" u="none" strike="noStrike" kern="1200" cap="none" spc="0" normalizeH="0" baseline="-25000" noProof="0" dirty="0">
                  <a:ln>
                    <a:noFill/>
                  </a:ln>
                  <a:solidFill>
                    <a:prstClr val="black"/>
                  </a:solidFill>
                  <a:effectLst/>
                  <a:uLnTx/>
                  <a:uFillTx/>
                  <a:latin typeface="Calibri Light" panose="020F0302020204030204"/>
                  <a:ea typeface="+mn-ea"/>
                  <a:cs typeface="+mn-cs"/>
                </a:rPr>
                <a:t>2</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Fe</a:t>
              </a:r>
              <a:r>
                <a:rPr kumimoji="0" lang="cs-CZ" altLang="cs-CZ" sz="2000" b="0" i="0" u="none" strike="noStrike" kern="1200" cap="none" spc="0" normalizeH="0" baseline="-25000" noProof="0" dirty="0">
                  <a:ln>
                    <a:noFill/>
                  </a:ln>
                  <a:solidFill>
                    <a:prstClr val="black"/>
                  </a:solidFill>
                  <a:effectLst/>
                  <a:uLnTx/>
                  <a:uFillTx/>
                  <a:latin typeface="Calibri Light" panose="020F0302020204030204"/>
                  <a:ea typeface="+mn-ea"/>
                  <a:cs typeface="+mn-cs"/>
                </a:rPr>
                <a:t>3</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O</a:t>
              </a:r>
              <a:r>
                <a:rPr kumimoji="0" lang="cs-CZ" altLang="cs-CZ" sz="2000" b="0" i="0" u="none" strike="noStrike" kern="1200" cap="none" spc="0" normalizeH="0" baseline="-25000" noProof="0" dirty="0">
                  <a:ln>
                    <a:noFill/>
                  </a:ln>
                  <a:solidFill>
                    <a:prstClr val="black"/>
                  </a:solidFill>
                  <a:effectLst/>
                  <a:uLnTx/>
                  <a:uFillTx/>
                  <a:latin typeface="Calibri Light" panose="020F0302020204030204"/>
                  <a:ea typeface="+mn-ea"/>
                  <a:cs typeface="+mn-cs"/>
                </a:rPr>
                <a:t>4 </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CO = 3FeO + CO</a:t>
              </a:r>
              <a:r>
                <a:rPr kumimoji="0" lang="cs-CZ" altLang="cs-CZ" sz="2000" b="0" i="0" u="none" strike="noStrike" kern="1200" cap="none" spc="0" normalizeH="0" baseline="-25000" noProof="0" dirty="0">
                  <a:ln>
                    <a:noFill/>
                  </a:ln>
                  <a:solidFill>
                    <a:prstClr val="black"/>
                  </a:solidFill>
                  <a:effectLst/>
                  <a:uLnTx/>
                  <a:uFillTx/>
                  <a:latin typeface="Calibri Light" panose="020F0302020204030204"/>
                  <a:ea typeface="+mn-ea"/>
                  <a:cs typeface="+mn-cs"/>
                </a:rPr>
                <a:t> </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a:t>
              </a:r>
            </a:p>
            <a:p>
              <a:pPr marL="0" marR="0" lvl="0" indent="0" algn="ctr" defTabSz="914400" rtl="0" eaLnBrk="1" fontAlgn="base" latinLnBrk="0" hangingPunct="1">
                <a:lnSpc>
                  <a:spcPct val="100000"/>
                </a:lnSpc>
                <a:spcBef>
                  <a:spcPct val="30000"/>
                </a:spcBef>
                <a:spcAft>
                  <a:spcPct val="0"/>
                </a:spcAft>
                <a:buClrTx/>
                <a:buSzTx/>
                <a:buFontTx/>
                <a:buNone/>
                <a:tabLst/>
                <a:defRPr/>
              </a:pP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a:t>
              </a:r>
              <a:r>
                <a:rPr kumimoji="0" lang="cs-CZ" altLang="cs-CZ" sz="2000" b="0" i="0" u="none" strike="noStrike" kern="1200" cap="none" spc="0" normalizeH="0" baseline="0" noProof="0" dirty="0" err="1">
                  <a:ln>
                    <a:noFill/>
                  </a:ln>
                  <a:solidFill>
                    <a:prstClr val="black"/>
                  </a:solidFill>
                  <a:effectLst/>
                  <a:uLnTx/>
                  <a:uFillTx/>
                  <a:latin typeface="Calibri Light" panose="020F0302020204030204"/>
                  <a:ea typeface="+mn-ea"/>
                  <a:cs typeface="+mn-cs"/>
                </a:rPr>
                <a:t>FeO</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 CO = </a:t>
              </a:r>
              <a:r>
                <a:rPr kumimoji="0" lang="cs-CZ" altLang="cs-CZ" sz="2000" b="0" i="0" u="none" strike="noStrike" kern="1200" cap="none" spc="0" normalizeH="0" baseline="0" noProof="0" dirty="0" err="1">
                  <a:ln>
                    <a:noFill/>
                  </a:ln>
                  <a:solidFill>
                    <a:prstClr val="black"/>
                  </a:solidFill>
                  <a:effectLst/>
                  <a:uLnTx/>
                  <a:uFillTx/>
                  <a:latin typeface="Calibri Light" panose="020F0302020204030204"/>
                  <a:ea typeface="+mn-ea"/>
                  <a:cs typeface="+mn-cs"/>
                </a:rPr>
                <a:t>Fe</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 CO</a:t>
              </a:r>
              <a:r>
                <a:rPr kumimoji="0" lang="cs-CZ" altLang="cs-CZ" sz="2000" b="0" i="0" u="none" strike="noStrike" kern="1200" cap="none" spc="0" normalizeH="0" baseline="-25000" noProof="0" dirty="0">
                  <a:ln>
                    <a:noFill/>
                  </a:ln>
                  <a:solidFill>
                    <a:prstClr val="black"/>
                  </a:solidFill>
                  <a:effectLst/>
                  <a:uLnTx/>
                  <a:uFillTx/>
                  <a:latin typeface="Calibri Light" panose="020F0302020204030204"/>
                  <a:ea typeface="+mn-ea"/>
                  <a:cs typeface="+mn-cs"/>
                </a:rPr>
                <a:t>2</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(CO</a:t>
              </a:r>
              <a:r>
                <a:rPr kumimoji="0" lang="cs-CZ" altLang="cs-CZ" sz="1800" b="0" i="0" u="none" strike="noStrike" kern="1200" cap="none" spc="0" normalizeH="0" baseline="-25000" noProof="0" dirty="0">
                  <a:ln>
                    <a:noFill/>
                  </a:ln>
                  <a:solidFill>
                    <a:prstClr val="black"/>
                  </a:solidFill>
                  <a:effectLst/>
                  <a:uLnTx/>
                  <a:uFillTx/>
                  <a:latin typeface="Calibri Light" panose="020F0302020204030204"/>
                  <a:ea typeface="+mn-ea"/>
                  <a:cs typeface="+mn-cs"/>
                </a:rPr>
                <a:t>2</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 se ihned redukuje uhlíkem na CO, který znova redukuje rudu)</a:t>
              </a:r>
              <a:endParaRPr kumimoji="0" lang="cs-CZ" altLang="cs-CZ" sz="1800" b="0" i="0" u="none" strike="noStrike" kern="1200" cap="none" spc="0" normalizeH="0" baseline="-25000" noProof="0" dirty="0">
                <a:ln>
                  <a:noFill/>
                </a:ln>
                <a:solidFill>
                  <a:prstClr val="black"/>
                </a:solidFill>
                <a:effectLst/>
                <a:uLnTx/>
                <a:uFillTx/>
                <a:latin typeface="Calibri Light" panose="020F0302020204030204"/>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cs-CZ" altLang="cs-CZ" sz="2000" b="1" i="1" u="sng" strike="noStrike" kern="1200" cap="none" spc="0" normalizeH="0" baseline="0" noProof="0" dirty="0">
                  <a:ln>
                    <a:noFill/>
                  </a:ln>
                  <a:solidFill>
                    <a:srgbClr val="C00000"/>
                  </a:solidFill>
                  <a:effectLst/>
                  <a:uLnTx/>
                  <a:uFillTx/>
                  <a:latin typeface="Calibri Light" panose="020F0302020204030204"/>
                  <a:ea typeface="+mn-ea"/>
                  <a:cs typeface="+mn-cs"/>
                </a:rPr>
                <a:t>přímá redukce</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V omezené míře uhlíkem </a:t>
              </a:r>
              <a:r>
                <a:rPr kumimoji="0" lang="cs-CZ" altLang="cs-CZ" sz="1800" b="0" i="0" u="none" strike="noStrike" kern="1200" cap="none" spc="0" normalizeH="0" baseline="0" noProof="0" dirty="0">
                  <a:ln>
                    <a:noFill/>
                  </a:ln>
                  <a:solidFill>
                    <a:prstClr val="black"/>
                  </a:solidFill>
                  <a:effectLst/>
                  <a:uLnTx/>
                  <a:uFillTx/>
                  <a:latin typeface="Calibri Light" panose="020F0302020204030204"/>
                  <a:ea typeface="+mn-ea"/>
                  <a:cs typeface="+mn-cs"/>
                </a:rPr>
                <a:t>(stoupá spotřeba koksu)</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cs-CZ" altLang="cs-CZ" sz="2000" b="0" i="0" u="none" strike="noStrike" kern="1200" cap="none" spc="0" normalizeH="0" baseline="0" noProof="0" dirty="0" err="1">
                  <a:ln>
                    <a:noFill/>
                  </a:ln>
                  <a:solidFill>
                    <a:prstClr val="black"/>
                  </a:solidFill>
                  <a:effectLst/>
                  <a:uLnTx/>
                  <a:uFillTx/>
                  <a:latin typeface="Calibri Light" panose="020F0302020204030204"/>
                  <a:ea typeface="+mn-ea"/>
                  <a:cs typeface="+mn-cs"/>
                </a:rPr>
                <a:t>FeO</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 C = </a:t>
              </a:r>
              <a:r>
                <a:rPr kumimoji="0" lang="cs-CZ" altLang="cs-CZ" sz="2000" b="0" i="0" u="none" strike="noStrike" kern="1200" cap="none" spc="0" normalizeH="0" baseline="0" noProof="0" dirty="0" err="1">
                  <a:ln>
                    <a:noFill/>
                  </a:ln>
                  <a:solidFill>
                    <a:prstClr val="black"/>
                  </a:solidFill>
                  <a:effectLst/>
                  <a:uLnTx/>
                  <a:uFillTx/>
                  <a:latin typeface="Calibri Light" panose="020F0302020204030204"/>
                  <a:ea typeface="+mn-ea"/>
                  <a:cs typeface="+mn-cs"/>
                </a:rPr>
                <a:t>Fe</a:t>
              </a:r>
              <a:r>
                <a:rPr kumimoji="0" lang="cs-CZ" altLang="cs-CZ" sz="2000" b="0" i="0" u="none" strike="noStrike" kern="1200" cap="none" spc="0" normalizeH="0" baseline="0" noProof="0" dirty="0">
                  <a:ln>
                    <a:noFill/>
                  </a:ln>
                  <a:solidFill>
                    <a:prstClr val="black"/>
                  </a:solidFill>
                  <a:effectLst/>
                  <a:uLnTx/>
                  <a:uFillTx/>
                  <a:latin typeface="Calibri Light" panose="020F0302020204030204"/>
                  <a:ea typeface="+mn-ea"/>
                  <a:cs typeface="+mn-cs"/>
                </a:rPr>
                <a:t> + CO</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cs-CZ" altLang="cs-CZ" sz="2000" b="1" i="0" u="none" strike="noStrike" kern="1200" cap="none" spc="0" normalizeH="0" baseline="0" noProof="0" dirty="0">
                  <a:ln>
                    <a:noFill/>
                  </a:ln>
                  <a:solidFill>
                    <a:srgbClr val="C00000"/>
                  </a:solidFill>
                  <a:effectLst/>
                  <a:uLnTx/>
                  <a:uFillTx/>
                  <a:latin typeface="Calibri Light" panose="020F0302020204030204"/>
                  <a:ea typeface="+mn-ea"/>
                  <a:cs typeface="+mn-cs"/>
                </a:rPr>
                <a:t>CO</a:t>
              </a:r>
              <a:r>
                <a:rPr kumimoji="0" lang="cs-CZ" altLang="cs-CZ" sz="2000" b="1" i="0" u="none" strike="noStrike" kern="1200" cap="none" spc="0" normalizeH="0" baseline="-25000" noProof="0" dirty="0">
                  <a:ln>
                    <a:noFill/>
                  </a:ln>
                  <a:solidFill>
                    <a:srgbClr val="C00000"/>
                  </a:solidFill>
                  <a:effectLst/>
                  <a:uLnTx/>
                  <a:uFillTx/>
                  <a:latin typeface="Calibri Light" panose="020F0302020204030204"/>
                  <a:ea typeface="+mn-ea"/>
                  <a:cs typeface="+mn-cs"/>
                </a:rPr>
                <a:t>2</a:t>
              </a:r>
              <a:r>
                <a:rPr kumimoji="0" lang="cs-CZ" altLang="cs-CZ" sz="2000" b="1" i="0" u="none" strike="noStrike" kern="1200" cap="none" spc="0" normalizeH="0" baseline="0" noProof="0" dirty="0">
                  <a:ln>
                    <a:noFill/>
                  </a:ln>
                  <a:solidFill>
                    <a:srgbClr val="C00000"/>
                  </a:solidFill>
                  <a:effectLst/>
                  <a:uLnTx/>
                  <a:uFillTx/>
                  <a:latin typeface="Calibri Light" panose="020F0302020204030204"/>
                  <a:ea typeface="+mn-ea"/>
                  <a:cs typeface="+mn-cs"/>
                </a:rPr>
                <a:t> a C v koksu jsou základní redukční látky ve vysoké peci</a:t>
              </a:r>
              <a:endParaRPr kumimoji="0" lang="cs-CZ" altLang="cs-CZ" sz="1800" b="0" i="0" u="none" strike="noStrike" kern="1200" cap="none" spc="0" normalizeH="0" baseline="0" noProof="0" dirty="0">
                <a:ln>
                  <a:noFill/>
                </a:ln>
                <a:solidFill>
                  <a:srgbClr val="C00000"/>
                </a:solidFill>
                <a:effectLst/>
                <a:uLnTx/>
                <a:uFillTx/>
                <a:latin typeface="Calibri Light" panose="020F0302020204030204"/>
                <a:ea typeface="+mn-ea"/>
                <a:cs typeface="+mn-cs"/>
              </a:endParaRPr>
            </a:p>
          </p:txBody>
        </p:sp>
      </p:grpSp>
      <p:pic>
        <p:nvPicPr>
          <p:cNvPr id="9221" name="Obrázek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51950" y="1111250"/>
            <a:ext cx="9144000" cy="524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486D6E11-96EE-4EAD-AB5E-F254030236AD}"/>
              </a:ext>
            </a:extLst>
          </p:cNvPr>
          <p:cNvSpPr>
            <a:spLocks noGrp="1"/>
          </p:cNvSpPr>
          <p:nvPr>
            <p:ph idx="1"/>
          </p:nvPr>
        </p:nvSpPr>
        <p:spPr/>
        <p:txBody>
          <a:bodyPr/>
          <a:lstStyle/>
          <a:p>
            <a:pPr marL="0" indent="0" algn="l">
              <a:buNone/>
            </a:pPr>
            <a:r>
              <a:rPr lang="cs-CZ" sz="1600" dirty="0"/>
              <a:t>Doporučená literatura a obrázky převzaté z</a:t>
            </a:r>
          </a:p>
          <a:p>
            <a:pPr marL="342900" lvl="0" indent="-342900" algn="l">
              <a:spcBef>
                <a:spcPts val="180"/>
              </a:spcBef>
              <a:spcAft>
                <a:spcPts val="180"/>
              </a:spcAft>
              <a:buFont typeface="Symbol" panose="05050102010706020507" pitchFamily="18" charset="2"/>
              <a:buChar char=""/>
            </a:pPr>
            <a:r>
              <a:rPr lang="cs-CZ" sz="1200" dirty="0">
                <a:effectLst/>
                <a:latin typeface="Aptos"/>
                <a:ea typeface="Aptos"/>
                <a:cs typeface="Symbol" panose="05050102010706020507" pitchFamily="18" charset="2"/>
              </a:rPr>
              <a:t>D. Raabe et al.: </a:t>
            </a:r>
            <a:r>
              <a:rPr lang="cs-CZ" sz="1200" i="1" dirty="0">
                <a:effectLst/>
                <a:latin typeface="Aptos"/>
                <a:ea typeface="Aptos"/>
                <a:cs typeface="Symbol" panose="05050102010706020507" pitchFamily="18" charset="2"/>
              </a:rPr>
              <a:t>“</a:t>
            </a:r>
            <a:r>
              <a:rPr lang="cs-CZ" sz="1200" i="1" dirty="0" err="1">
                <a:effectLst/>
                <a:latin typeface="Aptos"/>
                <a:ea typeface="Aptos"/>
                <a:cs typeface="Symbol" panose="05050102010706020507" pitchFamily="18" charset="2"/>
              </a:rPr>
              <a:t>Strategies</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for</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improving</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the</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sustainability</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of</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structural</a:t>
            </a:r>
            <a:r>
              <a:rPr lang="cs-CZ" sz="1200" i="1" dirty="0">
                <a:effectLst/>
                <a:latin typeface="Aptos"/>
                <a:ea typeface="Aptos"/>
                <a:cs typeface="Symbol" panose="05050102010706020507" pitchFamily="18" charset="2"/>
              </a:rPr>
              <a:t> metals”</a:t>
            </a:r>
            <a:r>
              <a:rPr lang="cs-CZ" sz="1200" dirty="0">
                <a:effectLst/>
                <a:latin typeface="Aptos"/>
                <a:ea typeface="Aptos"/>
                <a:cs typeface="Symbol" panose="05050102010706020507" pitchFamily="18" charset="2"/>
              </a:rPr>
              <a:t>, </a:t>
            </a:r>
            <a:r>
              <a:rPr lang="cs-CZ" sz="1200" b="1" dirty="0" err="1">
                <a:effectLst/>
                <a:latin typeface="Aptos"/>
                <a:ea typeface="Aptos"/>
                <a:cs typeface="Symbol" panose="05050102010706020507" pitchFamily="18" charset="2"/>
              </a:rPr>
              <a:t>Nature</a:t>
            </a:r>
            <a:r>
              <a:rPr lang="cs-CZ" sz="1200" dirty="0">
                <a:effectLst/>
                <a:latin typeface="Aptos"/>
                <a:ea typeface="Aptos"/>
                <a:cs typeface="Symbol" panose="05050102010706020507" pitchFamily="18" charset="2"/>
              </a:rPr>
              <a:t> 575, 64–74 (2019). DOI: 10.1038/s41586-019-1702-5.</a:t>
            </a:r>
          </a:p>
          <a:p>
            <a:pPr marL="342900" lvl="0" indent="-342900" algn="l">
              <a:spcBef>
                <a:spcPts val="180"/>
              </a:spcBef>
              <a:spcAft>
                <a:spcPts val="180"/>
              </a:spcAft>
              <a:buFont typeface="Symbol" panose="05050102010706020507" pitchFamily="18" charset="2"/>
              <a:buChar char=""/>
            </a:pPr>
            <a:r>
              <a:rPr lang="cs-CZ" sz="1200" dirty="0">
                <a:effectLst/>
                <a:latin typeface="Aptos"/>
                <a:ea typeface="Aptos"/>
                <a:cs typeface="Symbol" panose="05050102010706020507" pitchFamily="18" charset="2"/>
              </a:rPr>
              <a:t>D. Raabe: </a:t>
            </a:r>
            <a:r>
              <a:rPr lang="cs-CZ" sz="1200" i="1" dirty="0">
                <a:effectLst/>
                <a:latin typeface="Aptos"/>
                <a:ea typeface="Aptos"/>
                <a:cs typeface="Symbol" panose="05050102010706020507" pitchFamily="18" charset="2"/>
              </a:rPr>
              <a:t>“</a:t>
            </a:r>
            <a:r>
              <a:rPr lang="cs-CZ" sz="1200" i="1" dirty="0" err="1">
                <a:effectLst/>
                <a:latin typeface="Aptos"/>
                <a:ea typeface="Aptos"/>
                <a:cs typeface="Symbol" panose="05050102010706020507" pitchFamily="18" charset="2"/>
              </a:rPr>
              <a:t>The</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Materials</a:t>
            </a:r>
            <a:r>
              <a:rPr lang="cs-CZ" sz="1200" i="1" dirty="0">
                <a:effectLst/>
                <a:latin typeface="Aptos"/>
                <a:ea typeface="Aptos"/>
                <a:cs typeface="Symbol" panose="05050102010706020507" pitchFamily="18" charset="2"/>
              </a:rPr>
              <a:t> Science </a:t>
            </a:r>
            <a:r>
              <a:rPr lang="cs-CZ" sz="1200" i="1" dirty="0" err="1">
                <a:effectLst/>
                <a:latin typeface="Aptos"/>
                <a:ea typeface="Aptos"/>
                <a:cs typeface="Symbol" panose="05050102010706020507" pitchFamily="18" charset="2"/>
              </a:rPr>
              <a:t>behind</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Sustainable</a:t>
            </a:r>
            <a:r>
              <a:rPr lang="cs-CZ" sz="1200" i="1" dirty="0">
                <a:effectLst/>
                <a:latin typeface="Aptos"/>
                <a:ea typeface="Aptos"/>
                <a:cs typeface="Symbol" panose="05050102010706020507" pitchFamily="18" charset="2"/>
              </a:rPr>
              <a:t> Metals and </a:t>
            </a:r>
            <a:r>
              <a:rPr lang="cs-CZ" sz="1200" i="1" dirty="0" err="1">
                <a:effectLst/>
                <a:latin typeface="Aptos"/>
                <a:ea typeface="Aptos"/>
                <a:cs typeface="Symbol" panose="05050102010706020507" pitchFamily="18" charset="2"/>
              </a:rPr>
              <a:t>Alloys</a:t>
            </a:r>
            <a:r>
              <a:rPr lang="cs-CZ" sz="1200" i="1" dirty="0">
                <a:effectLst/>
                <a:latin typeface="Aptos"/>
                <a:ea typeface="Aptos"/>
                <a:cs typeface="Symbol" panose="05050102010706020507" pitchFamily="18" charset="2"/>
              </a:rPr>
              <a:t>”</a:t>
            </a:r>
            <a:r>
              <a:rPr lang="cs-CZ" sz="1200" dirty="0">
                <a:effectLst/>
                <a:latin typeface="Aptos"/>
                <a:ea typeface="Aptos"/>
                <a:cs typeface="Symbol" panose="05050102010706020507" pitchFamily="18" charset="2"/>
              </a:rPr>
              <a:t>, </a:t>
            </a:r>
            <a:r>
              <a:rPr lang="cs-CZ" sz="1200" b="1" dirty="0" err="1">
                <a:effectLst/>
                <a:latin typeface="Aptos"/>
                <a:ea typeface="Aptos"/>
                <a:cs typeface="Symbol" panose="05050102010706020507" pitchFamily="18" charset="2"/>
              </a:rPr>
              <a:t>Chem</a:t>
            </a:r>
            <a:r>
              <a:rPr lang="cs-CZ" sz="1200" b="1" dirty="0">
                <a:effectLst/>
                <a:latin typeface="Aptos"/>
                <a:ea typeface="Aptos"/>
                <a:cs typeface="Symbol" panose="05050102010706020507" pitchFamily="18" charset="2"/>
              </a:rPr>
              <a:t>. Rev.</a:t>
            </a:r>
            <a:r>
              <a:rPr lang="cs-CZ" sz="1200" dirty="0">
                <a:effectLst/>
                <a:latin typeface="Aptos"/>
                <a:ea typeface="Aptos"/>
                <a:cs typeface="Symbol" panose="05050102010706020507" pitchFamily="18" charset="2"/>
              </a:rPr>
              <a:t> 123, 2436–2608 (2023). DOI: 10.1021/acs.chemrev.2c00799.</a:t>
            </a:r>
          </a:p>
          <a:p>
            <a:pPr marL="342900" lvl="0" indent="-342900" algn="l">
              <a:spcBef>
                <a:spcPts val="180"/>
              </a:spcBef>
              <a:spcAft>
                <a:spcPts val="180"/>
              </a:spcAft>
              <a:buFont typeface="Symbol" panose="05050102010706020507" pitchFamily="18" charset="2"/>
              <a:buChar char=""/>
            </a:pPr>
            <a:r>
              <a:rPr lang="cs-CZ" sz="1200" dirty="0" err="1">
                <a:effectLst/>
                <a:latin typeface="Aptos"/>
                <a:ea typeface="Aptos"/>
                <a:cs typeface="Symbol" panose="05050102010706020507" pitchFamily="18" charset="2"/>
              </a:rPr>
              <a:t>World</a:t>
            </a:r>
            <a:r>
              <a:rPr lang="cs-CZ" sz="1200" dirty="0">
                <a:effectLst/>
                <a:latin typeface="Aptos"/>
                <a:ea typeface="Aptos"/>
                <a:cs typeface="Symbol" panose="05050102010706020507" pitchFamily="18" charset="2"/>
              </a:rPr>
              <a:t> Steel </a:t>
            </a:r>
            <a:r>
              <a:rPr lang="cs-CZ" sz="1200" dirty="0" err="1">
                <a:effectLst/>
                <a:latin typeface="Aptos"/>
                <a:ea typeface="Aptos"/>
                <a:cs typeface="Symbol" panose="05050102010706020507" pitchFamily="18" charset="2"/>
              </a:rPr>
              <a:t>Association</a:t>
            </a:r>
            <a:r>
              <a:rPr lang="cs-CZ" sz="1200" dirty="0">
                <a:effectLst/>
                <a:latin typeface="Aptos"/>
                <a:ea typeface="Aptos"/>
                <a:cs typeface="Symbol" panose="05050102010706020507" pitchFamily="18" charset="2"/>
              </a:rPr>
              <a:t>: </a:t>
            </a:r>
            <a:r>
              <a:rPr lang="cs-CZ" sz="1200" i="1" dirty="0">
                <a:effectLst/>
                <a:latin typeface="Aptos"/>
                <a:ea typeface="Aptos"/>
                <a:cs typeface="Symbol" panose="05050102010706020507" pitchFamily="18" charset="2"/>
              </a:rPr>
              <a:t>“Steel </a:t>
            </a:r>
            <a:r>
              <a:rPr lang="cs-CZ" sz="1200" i="1" dirty="0" err="1">
                <a:effectLst/>
                <a:latin typeface="Aptos"/>
                <a:ea typeface="Aptos"/>
                <a:cs typeface="Symbol" panose="05050102010706020507" pitchFamily="18" charset="2"/>
              </a:rPr>
              <a:t>Sustainability</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Indicators</a:t>
            </a:r>
            <a:r>
              <a:rPr lang="cs-CZ" sz="1200" i="1" dirty="0">
                <a:effectLst/>
                <a:latin typeface="Aptos"/>
                <a:ea typeface="Aptos"/>
                <a:cs typeface="Symbol" panose="05050102010706020507" pitchFamily="18" charset="2"/>
              </a:rPr>
              <a:t> 2024”</a:t>
            </a:r>
            <a:r>
              <a:rPr lang="cs-CZ" sz="1200" dirty="0">
                <a:effectLst/>
                <a:latin typeface="Aptos"/>
                <a:ea typeface="Aptos"/>
                <a:cs typeface="Symbol" panose="05050102010706020507" pitchFamily="18" charset="2"/>
              </a:rPr>
              <a:t> (Report, 2024) – data on CO₂ and </a:t>
            </a:r>
            <a:r>
              <a:rPr lang="cs-CZ" sz="1200" dirty="0" err="1">
                <a:effectLst/>
                <a:latin typeface="Aptos"/>
                <a:ea typeface="Aptos"/>
                <a:cs typeface="Symbol" panose="05050102010706020507" pitchFamily="18" charset="2"/>
              </a:rPr>
              <a:t>energy</a:t>
            </a:r>
            <a:r>
              <a:rPr lang="cs-CZ" sz="1200" dirty="0">
                <a:effectLst/>
                <a:latin typeface="Aptos"/>
                <a:ea typeface="Aptos"/>
                <a:cs typeface="Symbol" panose="05050102010706020507" pitchFamily="18" charset="2"/>
              </a:rPr>
              <a:t> intensity.</a:t>
            </a:r>
          </a:p>
          <a:p>
            <a:pPr marL="342900" lvl="0" indent="-342900" algn="l">
              <a:spcBef>
                <a:spcPts val="180"/>
              </a:spcBef>
              <a:spcAft>
                <a:spcPts val="180"/>
              </a:spcAft>
              <a:buFont typeface="Symbol" panose="05050102010706020507" pitchFamily="18" charset="2"/>
              <a:buChar char=""/>
            </a:pPr>
            <a:r>
              <a:rPr lang="cs-CZ" sz="1200" dirty="0">
                <a:effectLst/>
                <a:latin typeface="Aptos"/>
                <a:ea typeface="Aptos"/>
                <a:cs typeface="Symbol" panose="05050102010706020507" pitchFamily="18" charset="2"/>
              </a:rPr>
              <a:t>IEA – </a:t>
            </a:r>
            <a:r>
              <a:rPr lang="cs-CZ" sz="1200" b="1" dirty="0">
                <a:effectLst/>
                <a:latin typeface="Aptos"/>
                <a:ea typeface="Aptos"/>
                <a:cs typeface="Symbol" panose="05050102010706020507" pitchFamily="18" charset="2"/>
              </a:rPr>
              <a:t>Iron and Steel Technology </a:t>
            </a:r>
            <a:r>
              <a:rPr lang="cs-CZ" sz="1200" b="1" dirty="0" err="1">
                <a:effectLst/>
                <a:latin typeface="Aptos"/>
                <a:ea typeface="Aptos"/>
                <a:cs typeface="Symbol" panose="05050102010706020507" pitchFamily="18" charset="2"/>
              </a:rPr>
              <a:t>Roadmap</a:t>
            </a:r>
            <a:r>
              <a:rPr lang="cs-CZ" sz="1200" dirty="0">
                <a:effectLst/>
                <a:latin typeface="Aptos"/>
                <a:ea typeface="Aptos"/>
                <a:cs typeface="Symbol" panose="05050102010706020507" pitchFamily="18" charset="2"/>
              </a:rPr>
              <a:t> (2020).</a:t>
            </a:r>
          </a:p>
          <a:p>
            <a:pPr marL="342900" lvl="0" indent="-342900" algn="l">
              <a:spcBef>
                <a:spcPts val="180"/>
              </a:spcBef>
              <a:spcAft>
                <a:spcPts val="180"/>
              </a:spcAft>
              <a:buFont typeface="Symbol" panose="05050102010706020507" pitchFamily="18" charset="2"/>
              <a:buChar char=""/>
            </a:pPr>
            <a:r>
              <a:rPr lang="cs-CZ" sz="1200" dirty="0">
                <a:effectLst/>
                <a:latin typeface="Aptos"/>
                <a:ea typeface="Aptos"/>
                <a:cs typeface="Symbol" panose="05050102010706020507" pitchFamily="18" charset="2"/>
              </a:rPr>
              <a:t>P. </a:t>
            </a:r>
            <a:r>
              <a:rPr lang="cs-CZ" sz="1200" dirty="0" err="1">
                <a:effectLst/>
                <a:latin typeface="Aptos"/>
                <a:ea typeface="Aptos"/>
                <a:cs typeface="Symbol" panose="05050102010706020507" pitchFamily="18" charset="2"/>
              </a:rPr>
              <a:t>Fellin</a:t>
            </a:r>
            <a:r>
              <a:rPr lang="cs-CZ" sz="1200" dirty="0">
                <a:effectLst/>
                <a:latin typeface="Aptos"/>
                <a:ea typeface="Aptos"/>
                <a:cs typeface="Symbol" panose="05050102010706020507" pitchFamily="18" charset="2"/>
              </a:rPr>
              <a:t> et al.: </a:t>
            </a:r>
            <a:r>
              <a:rPr lang="cs-CZ" sz="1200" i="1" dirty="0">
                <a:effectLst/>
                <a:latin typeface="Aptos"/>
                <a:ea typeface="Aptos"/>
                <a:cs typeface="Symbol" panose="05050102010706020507" pitchFamily="18" charset="2"/>
              </a:rPr>
              <a:t>“</a:t>
            </a:r>
            <a:r>
              <a:rPr lang="cs-CZ" sz="1200" i="1" dirty="0" err="1">
                <a:effectLst/>
                <a:latin typeface="Aptos"/>
                <a:ea typeface="Aptos"/>
                <a:cs typeface="Symbol" panose="05050102010706020507" pitchFamily="18" charset="2"/>
              </a:rPr>
              <a:t>Decarbonizing</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the</a:t>
            </a:r>
            <a:r>
              <a:rPr lang="cs-CZ" sz="1200" i="1" dirty="0">
                <a:effectLst/>
                <a:latin typeface="Aptos"/>
                <a:ea typeface="Aptos"/>
                <a:cs typeface="Symbol" panose="05050102010706020507" pitchFamily="18" charset="2"/>
              </a:rPr>
              <a:t> iron and </a:t>
            </a:r>
            <a:r>
              <a:rPr lang="cs-CZ" sz="1200" i="1" dirty="0" err="1">
                <a:effectLst/>
                <a:latin typeface="Aptos"/>
                <a:ea typeface="Aptos"/>
                <a:cs typeface="Symbol" panose="05050102010706020507" pitchFamily="18" charset="2"/>
              </a:rPr>
              <a:t>steel</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industry</a:t>
            </a:r>
            <a:r>
              <a:rPr lang="cs-CZ" sz="1200" i="1" dirty="0">
                <a:effectLst/>
                <a:latin typeface="Aptos"/>
                <a:ea typeface="Aptos"/>
                <a:cs typeface="Symbol" panose="05050102010706020507" pitchFamily="18" charset="2"/>
              </a:rPr>
              <a:t>: A </a:t>
            </a:r>
            <a:r>
              <a:rPr lang="cs-CZ" sz="1200" i="1" dirty="0" err="1">
                <a:effectLst/>
                <a:latin typeface="Aptos"/>
                <a:ea typeface="Aptos"/>
                <a:cs typeface="Symbol" panose="05050102010706020507" pitchFamily="18" charset="2"/>
              </a:rPr>
              <a:t>systematic</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review</a:t>
            </a:r>
            <a:r>
              <a:rPr lang="cs-CZ" sz="1200" i="1" dirty="0">
                <a:effectLst/>
                <a:latin typeface="Aptos"/>
                <a:ea typeface="Aptos"/>
                <a:cs typeface="Symbol" panose="05050102010706020507" pitchFamily="18" charset="2"/>
              </a:rPr>
              <a:t>”</a:t>
            </a:r>
            <a:r>
              <a:rPr lang="cs-CZ" sz="1200" dirty="0">
                <a:effectLst/>
                <a:latin typeface="Aptos"/>
                <a:ea typeface="Aptos"/>
                <a:cs typeface="Symbol" panose="05050102010706020507" pitchFamily="18" charset="2"/>
              </a:rPr>
              <a:t>, </a:t>
            </a:r>
            <a:r>
              <a:rPr lang="cs-CZ" sz="1200" b="1" dirty="0" err="1">
                <a:effectLst/>
                <a:latin typeface="Aptos"/>
                <a:ea typeface="Aptos"/>
                <a:cs typeface="Symbol" panose="05050102010706020507" pitchFamily="18" charset="2"/>
              </a:rPr>
              <a:t>Renew</a:t>
            </a:r>
            <a:r>
              <a:rPr lang="cs-CZ" sz="1200" b="1" dirty="0">
                <a:effectLst/>
                <a:latin typeface="Aptos"/>
                <a:ea typeface="Aptos"/>
                <a:cs typeface="Symbol" panose="05050102010706020507" pitchFamily="18" charset="2"/>
              </a:rPr>
              <a:t>. </a:t>
            </a:r>
            <a:r>
              <a:rPr lang="cs-CZ" sz="1200" b="1" dirty="0" err="1">
                <a:effectLst/>
                <a:latin typeface="Aptos"/>
                <a:ea typeface="Aptos"/>
                <a:cs typeface="Symbol" panose="05050102010706020507" pitchFamily="18" charset="2"/>
              </a:rPr>
              <a:t>Sust</a:t>
            </a:r>
            <a:r>
              <a:rPr lang="cs-CZ" sz="1200" b="1" dirty="0">
                <a:effectLst/>
                <a:latin typeface="Aptos"/>
                <a:ea typeface="Aptos"/>
                <a:cs typeface="Symbol" panose="05050102010706020507" pitchFamily="18" charset="2"/>
              </a:rPr>
              <a:t>. </a:t>
            </a:r>
            <a:r>
              <a:rPr lang="cs-CZ" sz="1200" b="1" dirty="0" err="1">
                <a:effectLst/>
                <a:latin typeface="Aptos"/>
                <a:ea typeface="Aptos"/>
                <a:cs typeface="Symbol" panose="05050102010706020507" pitchFamily="18" charset="2"/>
              </a:rPr>
              <a:t>Energy</a:t>
            </a:r>
            <a:r>
              <a:rPr lang="cs-CZ" sz="1200" b="1" dirty="0">
                <a:effectLst/>
                <a:latin typeface="Aptos"/>
                <a:ea typeface="Aptos"/>
                <a:cs typeface="Symbol" panose="05050102010706020507" pitchFamily="18" charset="2"/>
              </a:rPr>
              <a:t> Rev.</a:t>
            </a:r>
            <a:r>
              <a:rPr lang="cs-CZ" sz="1200" dirty="0">
                <a:effectLst/>
                <a:latin typeface="Aptos"/>
                <a:ea typeface="Aptos"/>
                <a:cs typeface="Symbol" panose="05050102010706020507" pitchFamily="18" charset="2"/>
              </a:rPr>
              <a:t> 143 (2021) 110846 </a:t>
            </a:r>
          </a:p>
          <a:p>
            <a:pPr marL="342900" lvl="0" indent="-342900" algn="l">
              <a:spcBef>
                <a:spcPts val="180"/>
              </a:spcBef>
              <a:spcAft>
                <a:spcPts val="180"/>
              </a:spcAft>
              <a:buFont typeface="Symbol" panose="05050102010706020507" pitchFamily="18" charset="2"/>
              <a:buChar char=""/>
            </a:pPr>
            <a:r>
              <a:rPr lang="cs-CZ" sz="1200" dirty="0">
                <a:effectLst/>
                <a:latin typeface="Aptos"/>
                <a:ea typeface="Aptos"/>
                <a:cs typeface="Symbol" panose="05050102010706020507" pitchFamily="18" charset="2"/>
              </a:rPr>
              <a:t>J. </a:t>
            </a:r>
            <a:r>
              <a:rPr lang="cs-CZ" sz="1200" dirty="0" err="1">
                <a:effectLst/>
                <a:latin typeface="Aptos"/>
                <a:ea typeface="Aptos"/>
                <a:cs typeface="Symbol" panose="05050102010706020507" pitchFamily="18" charset="2"/>
              </a:rPr>
              <a:t>Allwood</a:t>
            </a:r>
            <a:r>
              <a:rPr lang="cs-CZ" sz="1200" dirty="0">
                <a:effectLst/>
                <a:latin typeface="Aptos"/>
                <a:ea typeface="Aptos"/>
                <a:cs typeface="Symbol" panose="05050102010706020507" pitchFamily="18" charset="2"/>
              </a:rPr>
              <a:t> et al.: </a:t>
            </a:r>
            <a:r>
              <a:rPr lang="cs-CZ" sz="1200" i="1" dirty="0">
                <a:effectLst/>
                <a:latin typeface="Aptos"/>
                <a:ea typeface="Aptos"/>
                <a:cs typeface="Symbol" panose="05050102010706020507" pitchFamily="18" charset="2"/>
              </a:rPr>
              <a:t>“Hydrogen </a:t>
            </a:r>
            <a:r>
              <a:rPr lang="cs-CZ" sz="1200" i="1" dirty="0" err="1">
                <a:effectLst/>
                <a:latin typeface="Aptos"/>
                <a:ea typeface="Aptos"/>
                <a:cs typeface="Symbol" panose="05050102010706020507" pitchFamily="18" charset="2"/>
              </a:rPr>
              <a:t>Steelmaking</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for</a:t>
            </a:r>
            <a:r>
              <a:rPr lang="cs-CZ" sz="1200" i="1" dirty="0">
                <a:effectLst/>
                <a:latin typeface="Aptos"/>
                <a:ea typeface="Aptos"/>
                <a:cs typeface="Symbol" panose="05050102010706020507" pitchFamily="18" charset="2"/>
              </a:rPr>
              <a:t> a </a:t>
            </a:r>
            <a:r>
              <a:rPr lang="cs-CZ" sz="1200" i="1" dirty="0" err="1">
                <a:effectLst/>
                <a:latin typeface="Aptos"/>
                <a:ea typeface="Aptos"/>
                <a:cs typeface="Symbol" panose="05050102010706020507" pitchFamily="18" charset="2"/>
              </a:rPr>
              <a:t>Low-Carbon</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Economy</a:t>
            </a:r>
            <a:r>
              <a:rPr lang="cs-CZ" sz="1200" i="1" dirty="0">
                <a:effectLst/>
                <a:latin typeface="Aptos"/>
                <a:ea typeface="Aptos"/>
                <a:cs typeface="Symbol" panose="05050102010706020507" pitchFamily="18" charset="2"/>
              </a:rPr>
              <a:t>”</a:t>
            </a:r>
            <a:r>
              <a:rPr lang="cs-CZ" sz="1200" dirty="0">
                <a:effectLst/>
                <a:latin typeface="Aptos"/>
                <a:ea typeface="Aptos"/>
                <a:cs typeface="Symbol" panose="05050102010706020507" pitchFamily="18" charset="2"/>
              </a:rPr>
              <a:t>, </a:t>
            </a:r>
            <a:r>
              <a:rPr lang="cs-CZ" sz="1200" b="1" dirty="0">
                <a:effectLst/>
                <a:latin typeface="Aptos"/>
                <a:ea typeface="Aptos"/>
                <a:cs typeface="Symbol" panose="05050102010706020507" pitchFamily="18" charset="2"/>
              </a:rPr>
              <a:t>Science</a:t>
            </a:r>
            <a:r>
              <a:rPr lang="cs-CZ" sz="1200" dirty="0">
                <a:effectLst/>
                <a:latin typeface="Aptos"/>
                <a:ea typeface="Aptos"/>
                <a:cs typeface="Symbol" panose="05050102010706020507" pitchFamily="18" charset="2"/>
              </a:rPr>
              <a:t> 367, 661–662 (2020).</a:t>
            </a:r>
          </a:p>
          <a:p>
            <a:pPr marL="342900" lvl="0" indent="-342900" algn="l">
              <a:spcBef>
                <a:spcPts val="180"/>
              </a:spcBef>
              <a:spcAft>
                <a:spcPts val="180"/>
              </a:spcAft>
              <a:buFont typeface="Symbol" panose="05050102010706020507" pitchFamily="18" charset="2"/>
              <a:buChar char=""/>
            </a:pPr>
            <a:r>
              <a:rPr lang="cs-CZ" sz="1200" dirty="0">
                <a:effectLst/>
                <a:latin typeface="Aptos"/>
                <a:ea typeface="Aptos"/>
                <a:cs typeface="Symbol" panose="05050102010706020507" pitchFamily="18" charset="2"/>
              </a:rPr>
              <a:t>HYBRIT Project – </a:t>
            </a:r>
            <a:r>
              <a:rPr lang="cs-CZ" sz="1200" dirty="0" err="1">
                <a:effectLst/>
                <a:latin typeface="Aptos"/>
                <a:ea typeface="Aptos"/>
                <a:cs typeface="Symbol" panose="05050102010706020507" pitchFamily="18" charset="2"/>
              </a:rPr>
              <a:t>Reports</a:t>
            </a:r>
            <a:r>
              <a:rPr lang="cs-CZ" sz="1200" dirty="0">
                <a:effectLst/>
                <a:latin typeface="Aptos"/>
                <a:ea typeface="Aptos"/>
                <a:cs typeface="Symbol" panose="05050102010706020507" pitchFamily="18" charset="2"/>
              </a:rPr>
              <a:t> and </a:t>
            </a:r>
            <a:r>
              <a:rPr lang="cs-CZ" sz="1200" dirty="0" err="1">
                <a:effectLst/>
                <a:latin typeface="Aptos"/>
                <a:ea typeface="Aptos"/>
                <a:cs typeface="Symbol" panose="05050102010706020507" pitchFamily="18" charset="2"/>
              </a:rPr>
              <a:t>Press</a:t>
            </a:r>
            <a:r>
              <a:rPr lang="cs-CZ" sz="1200" dirty="0">
                <a:effectLst/>
                <a:latin typeface="Aptos"/>
                <a:ea typeface="Aptos"/>
                <a:cs typeface="Symbol" panose="05050102010706020507" pitchFamily="18" charset="2"/>
              </a:rPr>
              <a:t> </a:t>
            </a:r>
            <a:r>
              <a:rPr lang="cs-CZ" sz="1200" dirty="0" err="1">
                <a:effectLst/>
                <a:latin typeface="Aptos"/>
                <a:ea typeface="Aptos"/>
                <a:cs typeface="Symbol" panose="05050102010706020507" pitchFamily="18" charset="2"/>
              </a:rPr>
              <a:t>releases</a:t>
            </a:r>
            <a:r>
              <a:rPr lang="cs-CZ" sz="1200" dirty="0">
                <a:effectLst/>
                <a:latin typeface="Aptos"/>
                <a:ea typeface="Aptos"/>
                <a:cs typeface="Symbol" panose="05050102010706020507" pitchFamily="18" charset="2"/>
              </a:rPr>
              <a:t> (2018–2023) </a:t>
            </a:r>
          </a:p>
          <a:p>
            <a:pPr marL="342900" lvl="0" indent="-342900" algn="l">
              <a:spcBef>
                <a:spcPts val="180"/>
              </a:spcBef>
              <a:spcAft>
                <a:spcPts val="180"/>
              </a:spcAft>
              <a:buFont typeface="Symbol" panose="05050102010706020507" pitchFamily="18" charset="2"/>
              <a:buChar char=""/>
            </a:pPr>
            <a:r>
              <a:rPr lang="cs-CZ" sz="1200" dirty="0" err="1">
                <a:effectLst/>
                <a:latin typeface="Aptos"/>
                <a:ea typeface="Aptos"/>
                <a:cs typeface="Symbol" panose="05050102010706020507" pitchFamily="18" charset="2"/>
              </a:rPr>
              <a:t>Salzgitter</a:t>
            </a:r>
            <a:r>
              <a:rPr lang="cs-CZ" sz="1200" dirty="0">
                <a:effectLst/>
                <a:latin typeface="Aptos"/>
                <a:ea typeface="Aptos"/>
                <a:cs typeface="Symbol" panose="05050102010706020507" pitchFamily="18" charset="2"/>
              </a:rPr>
              <a:t> AG: </a:t>
            </a:r>
            <a:r>
              <a:rPr lang="cs-CZ" sz="1200" i="1" dirty="0">
                <a:effectLst/>
                <a:latin typeface="Aptos"/>
                <a:ea typeface="Aptos"/>
                <a:cs typeface="Symbol" panose="05050102010706020507" pitchFamily="18" charset="2"/>
              </a:rPr>
              <a:t>“SALCOS – </a:t>
            </a:r>
            <a:r>
              <a:rPr lang="cs-CZ" sz="1200" i="1" dirty="0" err="1">
                <a:effectLst/>
                <a:latin typeface="Aptos"/>
                <a:ea typeface="Aptos"/>
                <a:cs typeface="Symbol" panose="05050102010706020507" pitchFamily="18" charset="2"/>
              </a:rPr>
              <a:t>Schematic</a:t>
            </a:r>
            <a:r>
              <a:rPr lang="cs-CZ" sz="1200" i="1" dirty="0">
                <a:effectLst/>
                <a:latin typeface="Aptos"/>
                <a:ea typeface="Aptos"/>
                <a:cs typeface="Symbol" panose="05050102010706020507" pitchFamily="18" charset="2"/>
              </a:rPr>
              <a:t> and </a:t>
            </a:r>
            <a:r>
              <a:rPr lang="cs-CZ" sz="1200" i="1" dirty="0" err="1">
                <a:effectLst/>
                <a:latin typeface="Aptos"/>
                <a:ea typeface="Aptos"/>
                <a:cs typeface="Symbol" panose="05050102010706020507" pitchFamily="18" charset="2"/>
              </a:rPr>
              <a:t>objectives</a:t>
            </a:r>
            <a:r>
              <a:rPr lang="cs-CZ" sz="1200" i="1" dirty="0">
                <a:effectLst/>
                <a:latin typeface="Aptos"/>
                <a:ea typeface="Aptos"/>
                <a:cs typeface="Symbol" panose="05050102010706020507" pitchFamily="18" charset="2"/>
              </a:rPr>
              <a:t>”</a:t>
            </a:r>
            <a:r>
              <a:rPr lang="cs-CZ" sz="1200" dirty="0">
                <a:effectLst/>
                <a:latin typeface="Aptos"/>
                <a:ea typeface="Aptos"/>
                <a:cs typeface="Symbol" panose="05050102010706020507" pitchFamily="18" charset="2"/>
              </a:rPr>
              <a:t> (</a:t>
            </a:r>
            <a:r>
              <a:rPr lang="cs-CZ" sz="1200" dirty="0" err="1">
                <a:effectLst/>
                <a:latin typeface="Aptos"/>
                <a:ea typeface="Aptos"/>
                <a:cs typeface="Symbol" panose="05050102010706020507" pitchFamily="18" charset="2"/>
              </a:rPr>
              <a:t>Company</a:t>
            </a:r>
            <a:r>
              <a:rPr lang="cs-CZ" sz="1200" dirty="0">
                <a:effectLst/>
                <a:latin typeface="Aptos"/>
                <a:ea typeface="Aptos"/>
                <a:cs typeface="Symbol" panose="05050102010706020507" pitchFamily="18" charset="2"/>
              </a:rPr>
              <a:t> </a:t>
            </a:r>
            <a:r>
              <a:rPr lang="cs-CZ" sz="1200" dirty="0" err="1">
                <a:effectLst/>
                <a:latin typeface="Aptos"/>
                <a:ea typeface="Aptos"/>
                <a:cs typeface="Symbol" panose="05050102010706020507" pitchFamily="18" charset="2"/>
              </a:rPr>
              <a:t>presentation</a:t>
            </a:r>
            <a:r>
              <a:rPr lang="cs-CZ" sz="1200" dirty="0">
                <a:effectLst/>
                <a:latin typeface="Aptos"/>
                <a:ea typeface="Aptos"/>
                <a:cs typeface="Symbol" panose="05050102010706020507" pitchFamily="18" charset="2"/>
              </a:rPr>
              <a:t>, 2022) </a:t>
            </a:r>
          </a:p>
          <a:p>
            <a:pPr marL="342900" lvl="0" indent="-342900" algn="l">
              <a:spcBef>
                <a:spcPts val="180"/>
              </a:spcBef>
              <a:spcAft>
                <a:spcPts val="180"/>
              </a:spcAft>
              <a:buFont typeface="Symbol" panose="05050102010706020507" pitchFamily="18" charset="2"/>
              <a:buChar char=""/>
            </a:pPr>
            <a:r>
              <a:rPr lang="cs-CZ" sz="1200" dirty="0">
                <a:effectLst/>
                <a:latin typeface="Aptos"/>
                <a:ea typeface="Aptos"/>
                <a:cs typeface="Symbol" panose="05050102010706020507" pitchFamily="18" charset="2"/>
              </a:rPr>
              <a:t>H₂ Green Steel (</a:t>
            </a:r>
            <a:r>
              <a:rPr lang="cs-CZ" sz="1200" dirty="0" err="1">
                <a:effectLst/>
                <a:latin typeface="Aptos"/>
                <a:ea typeface="Aptos"/>
                <a:cs typeface="Symbol" panose="05050102010706020507" pitchFamily="18" charset="2"/>
              </a:rPr>
              <a:t>Stegra</a:t>
            </a:r>
            <a:r>
              <a:rPr lang="cs-CZ" sz="1200" dirty="0">
                <a:effectLst/>
                <a:latin typeface="Aptos"/>
                <a:ea typeface="Aptos"/>
                <a:cs typeface="Symbol" panose="05050102010706020507" pitchFamily="18" charset="2"/>
              </a:rPr>
              <a:t>): </a:t>
            </a:r>
            <a:r>
              <a:rPr lang="cs-CZ" sz="1200" dirty="0" err="1">
                <a:effectLst/>
                <a:latin typeface="Aptos"/>
                <a:ea typeface="Aptos"/>
                <a:cs typeface="Symbol" panose="05050102010706020507" pitchFamily="18" charset="2"/>
              </a:rPr>
              <a:t>Company</a:t>
            </a:r>
            <a:r>
              <a:rPr lang="cs-CZ" sz="1200" dirty="0">
                <a:effectLst/>
                <a:latin typeface="Aptos"/>
                <a:ea typeface="Aptos"/>
                <a:cs typeface="Symbol" panose="05050102010706020507" pitchFamily="18" charset="2"/>
              </a:rPr>
              <a:t> </a:t>
            </a:r>
            <a:r>
              <a:rPr lang="cs-CZ" sz="1200" dirty="0" err="1">
                <a:effectLst/>
                <a:latin typeface="Aptos"/>
                <a:ea typeface="Aptos"/>
                <a:cs typeface="Symbol" panose="05050102010706020507" pitchFamily="18" charset="2"/>
              </a:rPr>
              <a:t>information</a:t>
            </a:r>
            <a:r>
              <a:rPr lang="cs-CZ" sz="1200" dirty="0">
                <a:effectLst/>
                <a:latin typeface="Aptos"/>
                <a:ea typeface="Aptos"/>
                <a:cs typeface="Symbol" panose="05050102010706020507" pitchFamily="18" charset="2"/>
              </a:rPr>
              <a:t> and OECD Case Study (2023).</a:t>
            </a:r>
          </a:p>
          <a:p>
            <a:pPr marL="342900" lvl="0" indent="-342900" algn="l">
              <a:spcBef>
                <a:spcPts val="180"/>
              </a:spcBef>
              <a:spcAft>
                <a:spcPts val="180"/>
              </a:spcAft>
              <a:buFont typeface="Symbol" panose="05050102010706020507" pitchFamily="18" charset="2"/>
              <a:buChar char=""/>
            </a:pPr>
            <a:r>
              <a:rPr lang="cs-CZ" sz="1200" dirty="0" err="1">
                <a:effectLst/>
                <a:latin typeface="Aptos"/>
                <a:ea typeface="Aptos"/>
                <a:cs typeface="Symbol" panose="05050102010706020507" pitchFamily="18" charset="2"/>
              </a:rPr>
              <a:t>Voestalpine</a:t>
            </a:r>
            <a:r>
              <a:rPr lang="cs-CZ" sz="1200" dirty="0">
                <a:effectLst/>
                <a:latin typeface="Aptos"/>
                <a:ea typeface="Aptos"/>
                <a:cs typeface="Symbol" panose="05050102010706020507" pitchFamily="18" charset="2"/>
              </a:rPr>
              <a:t>: </a:t>
            </a:r>
            <a:r>
              <a:rPr lang="cs-CZ" sz="1200" i="1" dirty="0">
                <a:effectLst/>
                <a:latin typeface="Aptos"/>
                <a:ea typeface="Aptos"/>
                <a:cs typeface="Symbol" panose="05050102010706020507" pitchFamily="18" charset="2"/>
              </a:rPr>
              <a:t>“</a:t>
            </a:r>
            <a:r>
              <a:rPr lang="cs-CZ" sz="1200" i="1" dirty="0" err="1">
                <a:effectLst/>
                <a:latin typeface="Aptos"/>
                <a:ea typeface="Aptos"/>
                <a:cs typeface="Symbol" panose="05050102010706020507" pitchFamily="18" charset="2"/>
              </a:rPr>
              <a:t>SuSteel</a:t>
            </a:r>
            <a:r>
              <a:rPr lang="cs-CZ" sz="1200" i="1" dirty="0">
                <a:effectLst/>
                <a:latin typeface="Aptos"/>
                <a:ea typeface="Aptos"/>
                <a:cs typeface="Symbol" panose="05050102010706020507" pitchFamily="18" charset="2"/>
              </a:rPr>
              <a:t> hydrogen plasma </a:t>
            </a:r>
            <a:r>
              <a:rPr lang="cs-CZ" sz="1200" i="1" dirty="0" err="1">
                <a:effectLst/>
                <a:latin typeface="Aptos"/>
                <a:ea typeface="Aptos"/>
                <a:cs typeface="Symbol" panose="05050102010706020507" pitchFamily="18" charset="2"/>
              </a:rPr>
              <a:t>project</a:t>
            </a:r>
            <a:r>
              <a:rPr lang="cs-CZ" sz="1200" i="1" dirty="0">
                <a:effectLst/>
                <a:latin typeface="Aptos"/>
                <a:ea typeface="Aptos"/>
                <a:cs typeface="Symbol" panose="05050102010706020507" pitchFamily="18" charset="2"/>
              </a:rPr>
              <a:t>”</a:t>
            </a:r>
            <a:r>
              <a:rPr lang="cs-CZ" sz="1200" dirty="0">
                <a:effectLst/>
                <a:latin typeface="Aptos"/>
                <a:ea typeface="Aptos"/>
                <a:cs typeface="Symbol" panose="05050102010706020507" pitchFamily="18" charset="2"/>
              </a:rPr>
              <a:t> – </a:t>
            </a:r>
            <a:r>
              <a:rPr lang="cs-CZ" sz="1200" dirty="0" err="1">
                <a:effectLst/>
                <a:latin typeface="Aptos"/>
                <a:ea typeface="Aptos"/>
                <a:cs typeface="Symbol" panose="05050102010706020507" pitchFamily="18" charset="2"/>
              </a:rPr>
              <a:t>Press</a:t>
            </a:r>
            <a:r>
              <a:rPr lang="cs-CZ" sz="1200" dirty="0">
                <a:effectLst/>
                <a:latin typeface="Aptos"/>
                <a:ea typeface="Aptos"/>
                <a:cs typeface="Symbol" panose="05050102010706020507" pitchFamily="18" charset="2"/>
              </a:rPr>
              <a:t> </a:t>
            </a:r>
            <a:r>
              <a:rPr lang="cs-CZ" sz="1200" dirty="0" err="1">
                <a:effectLst/>
                <a:latin typeface="Aptos"/>
                <a:ea typeface="Aptos"/>
                <a:cs typeface="Symbol" panose="05050102010706020507" pitchFamily="18" charset="2"/>
              </a:rPr>
              <a:t>Release</a:t>
            </a:r>
            <a:r>
              <a:rPr lang="cs-CZ" sz="1200" dirty="0">
                <a:effectLst/>
                <a:latin typeface="Aptos"/>
                <a:ea typeface="Aptos"/>
                <a:cs typeface="Symbol" panose="05050102010706020507" pitchFamily="18" charset="2"/>
              </a:rPr>
              <a:t> (2022).</a:t>
            </a:r>
          </a:p>
          <a:p>
            <a:pPr marL="342900" lvl="0" indent="-342900" algn="l">
              <a:spcBef>
                <a:spcPts val="180"/>
              </a:spcBef>
              <a:spcAft>
                <a:spcPts val="180"/>
              </a:spcAft>
              <a:buFont typeface="Symbol" panose="05050102010706020507" pitchFamily="18" charset="2"/>
              <a:buChar char=""/>
            </a:pPr>
            <a:r>
              <a:rPr lang="cs-CZ" sz="1200" dirty="0">
                <a:effectLst/>
                <a:latin typeface="Aptos"/>
                <a:ea typeface="Aptos"/>
                <a:cs typeface="Symbol" panose="05050102010706020507" pitchFamily="18" charset="2"/>
              </a:rPr>
              <a:t>MIT News: </a:t>
            </a:r>
            <a:r>
              <a:rPr lang="cs-CZ" sz="1200" i="1" dirty="0">
                <a:effectLst/>
                <a:latin typeface="Aptos"/>
                <a:ea typeface="Aptos"/>
                <a:cs typeface="Symbol" panose="05050102010706020507" pitchFamily="18" charset="2"/>
              </a:rPr>
              <a:t>“Boston Metal </a:t>
            </a:r>
            <a:r>
              <a:rPr lang="cs-CZ" sz="1200" i="1" dirty="0" err="1">
                <a:effectLst/>
                <a:latin typeface="Aptos"/>
                <a:ea typeface="Aptos"/>
                <a:cs typeface="Symbol" panose="05050102010706020507" pitchFamily="18" charset="2"/>
              </a:rPr>
              <a:t>electrifies</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steelmaking</a:t>
            </a:r>
            <a:r>
              <a:rPr lang="cs-CZ" sz="1200" i="1" dirty="0">
                <a:effectLst/>
                <a:latin typeface="Aptos"/>
                <a:ea typeface="Aptos"/>
                <a:cs typeface="Symbol" panose="05050102010706020507" pitchFamily="18" charset="2"/>
              </a:rPr>
              <a:t>”</a:t>
            </a:r>
            <a:r>
              <a:rPr lang="cs-CZ" sz="1200" dirty="0">
                <a:effectLst/>
                <a:latin typeface="Aptos"/>
                <a:ea typeface="Aptos"/>
                <a:cs typeface="Symbol" panose="05050102010706020507" pitchFamily="18" charset="2"/>
              </a:rPr>
              <a:t> (2024).</a:t>
            </a:r>
          </a:p>
          <a:p>
            <a:pPr marL="342900" lvl="0" indent="-342900" algn="l">
              <a:spcBef>
                <a:spcPts val="180"/>
              </a:spcBef>
              <a:spcAft>
                <a:spcPts val="180"/>
              </a:spcAft>
              <a:buFont typeface="Symbol" panose="05050102010706020507" pitchFamily="18" charset="2"/>
              <a:buChar char=""/>
            </a:pPr>
            <a:r>
              <a:rPr lang="cs-CZ" sz="1200" dirty="0">
                <a:effectLst/>
                <a:latin typeface="Aptos"/>
                <a:ea typeface="Aptos"/>
                <a:cs typeface="Symbol" panose="05050102010706020507" pitchFamily="18" charset="2"/>
              </a:rPr>
              <a:t>M. </a:t>
            </a:r>
            <a:r>
              <a:rPr lang="cs-CZ" sz="1200" dirty="0" err="1">
                <a:effectLst/>
                <a:latin typeface="Aptos"/>
                <a:ea typeface="Aptos"/>
                <a:cs typeface="Symbol" panose="05050102010706020507" pitchFamily="18" charset="2"/>
              </a:rPr>
              <a:t>Ashby</a:t>
            </a:r>
            <a:r>
              <a:rPr lang="cs-CZ" sz="1200" dirty="0">
                <a:effectLst/>
                <a:latin typeface="Aptos"/>
                <a:ea typeface="Aptos"/>
                <a:cs typeface="Symbol" panose="05050102010706020507" pitchFamily="18" charset="2"/>
              </a:rPr>
              <a:t>: </a:t>
            </a:r>
            <a:r>
              <a:rPr lang="cs-CZ" sz="1200" i="1" dirty="0">
                <a:effectLst/>
                <a:latin typeface="Aptos"/>
                <a:ea typeface="Aptos"/>
                <a:cs typeface="Symbol" panose="05050102010706020507" pitchFamily="18" charset="2"/>
              </a:rPr>
              <a:t>“</a:t>
            </a:r>
            <a:r>
              <a:rPr lang="cs-CZ" sz="1200" i="1" dirty="0" err="1">
                <a:effectLst/>
                <a:latin typeface="Aptos"/>
                <a:ea typeface="Aptos"/>
                <a:cs typeface="Symbol" panose="05050102010706020507" pitchFamily="18" charset="2"/>
              </a:rPr>
              <a:t>Material</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efficiency</a:t>
            </a:r>
            <a:r>
              <a:rPr lang="cs-CZ" sz="1200" i="1" dirty="0">
                <a:effectLst/>
                <a:latin typeface="Aptos"/>
                <a:ea typeface="Aptos"/>
                <a:cs typeface="Symbol" panose="05050102010706020507" pitchFamily="18" charset="2"/>
              </a:rPr>
              <a:t> and </a:t>
            </a:r>
            <a:r>
              <a:rPr lang="cs-CZ" sz="1200" i="1" dirty="0" err="1">
                <a:effectLst/>
                <a:latin typeface="Aptos"/>
                <a:ea typeface="Aptos"/>
                <a:cs typeface="Symbol" panose="05050102010706020507" pitchFamily="18" charset="2"/>
              </a:rPr>
              <a:t>growth</a:t>
            </a:r>
            <a:r>
              <a:rPr lang="cs-CZ" sz="1200" i="1" dirty="0">
                <a:effectLst/>
                <a:latin typeface="Aptos"/>
                <a:ea typeface="Aptos"/>
                <a:cs typeface="Symbol" panose="05050102010706020507" pitchFamily="18" charset="2"/>
              </a:rPr>
              <a:t>”</a:t>
            </a:r>
            <a:r>
              <a:rPr lang="cs-CZ" sz="1200" dirty="0">
                <a:effectLst/>
                <a:latin typeface="Aptos"/>
                <a:ea typeface="Aptos"/>
                <a:cs typeface="Symbol" panose="05050102010706020507" pitchFamily="18" charset="2"/>
              </a:rPr>
              <a:t>, </a:t>
            </a:r>
            <a:r>
              <a:rPr lang="cs-CZ" sz="1200" b="1" dirty="0">
                <a:effectLst/>
                <a:latin typeface="Aptos"/>
                <a:ea typeface="Aptos"/>
                <a:cs typeface="Symbol" panose="05050102010706020507" pitchFamily="18" charset="2"/>
              </a:rPr>
              <a:t>Phil. Trans. </a:t>
            </a:r>
            <a:r>
              <a:rPr lang="cs-CZ" sz="1200" b="1" dirty="0" err="1">
                <a:effectLst/>
                <a:latin typeface="Aptos"/>
                <a:ea typeface="Aptos"/>
                <a:cs typeface="Symbol" panose="05050102010706020507" pitchFamily="18" charset="2"/>
              </a:rPr>
              <a:t>Royal</a:t>
            </a:r>
            <a:r>
              <a:rPr lang="cs-CZ" sz="1200" b="1" dirty="0">
                <a:effectLst/>
                <a:latin typeface="Aptos"/>
                <a:ea typeface="Aptos"/>
                <a:cs typeface="Symbol" panose="05050102010706020507" pitchFamily="18" charset="2"/>
              </a:rPr>
              <a:t> Soc.</a:t>
            </a:r>
            <a:r>
              <a:rPr lang="cs-CZ" sz="1200" dirty="0">
                <a:effectLst/>
                <a:latin typeface="Aptos"/>
                <a:ea typeface="Aptos"/>
                <a:cs typeface="Symbol" panose="05050102010706020507" pitchFamily="18" charset="2"/>
              </a:rPr>
              <a:t> 375 (2017) – </a:t>
            </a:r>
            <a:r>
              <a:rPr lang="cs-CZ" sz="1200" dirty="0" err="1">
                <a:effectLst/>
                <a:latin typeface="Aptos"/>
                <a:ea typeface="Aptos"/>
                <a:cs typeface="Symbol" panose="05050102010706020507" pitchFamily="18" charset="2"/>
              </a:rPr>
              <a:t>discussion</a:t>
            </a:r>
            <a:r>
              <a:rPr lang="cs-CZ" sz="1200" dirty="0">
                <a:effectLst/>
                <a:latin typeface="Aptos"/>
                <a:ea typeface="Aptos"/>
                <a:cs typeface="Symbol" panose="05050102010706020507" pitchFamily="18" charset="2"/>
              </a:rPr>
              <a:t> </a:t>
            </a:r>
            <a:r>
              <a:rPr lang="cs-CZ" sz="1200" dirty="0" err="1">
                <a:effectLst/>
                <a:latin typeface="Aptos"/>
                <a:ea typeface="Aptos"/>
                <a:cs typeface="Symbol" panose="05050102010706020507" pitchFamily="18" charset="2"/>
              </a:rPr>
              <a:t>of</a:t>
            </a:r>
            <a:r>
              <a:rPr lang="cs-CZ" sz="1200" dirty="0">
                <a:effectLst/>
                <a:latin typeface="Aptos"/>
                <a:ea typeface="Aptos"/>
                <a:cs typeface="Symbol" panose="05050102010706020507" pitchFamily="18" charset="2"/>
              </a:rPr>
              <a:t> </a:t>
            </a:r>
            <a:r>
              <a:rPr lang="cs-CZ" sz="1200" dirty="0" err="1">
                <a:effectLst/>
                <a:latin typeface="Aptos"/>
                <a:ea typeface="Aptos"/>
                <a:cs typeface="Symbol" panose="05050102010706020507" pitchFamily="18" charset="2"/>
              </a:rPr>
              <a:t>energy</a:t>
            </a:r>
            <a:r>
              <a:rPr lang="cs-CZ" sz="1200" dirty="0">
                <a:effectLst/>
                <a:latin typeface="Aptos"/>
                <a:ea typeface="Aptos"/>
                <a:cs typeface="Symbol" panose="05050102010706020507" pitchFamily="18" charset="2"/>
              </a:rPr>
              <a:t> in </a:t>
            </a:r>
            <a:r>
              <a:rPr lang="cs-CZ" sz="1200" dirty="0" err="1">
                <a:effectLst/>
                <a:latin typeface="Aptos"/>
                <a:ea typeface="Aptos"/>
                <a:cs typeface="Symbol" panose="05050102010706020507" pitchFamily="18" charset="2"/>
              </a:rPr>
              <a:t>steel</a:t>
            </a:r>
            <a:r>
              <a:rPr lang="cs-CZ" sz="1200" dirty="0">
                <a:effectLst/>
                <a:latin typeface="Aptos"/>
                <a:ea typeface="Aptos"/>
                <a:cs typeface="Symbol" panose="05050102010706020507" pitchFamily="18" charset="2"/>
              </a:rPr>
              <a:t>.</a:t>
            </a:r>
          </a:p>
          <a:p>
            <a:pPr marL="342900" lvl="0" indent="-342900" algn="l">
              <a:spcBef>
                <a:spcPts val="180"/>
              </a:spcBef>
              <a:spcAft>
                <a:spcPts val="180"/>
              </a:spcAft>
              <a:buFont typeface="Symbol" panose="05050102010706020507" pitchFamily="18" charset="2"/>
              <a:buChar char=""/>
            </a:pPr>
            <a:r>
              <a:rPr lang="cs-CZ" sz="1200" dirty="0" err="1">
                <a:effectLst/>
                <a:latin typeface="Aptos"/>
                <a:ea typeface="Aptos"/>
                <a:cs typeface="Symbol" panose="05050102010706020507" pitchFamily="18" charset="2"/>
              </a:rPr>
              <a:t>BlueScope</a:t>
            </a:r>
            <a:r>
              <a:rPr lang="cs-CZ" sz="1200" dirty="0">
                <a:effectLst/>
                <a:latin typeface="Aptos"/>
                <a:ea typeface="Aptos"/>
                <a:cs typeface="Symbol" panose="05050102010706020507" pitchFamily="18" charset="2"/>
              </a:rPr>
              <a:t> Steel: </a:t>
            </a:r>
            <a:r>
              <a:rPr lang="cs-CZ" sz="1200" i="1" dirty="0">
                <a:effectLst/>
                <a:latin typeface="Aptos"/>
                <a:ea typeface="Aptos"/>
                <a:cs typeface="Symbol" panose="05050102010706020507" pitchFamily="18" charset="2"/>
              </a:rPr>
              <a:t>“</a:t>
            </a:r>
            <a:r>
              <a:rPr lang="cs-CZ" sz="1200" i="1" dirty="0" err="1">
                <a:effectLst/>
                <a:latin typeface="Aptos"/>
                <a:ea typeface="Aptos"/>
                <a:cs typeface="Symbol" panose="05050102010706020507" pitchFamily="18" charset="2"/>
              </a:rPr>
              <a:t>Decarbonisation</a:t>
            </a:r>
            <a:r>
              <a:rPr lang="cs-CZ" sz="1200" i="1" dirty="0">
                <a:effectLst/>
                <a:latin typeface="Aptos"/>
                <a:ea typeface="Aptos"/>
                <a:cs typeface="Symbol" panose="05050102010706020507" pitchFamily="18" charset="2"/>
              </a:rPr>
              <a:t> </a:t>
            </a:r>
            <a:r>
              <a:rPr lang="cs-CZ" sz="1200" i="1" dirty="0" err="1">
                <a:effectLst/>
                <a:latin typeface="Aptos"/>
                <a:ea typeface="Aptos"/>
                <a:cs typeface="Symbol" panose="05050102010706020507" pitchFamily="18" charset="2"/>
              </a:rPr>
              <a:t>Pathways</a:t>
            </a:r>
            <a:r>
              <a:rPr lang="cs-CZ" sz="1200" i="1" dirty="0">
                <a:effectLst/>
                <a:latin typeface="Aptos"/>
                <a:ea typeface="Aptos"/>
                <a:cs typeface="Symbol" panose="05050102010706020507" pitchFamily="18" charset="2"/>
              </a:rPr>
              <a:t>”</a:t>
            </a:r>
            <a:r>
              <a:rPr lang="cs-CZ" sz="1200" dirty="0">
                <a:effectLst/>
                <a:latin typeface="Aptos"/>
                <a:ea typeface="Aptos"/>
                <a:cs typeface="Symbol" panose="05050102010706020507" pitchFamily="18" charset="2"/>
              </a:rPr>
              <a:t> (2021) – </a:t>
            </a:r>
            <a:r>
              <a:rPr lang="cs-CZ" sz="1200" dirty="0" err="1">
                <a:effectLst/>
                <a:latin typeface="Aptos"/>
                <a:ea typeface="Aptos"/>
                <a:cs typeface="Symbol" panose="05050102010706020507" pitchFamily="18" charset="2"/>
              </a:rPr>
              <a:t>technical</a:t>
            </a:r>
            <a:r>
              <a:rPr lang="cs-CZ" sz="1200" dirty="0">
                <a:effectLst/>
                <a:latin typeface="Aptos"/>
                <a:ea typeface="Aptos"/>
                <a:cs typeface="Symbol" panose="05050102010706020507" pitchFamily="18" charset="2"/>
              </a:rPr>
              <a:t> </a:t>
            </a:r>
            <a:r>
              <a:rPr lang="cs-CZ" sz="1200" dirty="0" err="1">
                <a:effectLst/>
                <a:latin typeface="Aptos"/>
                <a:ea typeface="Aptos"/>
                <a:cs typeface="Symbol" panose="05050102010706020507" pitchFamily="18" charset="2"/>
              </a:rPr>
              <a:t>white</a:t>
            </a:r>
            <a:r>
              <a:rPr lang="cs-CZ" sz="1200" dirty="0">
                <a:effectLst/>
                <a:latin typeface="Aptos"/>
                <a:ea typeface="Aptos"/>
                <a:cs typeface="Symbol" panose="05050102010706020507" pitchFamily="18" charset="2"/>
              </a:rPr>
              <a:t> </a:t>
            </a:r>
            <a:r>
              <a:rPr lang="cs-CZ" sz="1200" dirty="0" err="1">
                <a:effectLst/>
                <a:latin typeface="Aptos"/>
                <a:ea typeface="Aptos"/>
                <a:cs typeface="Symbol" panose="05050102010706020507" pitchFamily="18" charset="2"/>
              </a:rPr>
              <a:t>paper</a:t>
            </a:r>
            <a:r>
              <a:rPr lang="cs-CZ" sz="1200" dirty="0">
                <a:effectLst/>
                <a:latin typeface="Aptos"/>
                <a:ea typeface="Aptos"/>
                <a:cs typeface="Symbol" panose="05050102010706020507" pitchFamily="18" charset="2"/>
              </a:rPr>
              <a:t>.</a:t>
            </a:r>
          </a:p>
          <a:p>
            <a:pPr marL="0" indent="0" algn="l">
              <a:buNone/>
            </a:pPr>
            <a:endParaRPr lang="cs-CZ" sz="1600" dirty="0"/>
          </a:p>
        </p:txBody>
      </p:sp>
      <p:sp>
        <p:nvSpPr>
          <p:cNvPr id="4" name="Zástupný symbol pro číslo snímku 3">
            <a:extLst>
              <a:ext uri="{FF2B5EF4-FFF2-40B4-BE49-F238E27FC236}">
                <a16:creationId xmlns:a16="http://schemas.microsoft.com/office/drawing/2014/main" id="{C00FF5D9-928A-439E-AFD5-528335C1365B}"/>
              </a:ext>
            </a:extLst>
          </p:cNvPr>
          <p:cNvSpPr>
            <a:spLocks noGrp="1"/>
          </p:cNvSpPr>
          <p:nvPr>
            <p:ph type="sldNum" sz="quarter" idx="4294967295"/>
          </p:nvPr>
        </p:nvSpPr>
        <p:spPr>
          <a:xfrm>
            <a:off x="7086600" y="6356350"/>
            <a:ext cx="2057400" cy="365125"/>
          </a:xfrm>
          <a:prstGeom prst="rect">
            <a:avLst/>
          </a:prstGeom>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endParaRPr kumimoji="0" lang="cs-CZ" altLang="cs-CZ" sz="900" b="1" i="0" u="none" strike="noStrike" kern="1200" cap="none" spc="0" normalizeH="0" baseline="0" noProof="0" dirty="0">
              <a:ln>
                <a:noFill/>
              </a:ln>
              <a:solidFill>
                <a:srgbClr val="898989"/>
              </a:solidFill>
              <a:effectLst/>
              <a:uLnTx/>
              <a:uFillTx/>
              <a:latin typeface="Arial" panose="020B0604020202020204" pitchFamily="34" charset="0"/>
              <a:ea typeface="+mn-ea"/>
              <a:cs typeface="+mn-cs"/>
            </a:endParaRPr>
          </a:p>
          <a:p>
            <a:pPr marL="0" marR="0" lvl="0" indent="0" algn="r" defTabSz="914400" rtl="0" eaLnBrk="0" fontAlgn="base" latinLnBrk="0" hangingPunct="0">
              <a:lnSpc>
                <a:spcPct val="100000"/>
              </a:lnSpc>
              <a:spcBef>
                <a:spcPct val="0"/>
              </a:spcBef>
              <a:spcAft>
                <a:spcPct val="0"/>
              </a:spcAft>
              <a:buClrTx/>
              <a:buSzTx/>
              <a:buFontTx/>
              <a:buNone/>
              <a:tabLst/>
              <a:defRPr/>
            </a:pPr>
            <a:endParaRPr kumimoji="0" lang="cs-CZ" altLang="cs-CZ" sz="900" b="1" i="0" u="none" strike="noStrike" kern="1200" cap="none" spc="0" normalizeH="0" baseline="0" noProof="0" dirty="0">
              <a:ln>
                <a:noFill/>
              </a:ln>
              <a:solidFill>
                <a:srgbClr val="898989"/>
              </a:solidFill>
              <a:effectLst/>
              <a:uLnTx/>
              <a:uFillTx/>
              <a:latin typeface="Arial" panose="020B0604020202020204" pitchFamily="34" charset="0"/>
              <a:ea typeface="+mn-ea"/>
              <a:cs typeface="+mn-cs"/>
            </a:endParaRPr>
          </a:p>
        </p:txBody>
      </p:sp>
      <p:pic>
        <p:nvPicPr>
          <p:cNvPr id="5" name="Obrázek 4">
            <a:extLst>
              <a:ext uri="{FF2B5EF4-FFF2-40B4-BE49-F238E27FC236}">
                <a16:creationId xmlns:a16="http://schemas.microsoft.com/office/drawing/2014/main" id="{398CB012-7A03-46CD-970C-FCC207C9239C}"/>
              </a:ext>
            </a:extLst>
          </p:cNvPr>
          <p:cNvPicPr>
            <a:picLocks noChangeAspect="1"/>
          </p:cNvPicPr>
          <p:nvPr/>
        </p:nvPicPr>
        <p:blipFill>
          <a:blip r:embed="rId2"/>
          <a:stretch>
            <a:fillRect/>
          </a:stretch>
        </p:blipFill>
        <p:spPr>
          <a:xfrm>
            <a:off x="223025" y="5742477"/>
            <a:ext cx="4036741" cy="743682"/>
          </a:xfrm>
          <a:prstGeom prst="rect">
            <a:avLst/>
          </a:prstGeom>
        </p:spPr>
      </p:pic>
      <p:pic>
        <p:nvPicPr>
          <p:cNvPr id="6" name="Obrázek 5">
            <a:extLst>
              <a:ext uri="{FF2B5EF4-FFF2-40B4-BE49-F238E27FC236}">
                <a16:creationId xmlns:a16="http://schemas.microsoft.com/office/drawing/2014/main" id="{7487A30A-FEBE-4373-9BE7-3694D474D2D6}"/>
              </a:ext>
            </a:extLst>
          </p:cNvPr>
          <p:cNvPicPr>
            <a:picLocks noChangeAspect="1"/>
          </p:cNvPicPr>
          <p:nvPr/>
        </p:nvPicPr>
        <p:blipFill>
          <a:blip r:embed="rId3"/>
          <a:stretch>
            <a:fillRect/>
          </a:stretch>
        </p:blipFill>
        <p:spPr>
          <a:xfrm>
            <a:off x="4136713" y="5899597"/>
            <a:ext cx="1227411" cy="429442"/>
          </a:xfrm>
          <a:prstGeom prst="rect">
            <a:avLst/>
          </a:prstGeom>
        </p:spPr>
      </p:pic>
      <p:sp>
        <p:nvSpPr>
          <p:cNvPr id="8" name="TextovéPole 7">
            <a:extLst>
              <a:ext uri="{FF2B5EF4-FFF2-40B4-BE49-F238E27FC236}">
                <a16:creationId xmlns:a16="http://schemas.microsoft.com/office/drawing/2014/main" id="{05C44829-93FD-4CAE-9BE0-6218C54086DB}"/>
              </a:ext>
            </a:extLst>
          </p:cNvPr>
          <p:cNvSpPr txBox="1"/>
          <p:nvPr/>
        </p:nvSpPr>
        <p:spPr>
          <a:xfrm>
            <a:off x="5481829" y="5782022"/>
            <a:ext cx="3033521" cy="580672"/>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cs-CZ" sz="105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mn-cs"/>
              </a:rPr>
              <a:t>Akcelerace zelených dovedností a udržitelnosti na VUT v Brně </a:t>
            </a:r>
          </a:p>
          <a:p>
            <a:pPr marL="0" marR="0" lvl="0" indent="0" algn="l" defTabSz="914400" rtl="0" eaLnBrk="0" fontAlgn="base" latinLnBrk="0" hangingPunct="0">
              <a:lnSpc>
                <a:spcPct val="107000"/>
              </a:lnSpc>
              <a:spcBef>
                <a:spcPct val="0"/>
              </a:spcBef>
              <a:spcAft>
                <a:spcPts val="800"/>
              </a:spcAft>
              <a:buClrTx/>
              <a:buSzTx/>
              <a:buFontTx/>
              <a:buNone/>
              <a:tabLst/>
              <a:defRPr/>
            </a:pPr>
            <a:r>
              <a:rPr kumimoji="0" lang="cs-CZ" sz="1050" b="1" i="0" u="none" strike="noStrike" kern="1200" cap="none" spc="0" normalizeH="0" baseline="0" noProof="0" dirty="0">
                <a:ln>
                  <a:noFill/>
                </a:ln>
                <a:solidFill>
                  <a:srgbClr val="FF3300"/>
                </a:solidFill>
                <a:effectLst/>
                <a:uLnTx/>
                <a:uFillTx/>
                <a:latin typeface="Calibri" panose="020F0502020204030204" pitchFamily="34" charset="0"/>
                <a:ea typeface="Calibri" panose="020F0502020204030204" pitchFamily="34" charset="0"/>
                <a:cs typeface="Times New Roman" panose="02020603050405020304" pitchFamily="18" charset="0"/>
              </a:rPr>
              <a:t>Registrační číslo projektu: 0004/NPO74_PZDU_VS</a:t>
            </a:r>
            <a:endParaRPr kumimoji="0" lang="cs-CZ" sz="1000" b="1" i="0" u="none" strike="noStrike" kern="1200" cap="none" spc="0" normalizeH="0" baseline="0" noProof="0" dirty="0">
              <a:ln>
                <a:noFill/>
              </a:ln>
              <a:solidFill>
                <a:srgbClr val="FF33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894854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0" y="2052131"/>
            <a:ext cx="9144000" cy="4401205"/>
          </a:xfrm>
          <a:prstGeom prst="rect">
            <a:avLst/>
          </a:prstGeom>
          <a:noFill/>
        </p:spPr>
        <p:txBody>
          <a:bodyPr wrap="square" rtlCol="0">
            <a:spAutoFit/>
          </a:bodyPr>
          <a:lstStyle/>
          <a:p>
            <a:pPr algn="ctr"/>
            <a:r>
              <a:rPr lang="cs-CZ" sz="4000" b="1">
                <a:latin typeface="+mj-lt"/>
              </a:rPr>
              <a:t>děkujeme Vám</a:t>
            </a:r>
          </a:p>
          <a:p>
            <a:pPr algn="ctr"/>
            <a:r>
              <a:rPr lang="cs-CZ" sz="4000" b="1">
                <a:latin typeface="+mj-lt"/>
              </a:rPr>
              <a:t>za pozornost</a:t>
            </a:r>
          </a:p>
          <a:p>
            <a:pPr algn="ctr"/>
            <a:endParaRPr lang="cs-CZ" sz="4000" b="1">
              <a:latin typeface="+mj-lt"/>
            </a:endParaRPr>
          </a:p>
          <a:p>
            <a:pPr algn="ctr"/>
            <a:r>
              <a:rPr lang="cs-CZ" sz="4000" b="1">
                <a:solidFill>
                  <a:srgbClr val="E4002B"/>
                </a:solidFill>
                <a:latin typeface="+mj-lt"/>
              </a:rPr>
              <a:t>www.fme.vutbr.cz</a:t>
            </a:r>
          </a:p>
          <a:p>
            <a:pPr algn="ctr"/>
            <a:endParaRPr lang="cs-CZ" sz="4000" b="1">
              <a:latin typeface="+mj-lt"/>
            </a:endParaRPr>
          </a:p>
          <a:p>
            <a:pPr algn="ctr"/>
            <a:endParaRPr lang="cs-CZ" sz="4000" b="1">
              <a:latin typeface="+mj-lt"/>
            </a:endParaRPr>
          </a:p>
          <a:p>
            <a:pPr algn="ctr"/>
            <a:endParaRPr lang="cs-CZ" sz="4000">
              <a:latin typeface="+mj-lt"/>
            </a:endParaRPr>
          </a:p>
        </p:txBody>
      </p:sp>
    </p:spTree>
    <p:extLst>
      <p:ext uri="{BB962C8B-B14F-4D97-AF65-F5344CB8AC3E}">
        <p14:creationId xmlns:p14="http://schemas.microsoft.com/office/powerpoint/2010/main" val="39888574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spect="1" noChangeArrowheads="1"/>
          </p:cNvSpPr>
          <p:nvPr>
            <p:ph type="title"/>
          </p:nvPr>
        </p:nvSpPr>
        <p:spPr>
          <a:xfrm>
            <a:off x="323850" y="188913"/>
            <a:ext cx="8569325" cy="431800"/>
          </a:xfrm>
          <a:solidFill>
            <a:schemeClr val="bg1"/>
          </a:solidFill>
          <a:ln>
            <a:solidFill>
              <a:srgbClr val="C00000"/>
            </a:solidFill>
            <a:miter lim="800000"/>
            <a:headEnd/>
            <a:tailEnd/>
          </a:ln>
        </p:spPr>
        <p:txBody>
          <a:bodyPr/>
          <a:lstStyle/>
          <a:p>
            <a:pPr eaLnBrk="1" hangingPunct="1"/>
            <a:r>
              <a:rPr lang="cs-CZ" altLang="cs-CZ" sz="2400">
                <a:latin typeface="Calibri" panose="020F0502020204030204" pitchFamily="34" charset="0"/>
                <a:ea typeface="Calibri" panose="020F0502020204030204" pitchFamily="34" charset="0"/>
                <a:cs typeface="Calibri" panose="020F0502020204030204" pitchFamily="34" charset="0"/>
              </a:rPr>
              <a:t>CELKOVÉ SCHÉMA VYSOKÉ PECE</a:t>
            </a:r>
          </a:p>
        </p:txBody>
      </p:sp>
      <p:sp>
        <p:nvSpPr>
          <p:cNvPr id="11267"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32D708C-DF78-48F2-AA1B-E764558F6BC3}"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1268" name="Obráze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60075" y="538163"/>
            <a:ext cx="8832850" cy="504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6" descr="https://ars.els-cdn.com/content/image/3-s2.0-B9780080969886000171-f1_1-04-978008096988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0" y="-1539875"/>
            <a:ext cx="5495925"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8" descr="https://ars.els-cdn.com/content/image/3-s2.0-B9780080969886000171-f1_1-01-978008096988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60013" y="4778375"/>
            <a:ext cx="56292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10" descr="Blast Furnace Proces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58350" y="1362075"/>
            <a:ext cx="7458075" cy="464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Obrázek 1"/>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0488" y="1209675"/>
            <a:ext cx="8963025" cy="486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Zástupný symbol pro číslo snímku 3"/>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5378F82E-7CE6-46E2-AC1F-7FFAB44E7748}"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3315" name="Obrázek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0013" y="225425"/>
            <a:ext cx="5018087" cy="558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Obrázek 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19700" y="220663"/>
            <a:ext cx="3824288" cy="34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Obrázek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3768725"/>
            <a:ext cx="3824288" cy="286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Zástupný symbol pro číslo snímku 3"/>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CD021C1A-59ED-4D56-947A-5F61397D4CCA}" type="slidenum">
              <a:rPr kumimoji="0" lang="cs-CZ" altLang="cs-CZ" sz="14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7</a:t>
            </a:fld>
            <a:endParaRPr kumimoji="0" lang="cs-CZ" altLang="cs-CZ" sz="1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4339" name="Picture 5" descr="Burns Harbor, Arcelor Mittal, Bethlehem Ste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0938" y="1144588"/>
            <a:ext cx="6842125" cy="51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ovéPole 1"/>
          <p:cNvSpPr txBox="1"/>
          <p:nvPr/>
        </p:nvSpPr>
        <p:spPr>
          <a:xfrm>
            <a:off x="827088" y="509588"/>
            <a:ext cx="7489825" cy="40005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cs-CZ" sz="2000" b="0" i="0" u="none" strike="noStrike" kern="1200" cap="none" spc="0" normalizeH="0" baseline="0" noProof="0" dirty="0">
                <a:ln>
                  <a:noFill/>
                </a:ln>
                <a:solidFill>
                  <a:prstClr val="black"/>
                </a:solidFill>
                <a:effectLst/>
                <a:uLnTx/>
                <a:uFillTx/>
                <a:latin typeface="Calibri" panose="020F0502020204030204"/>
                <a:ea typeface="+mn-ea"/>
                <a:cs typeface="+mn-cs"/>
              </a:rPr>
              <a:t>Surové železo je odváženo v tekutém stavu do ocelárny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5292080" y="3429000"/>
            <a:ext cx="3701650" cy="1655763"/>
          </a:xfrm>
        </p:spPr>
        <p:txBody>
          <a:bodyPr rtlCol="0">
            <a:normAutofit fontScale="92500" lnSpcReduction="10000"/>
          </a:bodyPr>
          <a:lstStyle/>
          <a:p>
            <a:pPr algn="l" eaLnBrk="1" fontAlgn="auto" hangingPunct="1">
              <a:spcAft>
                <a:spcPts val="0"/>
              </a:spcAft>
              <a:buFontTx/>
              <a:buNone/>
              <a:defRPr/>
            </a:pPr>
            <a:r>
              <a:rPr lang="cs-CZ" altLang="cs-CZ" sz="2400" dirty="0">
                <a:solidFill>
                  <a:srgbClr val="C00000"/>
                </a:solidFill>
                <a:latin typeface="Calibri" panose="020F0502020204030204" pitchFamily="34" charset="0"/>
                <a:ea typeface="Calibri" panose="020F0502020204030204" pitchFamily="34" charset="0"/>
                <a:cs typeface="Calibri" panose="020F0502020204030204" pitchFamily="34" charset="0"/>
              </a:rPr>
              <a:t>OCELI KE TVÁŘENÍ</a:t>
            </a:r>
          </a:p>
          <a:p>
            <a:pPr marL="0" indent="0" algn="l" eaLnBrk="1" fontAlgn="auto" hangingPunct="1">
              <a:spcAft>
                <a:spcPts val="0"/>
              </a:spcAft>
              <a:buFontTx/>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hmotnostní podíl železa je větší než kteréhokoliv jiného prvku</a:t>
            </a:r>
          </a:p>
          <a:p>
            <a:pPr algn="l" eaLnBrk="1" fontAlgn="auto" hangingPunct="1">
              <a:spcBef>
                <a:spcPct val="10000"/>
              </a:spcBef>
              <a:spcAft>
                <a:spcPts val="0"/>
              </a:spcAft>
              <a:buClr>
                <a:schemeClr val="accent2"/>
              </a:buClr>
              <a:buSzPct val="70000"/>
              <a:defRPr/>
            </a:pPr>
            <a:r>
              <a:rPr lang="cs-CZ" altLang="cs-CZ" sz="2000" dirty="0">
                <a:latin typeface="Calibri" panose="020F0502020204030204" pitchFamily="34" charset="0"/>
                <a:ea typeface="Calibri" panose="020F0502020204030204" pitchFamily="34" charset="0"/>
                <a:cs typeface="Calibri" panose="020F0502020204030204" pitchFamily="34" charset="0"/>
              </a:rPr>
              <a:t>všeobecně vykazují méně než 2 % C</a:t>
            </a:r>
          </a:p>
          <a:p>
            <a:pPr algn="l" eaLnBrk="1" fontAlgn="auto" hangingPunct="1">
              <a:spcBef>
                <a:spcPct val="10000"/>
              </a:spcBef>
              <a:spcAft>
                <a:spcPts val="0"/>
              </a:spcAft>
              <a:buClr>
                <a:schemeClr val="accent2"/>
              </a:buClr>
              <a:buSzPct val="70000"/>
              <a:defRPr/>
            </a:pPr>
            <a:r>
              <a:rPr lang="cs-CZ" altLang="cs-CZ" sz="2000" dirty="0">
                <a:latin typeface="Calibri" panose="020F0502020204030204" pitchFamily="34" charset="0"/>
                <a:ea typeface="Calibri" panose="020F0502020204030204" pitchFamily="34" charset="0"/>
                <a:cs typeface="Calibri" panose="020F0502020204030204" pitchFamily="34" charset="0"/>
              </a:rPr>
              <a:t>obsahují i jiné prvky</a:t>
            </a:r>
            <a:endParaRPr lang="cs-CZ" altLang="cs-CZ" sz="2400" dirty="0">
              <a:latin typeface="Calibri" panose="020F0502020204030204" pitchFamily="34" charset="0"/>
              <a:ea typeface="Calibri" panose="020F0502020204030204" pitchFamily="34" charset="0"/>
              <a:cs typeface="Calibri" panose="020F0502020204030204" pitchFamily="34" charset="0"/>
            </a:endParaRPr>
          </a:p>
        </p:txBody>
      </p:sp>
      <p:sp>
        <p:nvSpPr>
          <p:cNvPr id="15364" name="Obdélník 1"/>
          <p:cNvSpPr>
            <a:spLocks noChangeArrowheads="1"/>
          </p:cNvSpPr>
          <p:nvPr/>
        </p:nvSpPr>
        <p:spPr bwMode="auto">
          <a:xfrm>
            <a:off x="5580063" y="1179513"/>
            <a:ext cx="3311525" cy="1323975"/>
          </a:xfrm>
          <a:prstGeom prst="rect">
            <a:avLst/>
          </a:prstGeom>
          <a:noFill/>
          <a:ln>
            <a:noFill/>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10000"/>
              </a:spcBef>
              <a:spcAft>
                <a:spcPct val="0"/>
              </a:spcAft>
              <a:buClr>
                <a:srgbClr val="ED7D31"/>
              </a:buClr>
              <a:buSzPct val="70000"/>
              <a:buFont typeface="Wingdings" panose="05000000000000000000" pitchFamily="2" charset="2"/>
              <a:buNone/>
              <a:tabLst/>
              <a:defRPr/>
            </a:pPr>
            <a:r>
              <a:rPr kumimoji="0" lang="cs-CZ" altLang="cs-CZ" sz="2000" b="1" i="0" u="none" strike="noStrike" kern="1200" cap="none" spc="0" normalizeH="0" baseline="0" noProof="0" dirty="0">
                <a:ln>
                  <a:noFill/>
                </a:ln>
                <a:solidFill>
                  <a:srgbClr val="C00000"/>
                </a:solidFill>
                <a:effectLst/>
                <a:uLnTx/>
                <a:uFillTx/>
                <a:latin typeface="Calibri Light" panose="020F0302020204030204"/>
                <a:ea typeface="+mn-ea"/>
                <a:cs typeface="+mn-cs"/>
              </a:rPr>
              <a:t>Hodnota 2,1 % C je všeobecně považována za mezní hodnotu pro rozlišení mezi ocelí a litinou</a:t>
            </a:r>
          </a:p>
        </p:txBody>
      </p:sp>
      <p:sp>
        <p:nvSpPr>
          <p:cNvPr id="15365" name="Obdélník 1"/>
          <p:cNvSpPr>
            <a:spLocks noChangeArrowheads="1"/>
          </p:cNvSpPr>
          <p:nvPr/>
        </p:nvSpPr>
        <p:spPr bwMode="auto">
          <a:xfrm>
            <a:off x="141288" y="188913"/>
            <a:ext cx="5761037"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cs-CZ" altLang="cs-CZ" sz="1600" b="1" i="0" u="none" strike="noStrike" kern="1200" cap="none" spc="0" normalizeH="0" baseline="0" noProof="0">
                <a:ln>
                  <a:noFill/>
                </a:ln>
                <a:solidFill>
                  <a:srgbClr val="C00000"/>
                </a:solidFill>
                <a:effectLst/>
                <a:uLnTx/>
                <a:uFillTx/>
                <a:latin typeface="Arial" panose="020B0604020202020204" pitchFamily="34" charset="0"/>
                <a:ea typeface="+mn-ea"/>
                <a:cs typeface="+mn-cs"/>
              </a:rPr>
              <a:t>PRŮMĚRNÉ SLOŽENÍ SUROVÉHO ŽELEZA</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cs-CZ" altLang="cs-CZ" sz="1600" b="0" i="0" u="none" strike="noStrike" kern="1200" cap="none" spc="0" normalizeH="0" baseline="0" noProof="0">
                <a:ln>
                  <a:noFill/>
                </a:ln>
                <a:solidFill>
                  <a:srgbClr val="C00000"/>
                </a:solidFill>
                <a:effectLst/>
                <a:uLnTx/>
                <a:uFillTx/>
                <a:latin typeface="Arial" panose="020B0604020202020204" pitchFamily="34" charset="0"/>
                <a:ea typeface="+mn-ea"/>
                <a:cs typeface="+mn-cs"/>
              </a:rPr>
              <a:t>3 až 4% C, 0,5 až 2% Si, cca 1% Mn, 0,1% P a pod 0,05% S</a:t>
            </a:r>
          </a:p>
        </p:txBody>
      </p:sp>
      <p:sp>
        <p:nvSpPr>
          <p:cNvPr id="4" name="Ohnutá šipka 3"/>
          <p:cNvSpPr/>
          <p:nvPr/>
        </p:nvSpPr>
        <p:spPr bwMode="auto">
          <a:xfrm rot="5400000">
            <a:off x="6331744" y="219869"/>
            <a:ext cx="622300" cy="1331912"/>
          </a:xfrm>
          <a:prstGeom prst="bentArrow">
            <a:avLst/>
          </a:prstGeom>
          <a:noFill/>
          <a:ln w="9525" cap="flat" cmpd="sng" algn="ctr">
            <a:solidFill>
              <a:srgbClr val="C00000"/>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cs-CZ" sz="2000" b="1" i="0" u="none" strike="noStrike" kern="1200" cap="none" spc="0" normalizeH="0" baseline="0" noProof="0">
              <a:ln>
                <a:noFill/>
              </a:ln>
              <a:solidFill>
                <a:srgbClr val="FF3300"/>
              </a:solidFill>
              <a:effectLst/>
              <a:uLnTx/>
              <a:uFillTx/>
              <a:latin typeface="Arial" charset="0"/>
              <a:ea typeface="+mn-ea"/>
              <a:cs typeface="+mn-cs"/>
            </a:endParaRPr>
          </a:p>
        </p:txBody>
      </p:sp>
      <p:pic>
        <p:nvPicPr>
          <p:cNvPr id="7" name="Obrázek 6">
            <a:extLst>
              <a:ext uri="{FF2B5EF4-FFF2-40B4-BE49-F238E27FC236}">
                <a16:creationId xmlns:a16="http://schemas.microsoft.com/office/drawing/2014/main" id="{FCDA4D87-AC3A-40F2-9432-099B2CCD04E0}"/>
              </a:ext>
            </a:extLst>
          </p:cNvPr>
          <p:cNvPicPr>
            <a:picLocks noChangeAspect="1"/>
          </p:cNvPicPr>
          <p:nvPr/>
        </p:nvPicPr>
        <p:blipFill>
          <a:blip r:embed="rId3"/>
          <a:stretch>
            <a:fillRect/>
          </a:stretch>
        </p:blipFill>
        <p:spPr>
          <a:xfrm>
            <a:off x="252412" y="1196975"/>
            <a:ext cx="4680520" cy="476984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spect="1" noChangeArrowheads="1"/>
          </p:cNvSpPr>
          <p:nvPr>
            <p:ph type="title"/>
          </p:nvPr>
        </p:nvSpPr>
        <p:spPr>
          <a:xfrm>
            <a:off x="301625" y="333375"/>
            <a:ext cx="8569325" cy="431800"/>
          </a:xfrm>
          <a:solidFill>
            <a:schemeClr val="bg1"/>
          </a:solidFill>
          <a:ln>
            <a:solidFill>
              <a:srgbClr val="C00000"/>
            </a:solidFill>
            <a:miter lim="800000"/>
            <a:headEnd/>
            <a:tailEnd/>
          </a:ln>
        </p:spPr>
        <p:txBody>
          <a:bodyPr/>
          <a:lstStyle/>
          <a:p>
            <a:pPr eaLnBrk="1" hangingPunct="1"/>
            <a:r>
              <a:rPr lang="cs-CZ" altLang="cs-CZ" sz="2400" dirty="0">
                <a:latin typeface="Calibri" panose="020F0502020204030204" pitchFamily="34" charset="0"/>
                <a:ea typeface="Calibri" panose="020F0502020204030204" pitchFamily="34" charset="0"/>
                <a:cs typeface="Calibri" panose="020F0502020204030204" pitchFamily="34" charset="0"/>
              </a:rPr>
              <a:t>VÝROBA OCELI ZE SUROVÉHO ŽELEZA</a:t>
            </a:r>
          </a:p>
        </p:txBody>
      </p:sp>
      <p:sp>
        <p:nvSpPr>
          <p:cNvPr id="17412" name="Rectangle 3"/>
          <p:cNvSpPr>
            <a:spLocks noGrp="1" noChangeArrowheads="1"/>
          </p:cNvSpPr>
          <p:nvPr>
            <p:ph idx="1"/>
          </p:nvPr>
        </p:nvSpPr>
        <p:spPr>
          <a:xfrm>
            <a:off x="177800" y="1158875"/>
            <a:ext cx="8713788" cy="5183188"/>
          </a:xfrm>
        </p:spPr>
        <p:txBody>
          <a:bodyPr rtlCol="0">
            <a:normAutofit/>
          </a:bodyPr>
          <a:lstStyle/>
          <a:p>
            <a:pPr marL="266700" indent="-266700" algn="l" eaLnBrk="1" fontAlgn="auto" hangingPunct="1">
              <a:lnSpc>
                <a:spcPct val="80000"/>
              </a:lnSpc>
              <a:spcAft>
                <a:spcPts val="0"/>
              </a:spcAft>
              <a:buFontTx/>
              <a:buNone/>
              <a:defRPr/>
            </a:pPr>
            <a:r>
              <a:rPr lang="cs-CZ" altLang="cs-CZ" sz="2000" b="1" dirty="0">
                <a:solidFill>
                  <a:srgbClr val="C00000"/>
                </a:solidFill>
                <a:latin typeface="Calibri" panose="020F0502020204030204" pitchFamily="34" charset="0"/>
                <a:ea typeface="Calibri" panose="020F0502020204030204" pitchFamily="34" charset="0"/>
                <a:cs typeface="Calibri" panose="020F0502020204030204" pitchFamily="34" charset="0"/>
              </a:rPr>
              <a:t>PRŮMĚRNÉ SLOŽENÍ SUROVÉHO ŽELEZA</a:t>
            </a:r>
          </a:p>
          <a:p>
            <a:pPr marL="266700" indent="-266700" algn="l" eaLnBrk="1" fontAlgn="auto" hangingPunct="1">
              <a:lnSpc>
                <a:spcPct val="80000"/>
              </a:lnSpc>
              <a:spcAft>
                <a:spcPts val="0"/>
              </a:spcAft>
              <a:buFontTx/>
              <a:buNone/>
              <a:defRPr/>
            </a:pPr>
            <a:r>
              <a:rPr lang="cs-CZ" altLang="cs-CZ" sz="2000" b="1" dirty="0">
                <a:latin typeface="Calibri" panose="020F0502020204030204" pitchFamily="34" charset="0"/>
                <a:ea typeface="Calibri" panose="020F0502020204030204" pitchFamily="34" charset="0"/>
                <a:cs typeface="Calibri" panose="020F0502020204030204" pitchFamily="34" charset="0"/>
              </a:rPr>
              <a:t>3 až 4% C</a:t>
            </a:r>
            <a:r>
              <a:rPr lang="cs-CZ" altLang="cs-CZ" sz="2000" dirty="0">
                <a:latin typeface="Calibri" panose="020F0502020204030204" pitchFamily="34" charset="0"/>
                <a:ea typeface="Calibri" panose="020F0502020204030204" pitchFamily="34" charset="0"/>
                <a:cs typeface="Calibri" panose="020F0502020204030204" pitchFamily="34" charset="0"/>
              </a:rPr>
              <a:t>,    0,5 až 2% Si,     cca 1% </a:t>
            </a:r>
            <a:r>
              <a:rPr lang="cs-CZ" altLang="cs-CZ" sz="2000" dirty="0" err="1">
                <a:latin typeface="Calibri" panose="020F0502020204030204" pitchFamily="34" charset="0"/>
                <a:ea typeface="Calibri" panose="020F0502020204030204" pitchFamily="34" charset="0"/>
                <a:cs typeface="Calibri" panose="020F0502020204030204" pitchFamily="34" charset="0"/>
              </a:rPr>
              <a:t>Mn</a:t>
            </a:r>
            <a:r>
              <a:rPr lang="cs-CZ" altLang="cs-CZ" sz="2000" dirty="0">
                <a:latin typeface="Calibri" panose="020F0502020204030204" pitchFamily="34" charset="0"/>
                <a:ea typeface="Calibri" panose="020F0502020204030204" pitchFamily="34" charset="0"/>
                <a:cs typeface="Calibri" panose="020F0502020204030204" pitchFamily="34" charset="0"/>
              </a:rPr>
              <a:t>,       </a:t>
            </a:r>
            <a:r>
              <a:rPr lang="cs-CZ" altLang="cs-CZ" sz="2000" b="1" dirty="0">
                <a:latin typeface="Calibri" panose="020F0502020204030204" pitchFamily="34" charset="0"/>
                <a:ea typeface="Calibri" panose="020F0502020204030204" pitchFamily="34" charset="0"/>
                <a:cs typeface="Calibri" panose="020F0502020204030204" pitchFamily="34" charset="0"/>
              </a:rPr>
              <a:t>0,1% P a 0,05% S</a:t>
            </a:r>
          </a:p>
          <a:p>
            <a:pPr marL="266700" indent="-266700" algn="l" eaLnBrk="1" fontAlgn="auto" hangingPunct="1">
              <a:lnSpc>
                <a:spcPct val="80000"/>
              </a:lnSpc>
              <a:spcAft>
                <a:spcPts val="0"/>
              </a:spcAft>
              <a:buFontTx/>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Příliš mnoho nečistot a uhlíku</a:t>
            </a:r>
          </a:p>
          <a:p>
            <a:pPr marL="266700" indent="-266700" algn="l" eaLnBrk="1" fontAlgn="auto" hangingPunct="1">
              <a:lnSpc>
                <a:spcPct val="80000"/>
              </a:lnSpc>
              <a:spcAft>
                <a:spcPts val="0"/>
              </a:spcAft>
              <a:buFontTx/>
              <a:buNone/>
              <a:defRPr/>
            </a:pPr>
            <a:endParaRPr lang="cs-CZ" altLang="cs-CZ" sz="2000" dirty="0">
              <a:latin typeface="Calibri" panose="020F0502020204030204" pitchFamily="34" charset="0"/>
              <a:ea typeface="Calibri" panose="020F0502020204030204" pitchFamily="34" charset="0"/>
              <a:cs typeface="Calibri" panose="020F0502020204030204" pitchFamily="34" charset="0"/>
            </a:endParaRPr>
          </a:p>
          <a:p>
            <a:pPr marL="266700" indent="-266700" algn="l" eaLnBrk="1" fontAlgn="auto" hangingPunct="1">
              <a:lnSpc>
                <a:spcPct val="80000"/>
              </a:lnSpc>
              <a:spcAft>
                <a:spcPts val="0"/>
              </a:spcAft>
              <a:buFontTx/>
              <a:buNone/>
              <a:defRPr/>
            </a:pPr>
            <a:r>
              <a:rPr lang="cs-CZ" altLang="cs-CZ" sz="2000" b="1" dirty="0">
                <a:solidFill>
                  <a:srgbClr val="C00000"/>
                </a:solidFill>
                <a:latin typeface="Calibri" panose="020F0502020204030204" pitchFamily="34" charset="0"/>
                <a:ea typeface="Calibri" panose="020F0502020204030204" pitchFamily="34" charset="0"/>
                <a:cs typeface="Calibri" panose="020F0502020204030204" pitchFamily="34" charset="0"/>
              </a:rPr>
              <a:t>ZKUJŇOVÁNÍM – OXIDACÍ se při ocelářském procesu snižuje obsah uhlíku na 0,03 až 1,5% C</a:t>
            </a:r>
            <a:r>
              <a:rPr lang="cs-CZ" altLang="cs-CZ" sz="2000" dirty="0">
                <a:latin typeface="Calibri" panose="020F0502020204030204" pitchFamily="34" charset="0"/>
                <a:ea typeface="Calibri" panose="020F0502020204030204" pitchFamily="34" charset="0"/>
                <a:cs typeface="Calibri" panose="020F0502020204030204" pitchFamily="34" charset="0"/>
              </a:rPr>
              <a:t>, snižuje se Si, P, S a upravuje se obsah </a:t>
            </a:r>
            <a:r>
              <a:rPr lang="cs-CZ" altLang="cs-CZ" sz="2000" dirty="0" err="1">
                <a:latin typeface="Calibri" panose="020F0502020204030204" pitchFamily="34" charset="0"/>
                <a:ea typeface="Calibri" panose="020F0502020204030204" pitchFamily="34" charset="0"/>
                <a:cs typeface="Calibri" panose="020F0502020204030204" pitchFamily="34" charset="0"/>
              </a:rPr>
              <a:t>Mn</a:t>
            </a:r>
            <a:r>
              <a:rPr lang="cs-CZ" altLang="cs-CZ" sz="2000" dirty="0">
                <a:latin typeface="Calibri" panose="020F0502020204030204" pitchFamily="34" charset="0"/>
                <a:ea typeface="Calibri" panose="020F0502020204030204" pitchFamily="34" charset="0"/>
                <a:cs typeface="Calibri" panose="020F0502020204030204" pitchFamily="34" charset="0"/>
              </a:rPr>
              <a:t>  aby vyrobená ocel měla požadované mechanické a technické vlastnosti</a:t>
            </a:r>
          </a:p>
          <a:p>
            <a:pPr marL="266700" indent="-266700" algn="l" eaLnBrk="1" fontAlgn="auto" hangingPunct="1">
              <a:lnSpc>
                <a:spcPct val="80000"/>
              </a:lnSpc>
              <a:spcAft>
                <a:spcPts val="0"/>
              </a:spcAft>
              <a:buFontTx/>
              <a:buNone/>
              <a:defRPr/>
            </a:pPr>
            <a:endParaRPr lang="cs-CZ" altLang="cs-CZ" sz="2000" dirty="0">
              <a:latin typeface="Calibri" panose="020F0502020204030204" pitchFamily="34" charset="0"/>
              <a:ea typeface="Calibri" panose="020F0502020204030204" pitchFamily="34" charset="0"/>
              <a:cs typeface="Calibri" panose="020F0502020204030204" pitchFamily="34" charset="0"/>
            </a:endParaRPr>
          </a:p>
          <a:p>
            <a:pPr marL="266700" indent="-266700" algn="l" eaLnBrk="1" fontAlgn="auto" hangingPunct="1">
              <a:lnSpc>
                <a:spcPct val="80000"/>
              </a:lnSpc>
              <a:spcAft>
                <a:spcPts val="0"/>
              </a:spcAft>
              <a:buFontTx/>
              <a:buNone/>
              <a:defRPr/>
            </a:pPr>
            <a:r>
              <a:rPr lang="cs-CZ" altLang="cs-CZ" sz="2000" dirty="0">
                <a:solidFill>
                  <a:schemeClr val="tx2"/>
                </a:solidFill>
                <a:latin typeface="Calibri" panose="020F0502020204030204" pitchFamily="34" charset="0"/>
                <a:ea typeface="Calibri" panose="020F0502020204030204" pitchFamily="34" charset="0"/>
                <a:cs typeface="Calibri" panose="020F0502020204030204" pitchFamily="34" charset="0"/>
              </a:rPr>
              <a:t>Oxidačním činidlem</a:t>
            </a:r>
            <a:r>
              <a:rPr lang="cs-CZ" altLang="cs-CZ" sz="2000" dirty="0">
                <a:latin typeface="Calibri" panose="020F0502020204030204" pitchFamily="34" charset="0"/>
                <a:ea typeface="Calibri" panose="020F0502020204030204" pitchFamily="34" charset="0"/>
                <a:cs typeface="Calibri" panose="020F0502020204030204" pitchFamily="34" charset="0"/>
              </a:rPr>
              <a:t> je </a:t>
            </a:r>
            <a:r>
              <a:rPr lang="cs-CZ" altLang="cs-CZ" sz="2000" b="1" dirty="0" err="1">
                <a:solidFill>
                  <a:srgbClr val="C00000"/>
                </a:solidFill>
                <a:latin typeface="Calibri" panose="020F0502020204030204" pitchFamily="34" charset="0"/>
                <a:ea typeface="Calibri" panose="020F0502020204030204" pitchFamily="34" charset="0"/>
                <a:cs typeface="Calibri" panose="020F0502020204030204" pitchFamily="34" charset="0"/>
              </a:rPr>
              <a:t>FeO</a:t>
            </a:r>
            <a:r>
              <a:rPr lang="cs-CZ" altLang="cs-CZ" sz="2000" dirty="0">
                <a:latin typeface="Calibri" panose="020F0502020204030204" pitchFamily="34" charset="0"/>
                <a:ea typeface="Calibri" panose="020F0502020204030204" pitchFamily="34" charset="0"/>
                <a:cs typeface="Calibri" panose="020F0502020204030204" pitchFamily="34" charset="0"/>
              </a:rPr>
              <a:t> - oxid železnatý (přidává se ve formě rudy do vsázky, nebo vzniká oxidací vsázky během tavení </a:t>
            </a:r>
            <a:endParaRPr lang="en-US" altLang="cs-CZ" sz="2000" dirty="0">
              <a:latin typeface="Calibri" panose="020F0502020204030204" pitchFamily="34" charset="0"/>
              <a:ea typeface="Calibri" panose="020F0502020204030204" pitchFamily="34" charset="0"/>
              <a:cs typeface="Calibri" panose="020F0502020204030204" pitchFamily="34" charset="0"/>
            </a:endParaRPr>
          </a:p>
          <a:p>
            <a:pPr marL="266700" indent="-266700" algn="l" eaLnBrk="1" fontAlgn="auto" hangingPunct="1">
              <a:lnSpc>
                <a:spcPct val="80000"/>
              </a:lnSpc>
              <a:spcAft>
                <a:spcPts val="0"/>
              </a:spcAft>
              <a:buFontTx/>
              <a:buNone/>
              <a:defRPr/>
            </a:pPr>
            <a:endParaRPr lang="cs-CZ" altLang="cs-CZ" sz="2000" dirty="0">
              <a:latin typeface="Calibri" panose="020F0502020204030204" pitchFamily="34" charset="0"/>
              <a:ea typeface="Calibri" panose="020F0502020204030204" pitchFamily="34" charset="0"/>
              <a:cs typeface="Calibri" panose="020F0502020204030204" pitchFamily="34" charset="0"/>
            </a:endParaRPr>
          </a:p>
          <a:p>
            <a:pPr marL="266700" indent="-266700" algn="l" eaLnBrk="1" fontAlgn="auto" hangingPunct="1">
              <a:lnSpc>
                <a:spcPct val="80000"/>
              </a:lnSpc>
              <a:spcAft>
                <a:spcPts val="0"/>
              </a:spcAft>
              <a:buFontTx/>
              <a:buNone/>
              <a:defRPr/>
            </a:pPr>
            <a:r>
              <a:rPr lang="cs-CZ" altLang="cs-CZ" sz="2000" b="1" dirty="0" err="1">
                <a:solidFill>
                  <a:srgbClr val="C00000"/>
                </a:solidFill>
                <a:latin typeface="Calibri" panose="020F0502020204030204" pitchFamily="34" charset="0"/>
                <a:ea typeface="Calibri" panose="020F0502020204030204" pitchFamily="34" charset="0"/>
                <a:cs typeface="Calibri" panose="020F0502020204030204" pitchFamily="34" charset="0"/>
              </a:rPr>
              <a:t>FeO</a:t>
            </a:r>
            <a:r>
              <a:rPr lang="cs-CZ" altLang="cs-CZ" sz="2000" dirty="0">
                <a:latin typeface="Calibri" panose="020F0502020204030204" pitchFamily="34" charset="0"/>
                <a:ea typeface="Calibri" panose="020F0502020204030204" pitchFamily="34" charset="0"/>
                <a:cs typeface="Calibri" panose="020F0502020204030204" pitchFamily="34" charset="0"/>
              </a:rPr>
              <a:t> oxiduje nežádoucí součásti vsázky: - uhlík na CO      - křemík na SiO</a:t>
            </a:r>
            <a:r>
              <a:rPr lang="cs-CZ" altLang="cs-CZ" sz="2000" baseline="-25000" dirty="0">
                <a:latin typeface="Calibri" panose="020F0502020204030204" pitchFamily="34" charset="0"/>
                <a:ea typeface="Calibri" panose="020F0502020204030204" pitchFamily="34" charset="0"/>
                <a:cs typeface="Calibri" panose="020F0502020204030204" pitchFamily="34" charset="0"/>
              </a:rPr>
              <a:t>2    </a:t>
            </a:r>
          </a:p>
          <a:p>
            <a:pPr marL="266700" indent="-266700" algn="l" eaLnBrk="1" fontAlgn="auto" hangingPunct="1">
              <a:lnSpc>
                <a:spcPct val="80000"/>
              </a:lnSpc>
              <a:spcAft>
                <a:spcPts val="0"/>
              </a:spcAft>
              <a:buFontTx/>
              <a:buNone/>
              <a:defRPr/>
            </a:pPr>
            <a:r>
              <a:rPr lang="cs-CZ" altLang="cs-CZ" sz="2000" baseline="-25000" dirty="0">
                <a:latin typeface="Calibri" panose="020F0502020204030204" pitchFamily="34" charset="0"/>
                <a:ea typeface="Calibri" panose="020F0502020204030204" pitchFamily="34" charset="0"/>
                <a:cs typeface="Calibri" panose="020F0502020204030204" pitchFamily="34" charset="0"/>
              </a:rPr>
              <a:t> 					</a:t>
            </a:r>
            <a:r>
              <a:rPr lang="cs-CZ" altLang="cs-CZ" sz="2000" dirty="0">
                <a:latin typeface="Calibri" panose="020F0502020204030204" pitchFamily="34" charset="0"/>
                <a:ea typeface="Calibri" panose="020F0502020204030204" pitchFamily="34" charset="0"/>
                <a:cs typeface="Calibri" panose="020F0502020204030204" pitchFamily="34" charset="0"/>
              </a:rPr>
              <a:t>- mangan na </a:t>
            </a:r>
            <a:r>
              <a:rPr lang="cs-CZ" altLang="cs-CZ" sz="2000" dirty="0" err="1">
                <a:latin typeface="Calibri" panose="020F0502020204030204" pitchFamily="34" charset="0"/>
                <a:ea typeface="Calibri" panose="020F0502020204030204" pitchFamily="34" charset="0"/>
                <a:cs typeface="Calibri" panose="020F0502020204030204" pitchFamily="34" charset="0"/>
              </a:rPr>
              <a:t>MnO</a:t>
            </a:r>
            <a:r>
              <a:rPr lang="cs-CZ" altLang="cs-CZ" sz="2000" dirty="0">
                <a:latin typeface="Calibri" panose="020F0502020204030204" pitchFamily="34" charset="0"/>
                <a:ea typeface="Calibri" panose="020F0502020204030204" pitchFamily="34" charset="0"/>
                <a:cs typeface="Calibri" panose="020F0502020204030204" pitchFamily="34" charset="0"/>
              </a:rPr>
              <a:t>     - fosfor na P</a:t>
            </a:r>
            <a:r>
              <a:rPr lang="cs-CZ" altLang="cs-CZ" sz="2000" baseline="-25000" dirty="0">
                <a:latin typeface="Calibri" panose="020F0502020204030204" pitchFamily="34" charset="0"/>
                <a:ea typeface="Calibri" panose="020F0502020204030204" pitchFamily="34" charset="0"/>
                <a:cs typeface="Calibri" panose="020F0502020204030204" pitchFamily="34" charset="0"/>
              </a:rPr>
              <a:t>2</a:t>
            </a:r>
            <a:r>
              <a:rPr lang="cs-CZ" altLang="cs-CZ" sz="2000" dirty="0">
                <a:latin typeface="Calibri" panose="020F0502020204030204" pitchFamily="34" charset="0"/>
                <a:ea typeface="Calibri" panose="020F0502020204030204" pitchFamily="34" charset="0"/>
                <a:cs typeface="Calibri" panose="020F0502020204030204" pitchFamily="34" charset="0"/>
              </a:rPr>
              <a:t>0</a:t>
            </a:r>
            <a:r>
              <a:rPr lang="cs-CZ" altLang="cs-CZ" sz="2000" baseline="-25000" dirty="0">
                <a:latin typeface="Calibri" panose="020F0502020204030204" pitchFamily="34" charset="0"/>
                <a:ea typeface="Calibri" panose="020F0502020204030204" pitchFamily="34" charset="0"/>
                <a:cs typeface="Calibri" panose="020F0502020204030204" pitchFamily="34" charset="0"/>
              </a:rPr>
              <a:t>5   </a:t>
            </a:r>
            <a:r>
              <a:rPr lang="cs-CZ" altLang="cs-CZ" sz="2000" dirty="0">
                <a:latin typeface="Calibri" panose="020F0502020204030204" pitchFamily="34" charset="0"/>
                <a:ea typeface="Calibri" panose="020F0502020204030204" pitchFamily="34" charset="0"/>
                <a:cs typeface="Calibri" panose="020F0502020204030204" pitchFamily="34" charset="0"/>
              </a:rPr>
              <a:t> - síru na </a:t>
            </a:r>
            <a:r>
              <a:rPr lang="cs-CZ" altLang="cs-CZ" sz="2000" dirty="0" err="1">
                <a:latin typeface="Calibri" panose="020F0502020204030204" pitchFamily="34" charset="0"/>
                <a:ea typeface="Calibri" panose="020F0502020204030204" pitchFamily="34" charset="0"/>
                <a:cs typeface="Calibri" panose="020F0502020204030204" pitchFamily="34" charset="0"/>
              </a:rPr>
              <a:t>CaS+O</a:t>
            </a:r>
            <a:endParaRPr lang="cs-CZ" altLang="cs-CZ" sz="2000" dirty="0">
              <a:latin typeface="Calibri" panose="020F0502020204030204" pitchFamily="34" charset="0"/>
              <a:ea typeface="Calibri" panose="020F0502020204030204" pitchFamily="34" charset="0"/>
              <a:cs typeface="Calibri" panose="020F0502020204030204" pitchFamily="34" charset="0"/>
            </a:endParaRPr>
          </a:p>
          <a:p>
            <a:pPr marL="266700" indent="-266700" algn="l" eaLnBrk="1" fontAlgn="auto" hangingPunct="1">
              <a:spcBef>
                <a:spcPct val="0"/>
              </a:spcBef>
              <a:spcAft>
                <a:spcPts val="0"/>
              </a:spcAft>
              <a:buFontTx/>
              <a:buNone/>
              <a:defRPr/>
            </a:pPr>
            <a:endParaRPr lang="cs-CZ" altLang="cs-CZ" sz="2000" dirty="0">
              <a:latin typeface="Calibri" panose="020F0502020204030204" pitchFamily="34" charset="0"/>
              <a:ea typeface="Calibri" panose="020F0502020204030204" pitchFamily="34" charset="0"/>
              <a:cs typeface="Calibri" panose="020F0502020204030204" pitchFamily="34" charset="0"/>
            </a:endParaRPr>
          </a:p>
          <a:p>
            <a:pPr marL="266700" indent="-266700" algn="l" eaLnBrk="1" fontAlgn="auto" hangingPunct="1">
              <a:spcBef>
                <a:spcPct val="0"/>
              </a:spcBef>
              <a:spcAft>
                <a:spcPts val="0"/>
              </a:spcAft>
              <a:buFontTx/>
              <a:buNone/>
              <a:defRPr/>
            </a:pPr>
            <a:r>
              <a:rPr lang="cs-CZ" altLang="cs-CZ" sz="2000" dirty="0">
                <a:latin typeface="Calibri" panose="020F0502020204030204" pitchFamily="34" charset="0"/>
                <a:ea typeface="Calibri" panose="020F0502020204030204" pitchFamily="34" charset="0"/>
                <a:cs typeface="Calibri" panose="020F0502020204030204" pitchFamily="34" charset="0"/>
              </a:rPr>
              <a:t> Produkty oxidace jsou buď plynné (CO), nebo jako oxidy přecházejí do strusky a se struskou jsou odstraněny </a:t>
            </a:r>
          </a:p>
        </p:txBody>
      </p:sp>
      <p:sp>
        <p:nvSpPr>
          <p:cNvPr id="2" name="Zástupný symbol pro číslo snímku 5"/>
          <p:cNvSpPr>
            <a:spLocks noGrp="1"/>
          </p:cNvSpPr>
          <p:nvPr>
            <p:ph type="sldNum" sz="quarter" idx="4294967295"/>
          </p:nvPr>
        </p:nvSpPr>
        <p:spPr bwMode="auto">
          <a:xfrm>
            <a:off x="70866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F3300"/>
                </a:solidFill>
                <a:latin typeface="Arial" panose="020B0604020202020204" pitchFamily="34" charset="0"/>
              </a:defRPr>
            </a:lvl1pPr>
            <a:lvl2pPr marL="742950" indent="-285750">
              <a:defRPr sz="2000" b="1">
                <a:solidFill>
                  <a:srgbClr val="FF3300"/>
                </a:solidFill>
                <a:latin typeface="Arial" panose="020B0604020202020204" pitchFamily="34" charset="0"/>
              </a:defRPr>
            </a:lvl2pPr>
            <a:lvl3pPr marL="1143000" indent="-228600">
              <a:defRPr sz="2000" b="1">
                <a:solidFill>
                  <a:srgbClr val="FF3300"/>
                </a:solidFill>
                <a:latin typeface="Arial" panose="020B0604020202020204" pitchFamily="34" charset="0"/>
              </a:defRPr>
            </a:lvl3pPr>
            <a:lvl4pPr marL="1600200" indent="-228600">
              <a:defRPr sz="2000" b="1">
                <a:solidFill>
                  <a:srgbClr val="FF3300"/>
                </a:solidFill>
                <a:latin typeface="Arial" panose="020B0604020202020204" pitchFamily="34" charset="0"/>
              </a:defRPr>
            </a:lvl4pPr>
            <a:lvl5pPr marL="2057400" indent="-228600">
              <a:defRPr sz="2000" b="1">
                <a:solidFill>
                  <a:srgbClr val="FF3300"/>
                </a:solidFill>
                <a:latin typeface="Arial" panose="020B0604020202020204" pitchFamily="34" charset="0"/>
              </a:defRPr>
            </a:lvl5pPr>
            <a:lvl6pPr marL="2514600" indent="-228600" eaLnBrk="0" fontAlgn="base" hangingPunct="0">
              <a:spcBef>
                <a:spcPct val="0"/>
              </a:spcBef>
              <a:spcAft>
                <a:spcPct val="0"/>
              </a:spcAft>
              <a:defRPr sz="2000" b="1">
                <a:solidFill>
                  <a:srgbClr val="FF3300"/>
                </a:solidFill>
                <a:latin typeface="Arial" panose="020B0604020202020204" pitchFamily="34" charset="0"/>
              </a:defRPr>
            </a:lvl6pPr>
            <a:lvl7pPr marL="2971800" indent="-228600" eaLnBrk="0" fontAlgn="base" hangingPunct="0">
              <a:spcBef>
                <a:spcPct val="0"/>
              </a:spcBef>
              <a:spcAft>
                <a:spcPct val="0"/>
              </a:spcAft>
              <a:defRPr sz="2000" b="1">
                <a:solidFill>
                  <a:srgbClr val="FF3300"/>
                </a:solidFill>
                <a:latin typeface="Arial" panose="020B0604020202020204" pitchFamily="34" charset="0"/>
              </a:defRPr>
            </a:lvl7pPr>
            <a:lvl8pPr marL="3429000" indent="-228600" eaLnBrk="0" fontAlgn="base" hangingPunct="0">
              <a:spcBef>
                <a:spcPct val="0"/>
              </a:spcBef>
              <a:spcAft>
                <a:spcPct val="0"/>
              </a:spcAft>
              <a:defRPr sz="2000" b="1">
                <a:solidFill>
                  <a:srgbClr val="FF3300"/>
                </a:solidFill>
                <a:latin typeface="Arial" panose="020B0604020202020204" pitchFamily="34" charset="0"/>
              </a:defRPr>
            </a:lvl8pPr>
            <a:lvl9pPr marL="3886200" indent="-228600" eaLnBrk="0" fontAlgn="base" hangingPunct="0">
              <a:spcBef>
                <a:spcPct val="0"/>
              </a:spcBef>
              <a:spcAft>
                <a:spcPct val="0"/>
              </a:spcAft>
              <a:defRPr sz="2000" b="1">
                <a:solidFill>
                  <a:srgbClr val="FF3300"/>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309E4D78-2419-45D6-870B-8431E7411786}" type="slidenum">
              <a:rPr kumimoji="0" lang="cs-CZ" altLang="cs-CZ" sz="1400" b="1"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9</a:t>
            </a:fld>
            <a:endParaRPr kumimoji="0" lang="cs-CZ" altLang="cs-CZ" sz="1400" b="1"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cSld>
  <p:clrMapOvr>
    <a:masterClrMapping/>
  </p:clrMapOvr>
</p:sld>
</file>

<file path=ppt/theme/theme1.xml><?xml version="1.0" encoding="utf-8"?>
<a:theme xmlns:a="http://schemas.openxmlformats.org/drawingml/2006/main" name="Motiv systému Office">
  <a:themeElements>
    <a:clrScheme name="VUT">
      <a:dk1>
        <a:srgbClr val="000000"/>
      </a:dk1>
      <a:lt1>
        <a:srgbClr val="FFFFFF"/>
      </a:lt1>
      <a:dk2>
        <a:srgbClr val="595959"/>
      </a:dk2>
      <a:lt2>
        <a:srgbClr val="F1F5F5"/>
      </a:lt2>
      <a:accent1>
        <a:srgbClr val="BF0000"/>
      </a:accent1>
      <a:accent2>
        <a:srgbClr val="E4002B"/>
      </a:accent2>
      <a:accent3>
        <a:srgbClr val="FFC000"/>
      </a:accent3>
      <a:accent4>
        <a:srgbClr val="FFFF00"/>
      </a:accent4>
      <a:accent5>
        <a:srgbClr val="B0F0C1"/>
      </a:accent5>
      <a:accent6>
        <a:srgbClr val="92CDDC"/>
      </a:accent6>
      <a:hlink>
        <a:srgbClr val="31859B"/>
      </a:hlink>
      <a:folHlink>
        <a:srgbClr val="205867"/>
      </a:folHlink>
    </a:clrScheme>
    <a:fontScheme name="VUT">
      <a:majorFont>
        <a:latin typeface="Arial Black"/>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4AB1D353823CD643A28AE400E81BBB72" ma:contentTypeVersion="17" ma:contentTypeDescription="Vytvoří nový dokument" ma:contentTypeScope="" ma:versionID="19d4894627d397331d504cf9b723ba34">
  <xsd:schema xmlns:xsd="http://www.w3.org/2001/XMLSchema" xmlns:xs="http://www.w3.org/2001/XMLSchema" xmlns:p="http://schemas.microsoft.com/office/2006/metadata/properties" xmlns:ns2="217fe81e-7f3b-4f8d-b609-d43d34ebc833" xmlns:ns3="c17f1520-97ce-47bd-814f-cc5d7f983cfc" targetNamespace="http://schemas.microsoft.com/office/2006/metadata/properties" ma:root="true" ma:fieldsID="136fbcd20cbac4084f34909c7ba1aff4" ns2:_="" ns3:_="">
    <xsd:import namespace="217fe81e-7f3b-4f8d-b609-d43d34ebc833"/>
    <xsd:import namespace="c17f1520-97ce-47bd-814f-cc5d7f983cf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7fe81e-7f3b-4f8d-b609-d43d34ebc833"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Značky obrázků" ma:readOnly="false" ma:fieldId="{5cf76f15-5ced-4ddc-b409-7134ff3c332f}" ma:taxonomyMulti="true" ma:sspId="ddc0c66c-3bbb-45c0-81fe-e66ee927fa88" ma:termSetId="09814cd3-568e-fe90-9814-8d621ff8fb84" ma:anchorId="fba54fb3-c3e1-fe81-a776-ca4b69148c4d" ma:open="true" ma:isKeyword="false">
      <xsd:complexType>
        <xsd:sequence>
          <xsd:element ref="pc:Terms" minOccurs="0" maxOccurs="1"/>
        </xsd:sequence>
      </xsd:complex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17f1520-97ce-47bd-814f-cc5d7f983cfc" elementFormDefault="qualified">
    <xsd:import namespace="http://schemas.microsoft.com/office/2006/documentManagement/types"/>
    <xsd:import namespace="http://schemas.microsoft.com/office/infopath/2007/PartnerControls"/>
    <xsd:element name="SharedWithUsers" ma:index="10"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dílené s podrobnostmi" ma:internalName="SharedWithDetails" ma:readOnly="true">
      <xsd:simpleType>
        <xsd:restriction base="dms:Note">
          <xsd:maxLength value="255"/>
        </xsd:restriction>
      </xsd:simpleType>
    </xsd:element>
    <xsd:element name="TaxCatchAll" ma:index="21" nillable="true" ma:displayName="Taxonomy Catch All Column" ma:hidden="true" ma:list="{6fa2a13b-c370-4545-93e8-571e99b051c1}" ma:internalName="TaxCatchAll" ma:showField="CatchAllData" ma:web="c17f1520-97ce-47bd-814f-cc5d7f983c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c17f1520-97ce-47bd-814f-cc5d7f983cfc" xsi:nil="true"/>
    <lcf76f155ced4ddcb4097134ff3c332f xmlns="217fe81e-7f3b-4f8d-b609-d43d34ebc83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C97C9EB-EE9E-4DB4-A3EB-72954131E94E}">
  <ds:schemaRefs>
    <ds:schemaRef ds:uri="http://schemas.microsoft.com/sharepoint/v3/contenttype/forms"/>
  </ds:schemaRefs>
</ds:datastoreItem>
</file>

<file path=customXml/itemProps2.xml><?xml version="1.0" encoding="utf-8"?>
<ds:datastoreItem xmlns:ds="http://schemas.openxmlformats.org/officeDocument/2006/customXml" ds:itemID="{D85AC416-EFE7-43CB-A167-09041159D214}"/>
</file>

<file path=customXml/itemProps3.xml><?xml version="1.0" encoding="utf-8"?>
<ds:datastoreItem xmlns:ds="http://schemas.openxmlformats.org/officeDocument/2006/customXml" ds:itemID="{F04A5200-FEF9-4341-8B15-0CF8F7B9DEB1}">
  <ds:schemaRefs>
    <ds:schemaRef ds:uri="http://schemas.microsoft.com/office/2006/metadata/properties"/>
    <ds:schemaRef ds:uri="http://schemas.microsoft.com/office/infopath/2007/PartnerControls"/>
    <ds:schemaRef ds:uri="78e9fada-401e-471e-a4b7-f377a62517d6"/>
    <ds:schemaRef ds:uri="0b5c75ba-96fb-4b73-b20b-27256472decc"/>
  </ds:schemaRefs>
</ds:datastoreItem>
</file>

<file path=docProps/app.xml><?xml version="1.0" encoding="utf-8"?>
<Properties xmlns="http://schemas.openxmlformats.org/officeDocument/2006/extended-properties" xmlns:vt="http://schemas.openxmlformats.org/officeDocument/2006/docPropsVTypes">
  <Template/>
  <TotalTime>6368</TotalTime>
  <Words>5498</Words>
  <Application>Microsoft Office PowerPoint</Application>
  <PresentationFormat>Předvádění na obrazovce (4:3)</PresentationFormat>
  <Paragraphs>375</Paragraphs>
  <Slides>41</Slides>
  <Notes>36</Notes>
  <HiddenSlides>0</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41</vt:i4>
      </vt:variant>
    </vt:vector>
  </HeadingPairs>
  <TitlesOfParts>
    <vt:vector size="50" baseType="lpstr">
      <vt:lpstr>Aptos</vt:lpstr>
      <vt:lpstr>Arial</vt:lpstr>
      <vt:lpstr>Arial Black</vt:lpstr>
      <vt:lpstr>Calibri</vt:lpstr>
      <vt:lpstr>Calibri Light</vt:lpstr>
      <vt:lpstr>Symbol</vt:lpstr>
      <vt:lpstr>Times New Roman</vt:lpstr>
      <vt:lpstr>Wingdings</vt:lpstr>
      <vt:lpstr>Motiv systému Office</vt:lpstr>
      <vt:lpstr>Prezentace aplikace PowerPoint</vt:lpstr>
      <vt:lpstr>Prezentace aplikace PowerPoint</vt:lpstr>
      <vt:lpstr>Prezentace aplikace PowerPoint</vt:lpstr>
      <vt:lpstr>VÝROBA SUROVÉHO ŽELEZA VE VYSOKÉ PECI</vt:lpstr>
      <vt:lpstr>CELKOVÉ SCHÉMA VYSOKÉ PECE</vt:lpstr>
      <vt:lpstr>Prezentace aplikace PowerPoint</vt:lpstr>
      <vt:lpstr>Prezentace aplikace PowerPoint</vt:lpstr>
      <vt:lpstr>Prezentace aplikace PowerPoint</vt:lpstr>
      <vt:lpstr>VÝROBA OCELI ZE SUROVÉHO ŽELEZA</vt:lpstr>
      <vt:lpstr>DEZOXIDACE</vt:lpstr>
      <vt:lpstr>ZPŮSOBY VÝROBY OCELI</vt:lpstr>
      <vt:lpstr>KYSLÍKOVÝ KONVERTOR</vt:lpstr>
      <vt:lpstr>VYLÉVÁNÍ TORPÉD V OCELÁRNĚ</vt:lpstr>
      <vt:lpstr>PLNĚNÍ KONVERTORU </vt:lpstr>
      <vt:lpstr>ODPICH KONVERTORU</vt:lpstr>
      <vt:lpstr>ELEKTRICKÁ OBLOUKOVÁ PEC</vt:lpstr>
      <vt:lpstr>ELEKTRICKÉ INDUKČNÍ PECE</vt:lpstr>
      <vt:lpstr>SPECIÁLNÍ METALURGICKÉ PROCESY</vt:lpstr>
      <vt:lpstr>SEKUNDÁRNÍ METALURGIE</vt:lpstr>
      <vt:lpstr>ODLÉVÁNÍ OCELI</vt:lpstr>
      <vt:lpstr>Prezentace aplikace PowerPoint</vt:lpstr>
      <vt:lpstr>PLYNULÉ ODLÉVÁNÍ</vt:lpstr>
      <vt:lpstr>SHÉMA KRYSTALIZÁTORU</vt:lpstr>
      <vt:lpstr>TYPICKÉ USPOŘÁDÁNÍ ZPO PRO LITÍ SOCHORŮ</vt:lpstr>
      <vt:lpstr>PLYNULÉ ODLÉVÁNÍ</vt:lpstr>
      <vt:lpstr>PŘÍKLADY ODLÉVANÝCH PROFILŮ</vt:lpstr>
      <vt:lpstr>VÝHODY PLYNULÉHO ODLÉVÁNÍ</vt:lpstr>
      <vt:lpstr>VYŠŠÍ VÝTĚŽNOST KOVU Z PLYNULÉHO ODLÉVÁNÍ</vt:lpstr>
      <vt:lpstr>ENERGETICKÁ BILANCE PLYNULÉHO ODLÉVÁNÍ</vt:lpstr>
      <vt:lpstr>Dopady výroby oceli ze surového železa</vt:lpstr>
      <vt:lpstr>Ocel v tom není sama, ani není nejhorší na tunu, ale je jí nejvíc</vt:lpstr>
      <vt:lpstr>Jak snížit emise CO2 při výrobě surového železa ve vysoké peci</vt:lpstr>
      <vt:lpstr>Prezentace aplikace PowerPoint</vt:lpstr>
      <vt:lpstr>Modifikace vysokopecního cyklu pro vyšší využití uhlíku</vt:lpstr>
      <vt:lpstr>Vysoká pec s bio-uhlíkem</vt:lpstr>
      <vt:lpstr>Přímá redukce rudy plynným vodíkem</vt:lpstr>
      <vt:lpstr>Výroba tekutého železa ve vodíkové plazmě</vt:lpstr>
      <vt:lpstr>Potenciální snížení emise CO2</vt:lpstr>
      <vt:lpstr>Prezentace aplikace PowerPoint</vt:lpstr>
      <vt:lpstr>Prezentace aplikace PowerPoint</vt:lpstr>
      <vt:lpstr>Prezentace aplikace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Vaňková Marta</dc:creator>
  <cp:lastModifiedBy>vit jan</cp:lastModifiedBy>
  <cp:revision>92</cp:revision>
  <dcterms:created xsi:type="dcterms:W3CDTF">2016-01-14T08:43:43Z</dcterms:created>
  <dcterms:modified xsi:type="dcterms:W3CDTF">2025-10-22T21:00:59Z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0x0101004AB1D353823CD643A28AE400E81BBB72</vt:lpwstr>
  </property>
  <property fmtid="{D5CDD505-2E9C-101B-9397-08002B2CF9AE}" pid="3" name="MediaServiceImageTags">
    <vt:lpwstr/>
  </property>
</Properties>
</file>