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6"/>
  </p:notesMasterIdLst>
  <p:sldIdLst>
    <p:sldId id="256" r:id="rId5"/>
    <p:sldId id="745" r:id="rId6"/>
    <p:sldId id="471" r:id="rId7"/>
    <p:sldId id="832" r:id="rId8"/>
    <p:sldId id="798" r:id="rId9"/>
    <p:sldId id="804" r:id="rId10"/>
    <p:sldId id="799" r:id="rId11"/>
    <p:sldId id="801" r:id="rId12"/>
    <p:sldId id="840" r:id="rId13"/>
    <p:sldId id="800" r:id="rId14"/>
    <p:sldId id="805" r:id="rId15"/>
    <p:sldId id="834" r:id="rId16"/>
    <p:sldId id="795" r:id="rId17"/>
    <p:sldId id="485" r:id="rId18"/>
    <p:sldId id="808" r:id="rId19"/>
    <p:sldId id="930" r:id="rId20"/>
    <p:sldId id="809" r:id="rId21"/>
    <p:sldId id="810" r:id="rId22"/>
    <p:sldId id="811" r:id="rId23"/>
    <p:sldId id="812" r:id="rId24"/>
    <p:sldId id="813" r:id="rId25"/>
    <p:sldId id="842" r:id="rId26"/>
    <p:sldId id="814" r:id="rId27"/>
    <p:sldId id="815" r:id="rId28"/>
    <p:sldId id="816" r:id="rId29"/>
    <p:sldId id="839" r:id="rId30"/>
    <p:sldId id="847" r:id="rId31"/>
    <p:sldId id="844" r:id="rId32"/>
    <p:sldId id="845" r:id="rId33"/>
    <p:sldId id="848" r:id="rId34"/>
    <p:sldId id="846" r:id="rId35"/>
    <p:sldId id="871" r:id="rId36"/>
    <p:sldId id="827" r:id="rId37"/>
    <p:sldId id="841" r:id="rId38"/>
    <p:sldId id="797" r:id="rId39"/>
    <p:sldId id="849" r:id="rId40"/>
    <p:sldId id="818" r:id="rId41"/>
    <p:sldId id="856" r:id="rId42"/>
    <p:sldId id="867" r:id="rId43"/>
    <p:sldId id="817" r:id="rId44"/>
    <p:sldId id="820" r:id="rId45"/>
    <p:sldId id="826" r:id="rId46"/>
    <p:sldId id="853" r:id="rId47"/>
    <p:sldId id="858" r:id="rId48"/>
    <p:sldId id="796" r:id="rId49"/>
    <p:sldId id="486" r:id="rId50"/>
    <p:sldId id="821" r:id="rId51"/>
    <p:sldId id="823" r:id="rId52"/>
    <p:sldId id="857" r:id="rId53"/>
    <p:sldId id="859" r:id="rId54"/>
    <p:sldId id="822" r:id="rId55"/>
    <p:sldId id="824" r:id="rId56"/>
    <p:sldId id="851" r:id="rId57"/>
    <p:sldId id="850" r:id="rId58"/>
    <p:sldId id="852" r:id="rId59"/>
    <p:sldId id="825" r:id="rId60"/>
    <p:sldId id="911" r:id="rId61"/>
    <p:sldId id="864" r:id="rId62"/>
    <p:sldId id="865" r:id="rId63"/>
    <p:sldId id="926" r:id="rId64"/>
    <p:sldId id="929" r:id="rId65"/>
  </p:sldIdLst>
  <p:sldSz cx="9144000" cy="6858000" type="screen4x3"/>
  <p:notesSz cx="6858000" cy="9144000"/>
  <p:defaultTextStyle>
    <a:defPPr>
      <a:defRPr lang="cs-CZ"/>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FF9933"/>
    <a:srgbClr val="33CC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6B99DE-750E-A192-CA76-BB05F7912F13}" v="29" dt="2025-10-15T07:57:16.541"/>
  </p1510:revLst>
</p1510:revInfo>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5619" autoAdjust="0"/>
  </p:normalViewPr>
  <p:slideViewPr>
    <p:cSldViewPr snapToGrid="0">
      <p:cViewPr varScale="1">
        <p:scale>
          <a:sx n="98" d="100"/>
          <a:sy n="98" d="100"/>
        </p:scale>
        <p:origin x="1596" y="96"/>
      </p:cViewPr>
      <p:guideLst>
        <p:guide orient="horz" pos="2160"/>
        <p:guide pos="2880"/>
      </p:guideLst>
    </p:cSldViewPr>
  </p:slideViewPr>
  <p:outlineViewPr>
    <p:cViewPr>
      <p:scale>
        <a:sx n="33" d="100"/>
        <a:sy n="33" d="100"/>
      </p:scale>
      <p:origin x="0" y="-11248"/>
    </p:cViewPr>
  </p:outlineViewPr>
  <p:notesTextViewPr>
    <p:cViewPr>
      <p:scale>
        <a:sx n="100" d="100"/>
        <a:sy n="100" d="100"/>
      </p:scale>
      <p:origin x="0" y="0"/>
    </p:cViewPr>
  </p:notesTextViewPr>
  <p:sorterViewPr>
    <p:cViewPr varScale="1">
      <p:scale>
        <a:sx n="1" d="1"/>
        <a:sy n="1" d="1"/>
      </p:scale>
      <p:origin x="0" y="-1030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7" Type="http://schemas.openxmlformats.org/officeDocument/2006/relationships/slide" Target="slides/slide3.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řicová Eva (263174)" userId="S::qmmaricova@vutbr.cz::9d03a693-7548-4a07-ba3f-af09a8e46627" providerId="AD" clId="Web-{7E6B99DE-750E-A192-CA76-BB05F7912F13}"/>
    <pc:docChg chg="modSld">
      <pc:chgData name="Mařicová Eva (263174)" userId="S::qmmaricova@vutbr.cz::9d03a693-7548-4a07-ba3f-af09a8e46627" providerId="AD" clId="Web-{7E6B99DE-750E-A192-CA76-BB05F7912F13}" dt="2025-10-15T07:57:16.541" v="25" actId="1076"/>
      <pc:docMkLst>
        <pc:docMk/>
      </pc:docMkLst>
      <pc:sldChg chg="addSp delSp modSp">
        <pc:chgData name="Mařicová Eva (263174)" userId="S::qmmaricova@vutbr.cz::9d03a693-7548-4a07-ba3f-af09a8e46627" providerId="AD" clId="Web-{7E6B99DE-750E-A192-CA76-BB05F7912F13}" dt="2025-10-15T07:57:16.541" v="25" actId="1076"/>
        <pc:sldMkLst>
          <pc:docMk/>
          <pc:sldMk cId="0" sldId="256"/>
        </pc:sldMkLst>
        <pc:spChg chg="del">
          <ac:chgData name="Mařicová Eva (263174)" userId="S::qmmaricova@vutbr.cz::9d03a693-7548-4a07-ba3f-af09a8e46627" providerId="AD" clId="Web-{7E6B99DE-750E-A192-CA76-BB05F7912F13}" dt="2025-10-15T07:57:10.588" v="24"/>
          <ac:spMkLst>
            <pc:docMk/>
            <pc:sldMk cId="0" sldId="256"/>
            <ac:spMk id="2051" creationId="{00000000-0000-0000-0000-000000000000}"/>
          </ac:spMkLst>
        </pc:spChg>
        <pc:picChg chg="del">
          <ac:chgData name="Mařicová Eva (263174)" userId="S::qmmaricova@vutbr.cz::9d03a693-7548-4a07-ba3f-af09a8e46627" providerId="AD" clId="Web-{7E6B99DE-750E-A192-CA76-BB05F7912F13}" dt="2025-10-15T07:56:45.493" v="20"/>
          <ac:picMkLst>
            <pc:docMk/>
            <pc:sldMk cId="0" sldId="256"/>
            <ac:picMk id="2" creationId="{00000000-0000-0000-0000-000000000000}"/>
          </ac:picMkLst>
        </pc:picChg>
        <pc:picChg chg="add mod">
          <ac:chgData name="Mařicová Eva (263174)" userId="S::qmmaricova@vutbr.cz::9d03a693-7548-4a07-ba3f-af09a8e46627" providerId="AD" clId="Web-{7E6B99DE-750E-A192-CA76-BB05F7912F13}" dt="2025-10-15T07:56:55.025" v="22" actId="1076"/>
          <ac:picMkLst>
            <pc:docMk/>
            <pc:sldMk cId="0" sldId="256"/>
            <ac:picMk id="3" creationId="{0A8CF026-CA48-2F81-A3A3-03C3170634DD}"/>
          </ac:picMkLst>
        </pc:picChg>
        <pc:picChg chg="mod">
          <ac:chgData name="Mařicová Eva (263174)" userId="S::qmmaricova@vutbr.cz::9d03a693-7548-4a07-ba3f-af09a8e46627" providerId="AD" clId="Web-{7E6B99DE-750E-A192-CA76-BB05F7912F13}" dt="2025-10-15T07:57:16.541" v="25" actId="1076"/>
          <ac:picMkLst>
            <pc:docMk/>
            <pc:sldMk cId="0" sldId="256"/>
            <ac:picMk id="2053" creationId="{00000000-0000-0000-0000-000000000000}"/>
          </ac:picMkLst>
        </pc:picChg>
      </pc:sldChg>
      <pc:sldChg chg="addSp delSp modSp">
        <pc:chgData name="Mařicová Eva (263174)" userId="S::qmmaricova@vutbr.cz::9d03a693-7548-4a07-ba3f-af09a8e46627" providerId="AD" clId="Web-{7E6B99DE-750E-A192-CA76-BB05F7912F13}" dt="2025-10-15T07:56:30.290" v="19"/>
        <pc:sldMkLst>
          <pc:docMk/>
          <pc:sldMk cId="2064222301" sldId="929"/>
        </pc:sldMkLst>
        <pc:spChg chg="del mod">
          <ac:chgData name="Mařicová Eva (263174)" userId="S::qmmaricova@vutbr.cz::9d03a693-7548-4a07-ba3f-af09a8e46627" providerId="AD" clId="Web-{7E6B99DE-750E-A192-CA76-BB05F7912F13}" dt="2025-10-15T07:53:31.628" v="2"/>
          <ac:spMkLst>
            <pc:docMk/>
            <pc:sldMk cId="2064222301" sldId="929"/>
            <ac:spMk id="2" creationId="{00000000-0000-0000-0000-000000000000}"/>
          </ac:spMkLst>
        </pc:spChg>
        <pc:spChg chg="mod">
          <ac:chgData name="Mařicová Eva (263174)" userId="S::qmmaricova@vutbr.cz::9d03a693-7548-4a07-ba3f-af09a8e46627" providerId="AD" clId="Web-{7E6B99DE-750E-A192-CA76-BB05F7912F13}" dt="2025-10-15T07:53:51.050" v="11" actId="1076"/>
          <ac:spMkLst>
            <pc:docMk/>
            <pc:sldMk cId="2064222301" sldId="929"/>
            <ac:spMk id="10" creationId="{00000000-0000-0000-0000-000000000000}"/>
          </ac:spMkLst>
        </pc:spChg>
        <pc:spChg chg="mod">
          <ac:chgData name="Mařicová Eva (263174)" userId="S::qmmaricova@vutbr.cz::9d03a693-7548-4a07-ba3f-af09a8e46627" providerId="AD" clId="Web-{7E6B99DE-750E-A192-CA76-BB05F7912F13}" dt="2025-10-15T07:53:59.659" v="13" actId="1076"/>
          <ac:spMkLst>
            <pc:docMk/>
            <pc:sldMk cId="2064222301" sldId="929"/>
            <ac:spMk id="282629" creationId="{00000000-0000-0000-0000-000000000000}"/>
          </ac:spMkLst>
        </pc:spChg>
        <pc:picChg chg="add mod modCrop">
          <ac:chgData name="Mařicová Eva (263174)" userId="S::qmmaricova@vutbr.cz::9d03a693-7548-4a07-ba3f-af09a8e46627" providerId="AD" clId="Web-{7E6B99DE-750E-A192-CA76-BB05F7912F13}" dt="2025-10-15T07:56:30.290" v="19"/>
          <ac:picMkLst>
            <pc:docMk/>
            <pc:sldMk cId="2064222301" sldId="929"/>
            <ac:picMk id="3" creationId="{ED0CCFFC-4A56-4F48-627C-10BCA9147B8D}"/>
          </ac:picMkLst>
        </pc:picChg>
        <pc:picChg chg="del mod">
          <ac:chgData name="Mařicová Eva (263174)" userId="S::qmmaricova@vutbr.cz::9d03a693-7548-4a07-ba3f-af09a8e46627" providerId="AD" clId="Web-{7E6B99DE-750E-A192-CA76-BB05F7912F13}" dt="2025-10-15T07:55:53.725" v="14"/>
          <ac:picMkLst>
            <pc:docMk/>
            <pc:sldMk cId="2064222301" sldId="929"/>
            <ac:picMk id="7" creationId="{00000000-0000-0000-0000-000000000000}"/>
          </ac:picMkLst>
        </pc:picChg>
        <pc:picChg chg="mod">
          <ac:chgData name="Mařicová Eva (263174)" userId="S::qmmaricova@vutbr.cz::9d03a693-7548-4a07-ba3f-af09a8e46627" providerId="AD" clId="Web-{7E6B99DE-750E-A192-CA76-BB05F7912F13}" dt="2025-10-15T07:53:43.096" v="9" actId="14100"/>
          <ac:picMkLst>
            <pc:docMk/>
            <pc:sldMk cId="2064222301" sldId="929"/>
            <ac:picMk id="9" creationId="{6F88A602-123A-4560-97A8-C016726FE82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3686C2-F7F1-41A4-8DA3-2C49629B1E97}" type="datetimeFigureOut">
              <a:rPr lang="cs-CZ" smtClean="0"/>
              <a:t>15.10.2025</a:t>
            </a:fld>
            <a:endParaRPr lang="cs-CZ"/>
          </a:p>
        </p:txBody>
      </p:sp>
      <p:sp>
        <p:nvSpPr>
          <p:cNvPr id="4" name="Zástupný symbol pro obrázek snímk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2391D-8FAE-40AE-8A96-99C6C97F1B05}" type="slidenum">
              <a:rPr lang="cs-CZ" smtClean="0"/>
              <a:t>‹#›</a:t>
            </a:fld>
            <a:endParaRPr lang="cs-CZ"/>
          </a:p>
        </p:txBody>
      </p:sp>
    </p:spTree>
    <p:extLst>
      <p:ext uri="{BB962C8B-B14F-4D97-AF65-F5344CB8AC3E}">
        <p14:creationId xmlns:p14="http://schemas.microsoft.com/office/powerpoint/2010/main" val="25579623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dirty="0"/>
          </a:p>
        </p:txBody>
      </p:sp>
      <p:sp>
        <p:nvSpPr>
          <p:cNvPr id="4" name="Zástupný symbol pro číslo snímku 3"/>
          <p:cNvSpPr>
            <a:spLocks noGrp="1"/>
          </p:cNvSpPr>
          <p:nvPr>
            <p:ph type="sldNum" sz="quarter" idx="10"/>
          </p:nvPr>
        </p:nvSpPr>
        <p:spPr/>
        <p:txBody>
          <a:bodyPr/>
          <a:lstStyle/>
          <a:p>
            <a:fld id="{E952391D-8FAE-40AE-8A96-99C6C97F1B05}" type="slidenum">
              <a:rPr lang="cs-CZ" smtClean="0"/>
              <a:t>32</a:t>
            </a:fld>
            <a:endParaRPr lang="cs-CZ"/>
          </a:p>
        </p:txBody>
      </p:sp>
    </p:spTree>
    <p:extLst>
      <p:ext uri="{BB962C8B-B14F-4D97-AF65-F5344CB8AC3E}">
        <p14:creationId xmlns:p14="http://schemas.microsoft.com/office/powerpoint/2010/main" val="3317243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dirty="0"/>
          </a:p>
        </p:txBody>
      </p:sp>
      <p:sp>
        <p:nvSpPr>
          <p:cNvPr id="4" name="Zástupný symbol pro číslo snímku 3"/>
          <p:cNvSpPr>
            <a:spLocks noGrp="1"/>
          </p:cNvSpPr>
          <p:nvPr>
            <p:ph type="sldNum" sz="quarter" idx="10"/>
          </p:nvPr>
        </p:nvSpPr>
        <p:spPr/>
        <p:txBody>
          <a:bodyPr/>
          <a:lstStyle/>
          <a:p>
            <a:fld id="{E952391D-8FAE-40AE-8A96-99C6C97F1B05}" type="slidenum">
              <a:rPr lang="cs-CZ" smtClean="0"/>
              <a:t>39</a:t>
            </a:fld>
            <a:endParaRPr lang="cs-CZ"/>
          </a:p>
        </p:txBody>
      </p:sp>
    </p:spTree>
    <p:extLst>
      <p:ext uri="{BB962C8B-B14F-4D97-AF65-F5344CB8AC3E}">
        <p14:creationId xmlns:p14="http://schemas.microsoft.com/office/powerpoint/2010/main" val="255607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dirty="0"/>
          </a:p>
        </p:txBody>
      </p:sp>
      <p:sp>
        <p:nvSpPr>
          <p:cNvPr id="4" name="Zástupný symbol pro číslo snímku 3"/>
          <p:cNvSpPr>
            <a:spLocks noGrp="1"/>
          </p:cNvSpPr>
          <p:nvPr>
            <p:ph type="sldNum" sz="quarter" idx="10"/>
          </p:nvPr>
        </p:nvSpPr>
        <p:spPr/>
        <p:txBody>
          <a:bodyPr/>
          <a:lstStyle/>
          <a:p>
            <a:fld id="{E952391D-8FAE-40AE-8A96-99C6C97F1B05}" type="slidenum">
              <a:rPr lang="cs-CZ" smtClean="0"/>
              <a:t>58</a:t>
            </a:fld>
            <a:endParaRPr lang="cs-CZ"/>
          </a:p>
        </p:txBody>
      </p:sp>
    </p:spTree>
    <p:extLst>
      <p:ext uri="{BB962C8B-B14F-4D97-AF65-F5344CB8AC3E}">
        <p14:creationId xmlns:p14="http://schemas.microsoft.com/office/powerpoint/2010/main" val="297752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dirty="0"/>
          </a:p>
        </p:txBody>
      </p:sp>
      <p:sp>
        <p:nvSpPr>
          <p:cNvPr id="4" name="Zástupný symbol pro číslo snímku 3"/>
          <p:cNvSpPr>
            <a:spLocks noGrp="1"/>
          </p:cNvSpPr>
          <p:nvPr>
            <p:ph type="sldNum" sz="quarter" idx="10"/>
          </p:nvPr>
        </p:nvSpPr>
        <p:spPr/>
        <p:txBody>
          <a:bodyPr/>
          <a:lstStyle/>
          <a:p>
            <a:fld id="{E952391D-8FAE-40AE-8A96-99C6C97F1B05}" type="slidenum">
              <a:rPr lang="cs-CZ" smtClean="0"/>
              <a:t>59</a:t>
            </a:fld>
            <a:endParaRPr lang="cs-CZ"/>
          </a:p>
        </p:txBody>
      </p:sp>
    </p:spTree>
    <p:extLst>
      <p:ext uri="{BB962C8B-B14F-4D97-AF65-F5344CB8AC3E}">
        <p14:creationId xmlns:p14="http://schemas.microsoft.com/office/powerpoint/2010/main" val="3165037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dirty="0"/>
          </a:p>
        </p:txBody>
      </p:sp>
      <p:sp>
        <p:nvSpPr>
          <p:cNvPr id="4" name="Zástupný symbol pro číslo snímku 3"/>
          <p:cNvSpPr>
            <a:spLocks noGrp="1"/>
          </p:cNvSpPr>
          <p:nvPr>
            <p:ph type="sldNum" sz="quarter" idx="10"/>
          </p:nvPr>
        </p:nvSpPr>
        <p:spPr/>
        <p:txBody>
          <a:bodyPr/>
          <a:lstStyle/>
          <a:p>
            <a:fld id="{E952391D-8FAE-40AE-8A96-99C6C97F1B05}" type="slidenum">
              <a:rPr lang="cs-CZ" smtClean="0"/>
              <a:t>60</a:t>
            </a:fld>
            <a:endParaRPr lang="cs-CZ"/>
          </a:p>
        </p:txBody>
      </p:sp>
    </p:spTree>
    <p:extLst>
      <p:ext uri="{BB962C8B-B14F-4D97-AF65-F5344CB8AC3E}">
        <p14:creationId xmlns:p14="http://schemas.microsoft.com/office/powerpoint/2010/main" val="233037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dirty="0"/>
          </a:p>
        </p:txBody>
      </p:sp>
      <p:sp>
        <p:nvSpPr>
          <p:cNvPr id="4" name="Zástupný symbol pro číslo snímku 3"/>
          <p:cNvSpPr>
            <a:spLocks noGrp="1"/>
          </p:cNvSpPr>
          <p:nvPr>
            <p:ph type="sldNum" sz="quarter" idx="10"/>
          </p:nvPr>
        </p:nvSpPr>
        <p:spPr/>
        <p:txBody>
          <a:bodyPr/>
          <a:lstStyle/>
          <a:p>
            <a:fld id="{E952391D-8FAE-40AE-8A96-99C6C97F1B05}" type="slidenum">
              <a:rPr lang="cs-CZ" smtClean="0"/>
              <a:t>61</a:t>
            </a:fld>
            <a:endParaRPr lang="cs-CZ"/>
          </a:p>
        </p:txBody>
      </p:sp>
    </p:spTree>
    <p:extLst>
      <p:ext uri="{BB962C8B-B14F-4D97-AF65-F5344CB8AC3E}">
        <p14:creationId xmlns:p14="http://schemas.microsoft.com/office/powerpoint/2010/main" val="2485034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1122363"/>
            <a:ext cx="6858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lze upravit styl předlohy.</a:t>
            </a:r>
          </a:p>
        </p:txBody>
      </p:sp>
      <p:sp>
        <p:nvSpPr>
          <p:cNvPr id="4" name="Zástupný symbol pro datum 3"/>
          <p:cNvSpPr>
            <a:spLocks noGrp="1"/>
          </p:cNvSpPr>
          <p:nvPr>
            <p:ph type="dt" sz="half" idx="10"/>
          </p:nvPr>
        </p:nvSpPr>
        <p:spPr/>
        <p:txBody>
          <a:bodyPr/>
          <a:lstStyle>
            <a:lvl1pPr>
              <a:defRPr/>
            </a:lvl1pPr>
          </a:lstStyle>
          <a:p>
            <a:endParaRPr lang="cs-CZ" altLang="cs-CZ"/>
          </a:p>
        </p:txBody>
      </p:sp>
      <p:sp>
        <p:nvSpPr>
          <p:cNvPr id="5" name="Zástupný symbol pro zápatí 4"/>
          <p:cNvSpPr>
            <a:spLocks noGrp="1"/>
          </p:cNvSpPr>
          <p:nvPr>
            <p:ph type="ftr" sz="quarter" idx="11"/>
          </p:nvPr>
        </p:nvSpPr>
        <p:spPr/>
        <p:txBody>
          <a:bodyPr/>
          <a:lstStyle>
            <a:lvl1pPr>
              <a:defRPr/>
            </a:lvl1pPr>
          </a:lstStyle>
          <a:p>
            <a:endParaRPr lang="cs-CZ" altLang="cs-CZ"/>
          </a:p>
        </p:txBody>
      </p:sp>
      <p:sp>
        <p:nvSpPr>
          <p:cNvPr id="6" name="Zástupný symbol pro číslo snímku 5"/>
          <p:cNvSpPr>
            <a:spLocks noGrp="1"/>
          </p:cNvSpPr>
          <p:nvPr>
            <p:ph type="sldNum" sz="quarter" idx="12"/>
          </p:nvPr>
        </p:nvSpPr>
        <p:spPr/>
        <p:txBody>
          <a:bodyPr/>
          <a:lstStyle>
            <a:lvl1pPr>
              <a:defRPr/>
            </a:lvl1pPr>
          </a:lstStyle>
          <a:p>
            <a:fld id="{B5D12D89-A22F-4513-9E29-EFA565D0C5F2}" type="slidenum">
              <a:rPr lang="cs-CZ" altLang="cs-CZ"/>
              <a:pPr/>
              <a:t>‹#›</a:t>
            </a:fld>
            <a:endParaRPr lang="cs-CZ" altLang="cs-CZ"/>
          </a:p>
        </p:txBody>
      </p:sp>
    </p:spTree>
    <p:extLst>
      <p:ext uri="{BB962C8B-B14F-4D97-AF65-F5344CB8AC3E}">
        <p14:creationId xmlns:p14="http://schemas.microsoft.com/office/powerpoint/2010/main" val="3433407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lvl1pPr>
              <a:defRPr/>
            </a:lvl1pPr>
          </a:lstStyle>
          <a:p>
            <a:endParaRPr lang="cs-CZ" altLang="cs-CZ"/>
          </a:p>
        </p:txBody>
      </p:sp>
      <p:sp>
        <p:nvSpPr>
          <p:cNvPr id="5" name="Zástupný symbol pro zápatí 4"/>
          <p:cNvSpPr>
            <a:spLocks noGrp="1"/>
          </p:cNvSpPr>
          <p:nvPr>
            <p:ph type="ftr" sz="quarter" idx="11"/>
          </p:nvPr>
        </p:nvSpPr>
        <p:spPr/>
        <p:txBody>
          <a:bodyPr/>
          <a:lstStyle>
            <a:lvl1pPr>
              <a:defRPr/>
            </a:lvl1pPr>
          </a:lstStyle>
          <a:p>
            <a:endParaRPr lang="cs-CZ" altLang="cs-CZ"/>
          </a:p>
        </p:txBody>
      </p:sp>
      <p:sp>
        <p:nvSpPr>
          <p:cNvPr id="6" name="Zástupný symbol pro číslo snímku 5"/>
          <p:cNvSpPr>
            <a:spLocks noGrp="1"/>
          </p:cNvSpPr>
          <p:nvPr>
            <p:ph type="sldNum" sz="quarter" idx="12"/>
          </p:nvPr>
        </p:nvSpPr>
        <p:spPr/>
        <p:txBody>
          <a:bodyPr/>
          <a:lstStyle>
            <a:lvl1pPr>
              <a:defRPr/>
            </a:lvl1pPr>
          </a:lstStyle>
          <a:p>
            <a:fld id="{5FFD60B9-5703-4CCD-A7DF-D4FDA69DC9D1}" type="slidenum">
              <a:rPr lang="cs-CZ" altLang="cs-CZ"/>
              <a:pPr/>
              <a:t>‹#›</a:t>
            </a:fld>
            <a:endParaRPr lang="cs-CZ" altLang="cs-CZ"/>
          </a:p>
        </p:txBody>
      </p:sp>
    </p:spTree>
    <p:extLst>
      <p:ext uri="{BB962C8B-B14F-4D97-AF65-F5344CB8AC3E}">
        <p14:creationId xmlns:p14="http://schemas.microsoft.com/office/powerpoint/2010/main" val="3040141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15100" y="609600"/>
            <a:ext cx="1943100" cy="5486400"/>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685800" y="609600"/>
            <a:ext cx="5676900" cy="5486400"/>
          </a:xfrm>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lvl1pPr>
              <a:defRPr/>
            </a:lvl1pPr>
          </a:lstStyle>
          <a:p>
            <a:endParaRPr lang="cs-CZ" altLang="cs-CZ"/>
          </a:p>
        </p:txBody>
      </p:sp>
      <p:sp>
        <p:nvSpPr>
          <p:cNvPr id="5" name="Zástupný symbol pro zápatí 4"/>
          <p:cNvSpPr>
            <a:spLocks noGrp="1"/>
          </p:cNvSpPr>
          <p:nvPr>
            <p:ph type="ftr" sz="quarter" idx="11"/>
          </p:nvPr>
        </p:nvSpPr>
        <p:spPr/>
        <p:txBody>
          <a:bodyPr/>
          <a:lstStyle>
            <a:lvl1pPr>
              <a:defRPr/>
            </a:lvl1pPr>
          </a:lstStyle>
          <a:p>
            <a:endParaRPr lang="cs-CZ" altLang="cs-CZ"/>
          </a:p>
        </p:txBody>
      </p:sp>
      <p:sp>
        <p:nvSpPr>
          <p:cNvPr id="6" name="Zástupný symbol pro číslo snímku 5"/>
          <p:cNvSpPr>
            <a:spLocks noGrp="1"/>
          </p:cNvSpPr>
          <p:nvPr>
            <p:ph type="sldNum" sz="quarter" idx="12"/>
          </p:nvPr>
        </p:nvSpPr>
        <p:spPr/>
        <p:txBody>
          <a:bodyPr/>
          <a:lstStyle>
            <a:lvl1pPr>
              <a:defRPr/>
            </a:lvl1pPr>
          </a:lstStyle>
          <a:p>
            <a:fld id="{1A85899D-AF67-43DB-8AA5-7A2A1405F1E7}" type="slidenum">
              <a:rPr lang="cs-CZ" altLang="cs-CZ"/>
              <a:pPr/>
              <a:t>‹#›</a:t>
            </a:fld>
            <a:endParaRPr lang="cs-CZ" altLang="cs-CZ"/>
          </a:p>
        </p:txBody>
      </p:sp>
    </p:spTree>
    <p:extLst>
      <p:ext uri="{BB962C8B-B14F-4D97-AF65-F5344CB8AC3E}">
        <p14:creationId xmlns:p14="http://schemas.microsoft.com/office/powerpoint/2010/main" val="2704396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lvl1pPr>
              <a:defRPr/>
            </a:lvl1pPr>
          </a:lstStyle>
          <a:p>
            <a:endParaRPr lang="cs-CZ" altLang="cs-CZ"/>
          </a:p>
        </p:txBody>
      </p:sp>
      <p:sp>
        <p:nvSpPr>
          <p:cNvPr id="5" name="Zástupný symbol pro zápatí 4"/>
          <p:cNvSpPr>
            <a:spLocks noGrp="1"/>
          </p:cNvSpPr>
          <p:nvPr>
            <p:ph type="ftr" sz="quarter" idx="11"/>
          </p:nvPr>
        </p:nvSpPr>
        <p:spPr/>
        <p:txBody>
          <a:bodyPr/>
          <a:lstStyle>
            <a:lvl1pPr>
              <a:defRPr/>
            </a:lvl1pPr>
          </a:lstStyle>
          <a:p>
            <a:endParaRPr lang="cs-CZ" altLang="cs-CZ"/>
          </a:p>
        </p:txBody>
      </p:sp>
      <p:sp>
        <p:nvSpPr>
          <p:cNvPr id="6" name="Zástupný symbol pro číslo snímku 5"/>
          <p:cNvSpPr>
            <a:spLocks noGrp="1"/>
          </p:cNvSpPr>
          <p:nvPr>
            <p:ph type="sldNum" sz="quarter" idx="12"/>
          </p:nvPr>
        </p:nvSpPr>
        <p:spPr/>
        <p:txBody>
          <a:bodyPr/>
          <a:lstStyle>
            <a:lvl1pPr>
              <a:defRPr/>
            </a:lvl1pPr>
          </a:lstStyle>
          <a:p>
            <a:fld id="{DC2BAFC0-2DD0-4741-9599-602F52F0E2A9}" type="slidenum">
              <a:rPr lang="cs-CZ" altLang="cs-CZ"/>
              <a:pPr/>
              <a:t>‹#›</a:t>
            </a:fld>
            <a:endParaRPr lang="cs-CZ" altLang="cs-CZ"/>
          </a:p>
        </p:txBody>
      </p:sp>
    </p:spTree>
    <p:extLst>
      <p:ext uri="{BB962C8B-B14F-4D97-AF65-F5344CB8AC3E}">
        <p14:creationId xmlns:p14="http://schemas.microsoft.com/office/powerpoint/2010/main" val="4141427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709738"/>
            <a:ext cx="78867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cs-CZ"/>
              <a:t>Kliknutím lze upravit styly předlohy textu.</a:t>
            </a:r>
          </a:p>
        </p:txBody>
      </p:sp>
      <p:sp>
        <p:nvSpPr>
          <p:cNvPr id="4" name="Zástupný symbol pro datum 3"/>
          <p:cNvSpPr>
            <a:spLocks noGrp="1"/>
          </p:cNvSpPr>
          <p:nvPr>
            <p:ph type="dt" sz="half" idx="10"/>
          </p:nvPr>
        </p:nvSpPr>
        <p:spPr/>
        <p:txBody>
          <a:bodyPr/>
          <a:lstStyle>
            <a:lvl1pPr>
              <a:defRPr/>
            </a:lvl1pPr>
          </a:lstStyle>
          <a:p>
            <a:endParaRPr lang="cs-CZ" altLang="cs-CZ"/>
          </a:p>
        </p:txBody>
      </p:sp>
      <p:sp>
        <p:nvSpPr>
          <p:cNvPr id="5" name="Zástupný symbol pro zápatí 4"/>
          <p:cNvSpPr>
            <a:spLocks noGrp="1"/>
          </p:cNvSpPr>
          <p:nvPr>
            <p:ph type="ftr" sz="quarter" idx="11"/>
          </p:nvPr>
        </p:nvSpPr>
        <p:spPr/>
        <p:txBody>
          <a:bodyPr/>
          <a:lstStyle>
            <a:lvl1pPr>
              <a:defRPr/>
            </a:lvl1pPr>
          </a:lstStyle>
          <a:p>
            <a:endParaRPr lang="cs-CZ" altLang="cs-CZ"/>
          </a:p>
        </p:txBody>
      </p:sp>
      <p:sp>
        <p:nvSpPr>
          <p:cNvPr id="6" name="Zástupný symbol pro číslo snímku 5"/>
          <p:cNvSpPr>
            <a:spLocks noGrp="1"/>
          </p:cNvSpPr>
          <p:nvPr>
            <p:ph type="sldNum" sz="quarter" idx="12"/>
          </p:nvPr>
        </p:nvSpPr>
        <p:spPr/>
        <p:txBody>
          <a:bodyPr/>
          <a:lstStyle>
            <a:lvl1pPr>
              <a:defRPr/>
            </a:lvl1pPr>
          </a:lstStyle>
          <a:p>
            <a:fld id="{9069B4C7-3CAE-475C-AB92-550B988796D3}" type="slidenum">
              <a:rPr lang="cs-CZ" altLang="cs-CZ"/>
              <a:pPr/>
              <a:t>‹#›</a:t>
            </a:fld>
            <a:endParaRPr lang="cs-CZ" altLang="cs-CZ"/>
          </a:p>
        </p:txBody>
      </p:sp>
    </p:spTree>
    <p:extLst>
      <p:ext uri="{BB962C8B-B14F-4D97-AF65-F5344CB8AC3E}">
        <p14:creationId xmlns:p14="http://schemas.microsoft.com/office/powerpoint/2010/main" val="2769456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685800" y="1981200"/>
            <a:ext cx="3810000" cy="41148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981200"/>
            <a:ext cx="3810000" cy="41148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lvl1pPr>
              <a:defRPr/>
            </a:lvl1pPr>
          </a:lstStyle>
          <a:p>
            <a:endParaRPr lang="cs-CZ" altLang="cs-CZ"/>
          </a:p>
        </p:txBody>
      </p:sp>
      <p:sp>
        <p:nvSpPr>
          <p:cNvPr id="6" name="Zástupný symbol pro zápatí 5"/>
          <p:cNvSpPr>
            <a:spLocks noGrp="1"/>
          </p:cNvSpPr>
          <p:nvPr>
            <p:ph type="ftr" sz="quarter" idx="11"/>
          </p:nvPr>
        </p:nvSpPr>
        <p:spPr/>
        <p:txBody>
          <a:bodyPr/>
          <a:lstStyle>
            <a:lvl1pPr>
              <a:defRPr/>
            </a:lvl1pPr>
          </a:lstStyle>
          <a:p>
            <a:endParaRPr lang="cs-CZ" altLang="cs-CZ"/>
          </a:p>
        </p:txBody>
      </p:sp>
      <p:sp>
        <p:nvSpPr>
          <p:cNvPr id="7" name="Zástupný symbol pro číslo snímku 6"/>
          <p:cNvSpPr>
            <a:spLocks noGrp="1"/>
          </p:cNvSpPr>
          <p:nvPr>
            <p:ph type="sldNum" sz="quarter" idx="12"/>
          </p:nvPr>
        </p:nvSpPr>
        <p:spPr/>
        <p:txBody>
          <a:bodyPr/>
          <a:lstStyle>
            <a:lvl1pPr>
              <a:defRPr/>
            </a:lvl1pPr>
          </a:lstStyle>
          <a:p>
            <a:fld id="{6F21DC8E-12A8-457D-B7C5-CDB60139C888}" type="slidenum">
              <a:rPr lang="cs-CZ" altLang="cs-CZ"/>
              <a:pPr/>
              <a:t>‹#›</a:t>
            </a:fld>
            <a:endParaRPr lang="cs-CZ" altLang="cs-CZ"/>
          </a:p>
        </p:txBody>
      </p:sp>
    </p:spTree>
    <p:extLst>
      <p:ext uri="{BB962C8B-B14F-4D97-AF65-F5344CB8AC3E}">
        <p14:creationId xmlns:p14="http://schemas.microsoft.com/office/powerpoint/2010/main" val="2593494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30238" y="365125"/>
            <a:ext cx="7886700" cy="1325563"/>
          </a:xfrm>
        </p:spPr>
        <p:txBody>
          <a:bodyPr/>
          <a:lstStyle/>
          <a:p>
            <a:r>
              <a:rPr lang="cs-CZ"/>
              <a:t>Kliknutím lze upravit styl.</a:t>
            </a:r>
          </a:p>
        </p:txBody>
      </p:sp>
      <p:sp>
        <p:nvSpPr>
          <p:cNvPr id="3" name="Zástupný symbol pro text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Zástupný symbol pro obsah 3"/>
          <p:cNvSpPr>
            <a:spLocks noGrp="1"/>
          </p:cNvSpPr>
          <p:nvPr>
            <p:ph sz="half" idx="2"/>
          </p:nvPr>
        </p:nvSpPr>
        <p:spPr>
          <a:xfrm>
            <a:off x="630238" y="2505075"/>
            <a:ext cx="3868737" cy="3684588"/>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Zástupný symbol pro obsah 5"/>
          <p:cNvSpPr>
            <a:spLocks noGrp="1"/>
          </p:cNvSpPr>
          <p:nvPr>
            <p:ph sz="quarter" idx="4"/>
          </p:nvPr>
        </p:nvSpPr>
        <p:spPr>
          <a:xfrm>
            <a:off x="4629150" y="2505075"/>
            <a:ext cx="3887788" cy="3684588"/>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lvl1pPr>
              <a:defRPr/>
            </a:lvl1pPr>
          </a:lstStyle>
          <a:p>
            <a:endParaRPr lang="cs-CZ" altLang="cs-CZ"/>
          </a:p>
        </p:txBody>
      </p:sp>
      <p:sp>
        <p:nvSpPr>
          <p:cNvPr id="8" name="Zástupný symbol pro zápatí 7"/>
          <p:cNvSpPr>
            <a:spLocks noGrp="1"/>
          </p:cNvSpPr>
          <p:nvPr>
            <p:ph type="ftr" sz="quarter" idx="11"/>
          </p:nvPr>
        </p:nvSpPr>
        <p:spPr/>
        <p:txBody>
          <a:bodyPr/>
          <a:lstStyle>
            <a:lvl1pPr>
              <a:defRPr/>
            </a:lvl1pPr>
          </a:lstStyle>
          <a:p>
            <a:endParaRPr lang="cs-CZ" altLang="cs-CZ"/>
          </a:p>
        </p:txBody>
      </p:sp>
      <p:sp>
        <p:nvSpPr>
          <p:cNvPr id="9" name="Zástupný symbol pro číslo snímku 8"/>
          <p:cNvSpPr>
            <a:spLocks noGrp="1"/>
          </p:cNvSpPr>
          <p:nvPr>
            <p:ph type="sldNum" sz="quarter" idx="12"/>
          </p:nvPr>
        </p:nvSpPr>
        <p:spPr/>
        <p:txBody>
          <a:bodyPr/>
          <a:lstStyle>
            <a:lvl1pPr>
              <a:defRPr/>
            </a:lvl1pPr>
          </a:lstStyle>
          <a:p>
            <a:fld id="{3259EA7C-8D14-44FE-9CF9-AD071A1A03AE}" type="slidenum">
              <a:rPr lang="cs-CZ" altLang="cs-CZ"/>
              <a:pPr/>
              <a:t>‹#›</a:t>
            </a:fld>
            <a:endParaRPr lang="cs-CZ" altLang="cs-CZ"/>
          </a:p>
        </p:txBody>
      </p:sp>
    </p:spTree>
    <p:extLst>
      <p:ext uri="{BB962C8B-B14F-4D97-AF65-F5344CB8AC3E}">
        <p14:creationId xmlns:p14="http://schemas.microsoft.com/office/powerpoint/2010/main" val="1455703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lvl1pPr>
              <a:defRPr/>
            </a:lvl1pPr>
          </a:lstStyle>
          <a:p>
            <a:endParaRPr lang="cs-CZ" altLang="cs-CZ"/>
          </a:p>
        </p:txBody>
      </p:sp>
      <p:sp>
        <p:nvSpPr>
          <p:cNvPr id="4" name="Zástupný symbol pro zápatí 3"/>
          <p:cNvSpPr>
            <a:spLocks noGrp="1"/>
          </p:cNvSpPr>
          <p:nvPr>
            <p:ph type="ftr" sz="quarter" idx="11"/>
          </p:nvPr>
        </p:nvSpPr>
        <p:spPr/>
        <p:txBody>
          <a:bodyPr/>
          <a:lstStyle>
            <a:lvl1pPr>
              <a:defRPr/>
            </a:lvl1pPr>
          </a:lstStyle>
          <a:p>
            <a:endParaRPr lang="cs-CZ" altLang="cs-CZ"/>
          </a:p>
        </p:txBody>
      </p:sp>
      <p:sp>
        <p:nvSpPr>
          <p:cNvPr id="5" name="Zástupný symbol pro číslo snímku 4"/>
          <p:cNvSpPr>
            <a:spLocks noGrp="1"/>
          </p:cNvSpPr>
          <p:nvPr>
            <p:ph type="sldNum" sz="quarter" idx="12"/>
          </p:nvPr>
        </p:nvSpPr>
        <p:spPr/>
        <p:txBody>
          <a:bodyPr/>
          <a:lstStyle>
            <a:lvl1pPr>
              <a:defRPr/>
            </a:lvl1pPr>
          </a:lstStyle>
          <a:p>
            <a:fld id="{39DAF4DF-F705-45DF-A6AD-22CBBEABDCD3}" type="slidenum">
              <a:rPr lang="cs-CZ" altLang="cs-CZ"/>
              <a:pPr/>
              <a:t>‹#›</a:t>
            </a:fld>
            <a:endParaRPr lang="cs-CZ" altLang="cs-CZ"/>
          </a:p>
        </p:txBody>
      </p:sp>
    </p:spTree>
    <p:extLst>
      <p:ext uri="{BB962C8B-B14F-4D97-AF65-F5344CB8AC3E}">
        <p14:creationId xmlns:p14="http://schemas.microsoft.com/office/powerpoint/2010/main" val="3208589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lvl1pPr>
              <a:defRPr/>
            </a:lvl1pPr>
          </a:lstStyle>
          <a:p>
            <a:endParaRPr lang="cs-CZ" altLang="cs-CZ"/>
          </a:p>
        </p:txBody>
      </p:sp>
      <p:sp>
        <p:nvSpPr>
          <p:cNvPr id="3" name="Zástupný symbol pro zápatí 2"/>
          <p:cNvSpPr>
            <a:spLocks noGrp="1"/>
          </p:cNvSpPr>
          <p:nvPr>
            <p:ph type="ftr" sz="quarter" idx="11"/>
          </p:nvPr>
        </p:nvSpPr>
        <p:spPr/>
        <p:txBody>
          <a:bodyPr/>
          <a:lstStyle>
            <a:lvl1pPr>
              <a:defRPr/>
            </a:lvl1pPr>
          </a:lstStyle>
          <a:p>
            <a:endParaRPr lang="cs-CZ" altLang="cs-CZ"/>
          </a:p>
        </p:txBody>
      </p:sp>
      <p:sp>
        <p:nvSpPr>
          <p:cNvPr id="4" name="Zástupný symbol pro číslo snímku 3"/>
          <p:cNvSpPr>
            <a:spLocks noGrp="1"/>
          </p:cNvSpPr>
          <p:nvPr>
            <p:ph type="sldNum" sz="quarter" idx="12"/>
          </p:nvPr>
        </p:nvSpPr>
        <p:spPr/>
        <p:txBody>
          <a:bodyPr/>
          <a:lstStyle>
            <a:lvl1pPr>
              <a:defRPr/>
            </a:lvl1pPr>
          </a:lstStyle>
          <a:p>
            <a:fld id="{E8E3AED0-248D-401B-8E59-622E0736ACD9}" type="slidenum">
              <a:rPr lang="cs-CZ" altLang="cs-CZ"/>
              <a:pPr/>
              <a:t>‹#›</a:t>
            </a:fld>
            <a:endParaRPr lang="cs-CZ" altLang="cs-CZ"/>
          </a:p>
        </p:txBody>
      </p:sp>
    </p:spTree>
    <p:extLst>
      <p:ext uri="{BB962C8B-B14F-4D97-AF65-F5344CB8AC3E}">
        <p14:creationId xmlns:p14="http://schemas.microsoft.com/office/powerpoint/2010/main" val="313991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8" y="457200"/>
            <a:ext cx="2949575"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5" name="Zástupný symbol pro datum 4"/>
          <p:cNvSpPr>
            <a:spLocks noGrp="1"/>
          </p:cNvSpPr>
          <p:nvPr>
            <p:ph type="dt" sz="half" idx="10"/>
          </p:nvPr>
        </p:nvSpPr>
        <p:spPr/>
        <p:txBody>
          <a:bodyPr/>
          <a:lstStyle>
            <a:lvl1pPr>
              <a:defRPr/>
            </a:lvl1pPr>
          </a:lstStyle>
          <a:p>
            <a:endParaRPr lang="cs-CZ" altLang="cs-CZ"/>
          </a:p>
        </p:txBody>
      </p:sp>
      <p:sp>
        <p:nvSpPr>
          <p:cNvPr id="6" name="Zástupný symbol pro zápatí 5"/>
          <p:cNvSpPr>
            <a:spLocks noGrp="1"/>
          </p:cNvSpPr>
          <p:nvPr>
            <p:ph type="ftr" sz="quarter" idx="11"/>
          </p:nvPr>
        </p:nvSpPr>
        <p:spPr/>
        <p:txBody>
          <a:bodyPr/>
          <a:lstStyle>
            <a:lvl1pPr>
              <a:defRPr/>
            </a:lvl1pPr>
          </a:lstStyle>
          <a:p>
            <a:endParaRPr lang="cs-CZ" altLang="cs-CZ"/>
          </a:p>
        </p:txBody>
      </p:sp>
      <p:sp>
        <p:nvSpPr>
          <p:cNvPr id="7" name="Zástupný symbol pro číslo snímku 6"/>
          <p:cNvSpPr>
            <a:spLocks noGrp="1"/>
          </p:cNvSpPr>
          <p:nvPr>
            <p:ph type="sldNum" sz="quarter" idx="12"/>
          </p:nvPr>
        </p:nvSpPr>
        <p:spPr/>
        <p:txBody>
          <a:bodyPr/>
          <a:lstStyle>
            <a:lvl1pPr>
              <a:defRPr/>
            </a:lvl1pPr>
          </a:lstStyle>
          <a:p>
            <a:fld id="{BB51FE66-05F2-49D6-9FD8-4A27DADE207F}" type="slidenum">
              <a:rPr lang="cs-CZ" altLang="cs-CZ"/>
              <a:pPr/>
              <a:t>‹#›</a:t>
            </a:fld>
            <a:endParaRPr lang="cs-CZ" altLang="cs-CZ"/>
          </a:p>
        </p:txBody>
      </p:sp>
    </p:spTree>
    <p:extLst>
      <p:ext uri="{BB962C8B-B14F-4D97-AF65-F5344CB8AC3E}">
        <p14:creationId xmlns:p14="http://schemas.microsoft.com/office/powerpoint/2010/main" val="201064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8" y="457200"/>
            <a:ext cx="2949575"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5" name="Zástupný symbol pro datum 4"/>
          <p:cNvSpPr>
            <a:spLocks noGrp="1"/>
          </p:cNvSpPr>
          <p:nvPr>
            <p:ph type="dt" sz="half" idx="10"/>
          </p:nvPr>
        </p:nvSpPr>
        <p:spPr/>
        <p:txBody>
          <a:bodyPr/>
          <a:lstStyle>
            <a:lvl1pPr>
              <a:defRPr/>
            </a:lvl1pPr>
          </a:lstStyle>
          <a:p>
            <a:endParaRPr lang="cs-CZ" altLang="cs-CZ"/>
          </a:p>
        </p:txBody>
      </p:sp>
      <p:sp>
        <p:nvSpPr>
          <p:cNvPr id="6" name="Zástupný symbol pro zápatí 5"/>
          <p:cNvSpPr>
            <a:spLocks noGrp="1"/>
          </p:cNvSpPr>
          <p:nvPr>
            <p:ph type="ftr" sz="quarter" idx="11"/>
          </p:nvPr>
        </p:nvSpPr>
        <p:spPr/>
        <p:txBody>
          <a:bodyPr/>
          <a:lstStyle>
            <a:lvl1pPr>
              <a:defRPr/>
            </a:lvl1pPr>
          </a:lstStyle>
          <a:p>
            <a:endParaRPr lang="cs-CZ" altLang="cs-CZ"/>
          </a:p>
        </p:txBody>
      </p:sp>
      <p:sp>
        <p:nvSpPr>
          <p:cNvPr id="7" name="Zástupný symbol pro číslo snímku 6"/>
          <p:cNvSpPr>
            <a:spLocks noGrp="1"/>
          </p:cNvSpPr>
          <p:nvPr>
            <p:ph type="sldNum" sz="quarter" idx="12"/>
          </p:nvPr>
        </p:nvSpPr>
        <p:spPr/>
        <p:txBody>
          <a:bodyPr/>
          <a:lstStyle>
            <a:lvl1pPr>
              <a:defRPr/>
            </a:lvl1pPr>
          </a:lstStyle>
          <a:p>
            <a:fld id="{7C0F98FA-46E4-40AC-9D15-AE364A715EBA}" type="slidenum">
              <a:rPr lang="cs-CZ" altLang="cs-CZ"/>
              <a:pPr/>
              <a:t>‹#›</a:t>
            </a:fld>
            <a:endParaRPr lang="cs-CZ" altLang="cs-CZ"/>
          </a:p>
        </p:txBody>
      </p:sp>
    </p:spTree>
    <p:extLst>
      <p:ext uri="{BB962C8B-B14F-4D97-AF65-F5344CB8AC3E}">
        <p14:creationId xmlns:p14="http://schemas.microsoft.com/office/powerpoint/2010/main" val="3233612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cs-CZ"/>
              <a:t>Klepnutím lze upravit styl předlohy nadpisů.</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a:t>Klepnutím lze upravit styly předlohy textu.</a:t>
            </a:r>
          </a:p>
          <a:p>
            <a:pPr lvl="1"/>
            <a:r>
              <a:rPr lang="cs-CZ" altLang="cs-CZ"/>
              <a:t>Druhá úroveň</a:t>
            </a:r>
          </a:p>
          <a:p>
            <a:pPr lvl="2"/>
            <a:r>
              <a:rPr lang="cs-CZ" altLang="cs-CZ"/>
              <a:t>Třetí úroveň</a:t>
            </a:r>
          </a:p>
          <a:p>
            <a:pPr lvl="3"/>
            <a:r>
              <a:rPr lang="cs-CZ" altLang="cs-CZ"/>
              <a:t>Čtvrtá úroveň</a:t>
            </a:r>
          </a:p>
          <a:p>
            <a:pPr lvl="4"/>
            <a:r>
              <a:rPr lang="cs-CZ" altLang="cs-CZ"/>
              <a:t>Pátá úroveň</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cs-CZ" altLang="cs-CZ"/>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cs-CZ" altLang="cs-CZ"/>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8FF485E1-A563-47A9-9D49-0A43566CCD24}" type="slidenum">
              <a:rPr lang="cs-CZ" altLang="cs-CZ"/>
              <a:pPr/>
              <a:t>‹#›</a:t>
            </a:fld>
            <a:endParaRPr lang="cs-CZ" alt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70.png"/><Relationship Id="rId7" Type="http://schemas.openxmlformats.org/officeDocument/2006/relationships/image" Target="../media/image41.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5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0.png"/><Relationship Id="rId7" Type="http://schemas.openxmlformats.org/officeDocument/2006/relationships/image" Target="../media/image6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68.png"/></Relationships>
</file>

<file path=ppt/slides/_rels/slide61.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C:\Documents and Settings\splichalm\Plocha\dv2s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664" y="3377656"/>
            <a:ext cx="3826821" cy="251859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Documents and Settings\splichalm\Plocha\img3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105400" cy="287813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058" name="Object 10"/>
          <p:cNvGraphicFramePr>
            <a:graphicFrameLocks noChangeAspect="1"/>
          </p:cNvGraphicFramePr>
          <p:nvPr/>
        </p:nvGraphicFramePr>
        <p:xfrm>
          <a:off x="5070475" y="0"/>
          <a:ext cx="4073525" cy="1995488"/>
        </p:xfrm>
        <a:graphic>
          <a:graphicData uri="http://schemas.openxmlformats.org/presentationml/2006/ole">
            <mc:AlternateContent xmlns:mc="http://schemas.openxmlformats.org/markup-compatibility/2006">
              <mc:Choice xmlns:v="urn:schemas-microsoft-com:vml" Requires="v">
                <p:oleObj name="Fotografie" r:id="rId4" imgW="10866667" imgH="5323810" progId="MSPhotoEd.3">
                  <p:embed/>
                </p:oleObj>
              </mc:Choice>
              <mc:Fallback>
                <p:oleObj name="Fotografie" r:id="rId4" imgW="10866667" imgH="5323810" progId="MSPhotoEd.3">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0475" y="0"/>
                        <a:ext cx="4073525" cy="199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060" name="Picture 12" descr="C:\Documents and Settings\splichalm.000\Plocha\610x.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83413" y="1912938"/>
            <a:ext cx="2160587" cy="1617662"/>
          </a:xfrm>
          <a:prstGeom prst="rect">
            <a:avLst/>
          </a:prstGeom>
          <a:noFill/>
          <a:extLst>
            <a:ext uri="{909E8E84-426E-40DD-AFC4-6F175D3DCCD1}">
              <a14:hiddenFill xmlns:a14="http://schemas.microsoft.com/office/drawing/2010/main">
                <a:solidFill>
                  <a:srgbClr val="FFFFFF"/>
                </a:solidFill>
              </a14:hiddenFill>
            </a:ext>
          </a:extLst>
        </p:spPr>
      </p:pic>
      <p:pic>
        <p:nvPicPr>
          <p:cNvPr id="10" name="Obrázek 9"/>
          <p:cNvPicPr/>
          <p:nvPr/>
        </p:nvPicPr>
        <p:blipFill>
          <a:blip r:embed="rId7"/>
          <a:stretch>
            <a:fillRect/>
          </a:stretch>
        </p:blipFill>
        <p:spPr>
          <a:xfrm>
            <a:off x="4347014" y="3377691"/>
            <a:ext cx="4513634" cy="2043875"/>
          </a:xfrm>
          <a:prstGeom prst="rect">
            <a:avLst/>
          </a:prstGeom>
        </p:spPr>
      </p:pic>
      <p:sp>
        <p:nvSpPr>
          <p:cNvPr id="2050" name="Rectangle 2"/>
          <p:cNvSpPr>
            <a:spLocks noGrp="1" noChangeArrowheads="1"/>
          </p:cNvSpPr>
          <p:nvPr>
            <p:ph type="ctrTitle"/>
          </p:nvPr>
        </p:nvSpPr>
        <p:spPr>
          <a:xfrm>
            <a:off x="-142469" y="2479420"/>
            <a:ext cx="8512746" cy="1143000"/>
          </a:xfrm>
          <a:effectLst>
            <a:outerShdw dist="56796" dir="1593903" algn="ctr" rotWithShape="0">
              <a:schemeClr val="bg2"/>
            </a:outerShdw>
          </a:effectLst>
        </p:spPr>
        <p:txBody>
          <a:bodyPr anchor="ctr"/>
          <a:lstStyle/>
          <a:p>
            <a:r>
              <a:rPr lang="cs-CZ" altLang="cs-CZ" sz="4400" b="1" dirty="0" err="1">
                <a:solidFill>
                  <a:srgbClr val="FF0000"/>
                </a:solidFill>
                <a:effectLst>
                  <a:outerShdw blurRad="38100" dist="38100" dir="2700000" algn="tl">
                    <a:srgbClr val="C0C0C0"/>
                  </a:outerShdw>
                </a:effectLst>
                <a:latin typeface="Arial" panose="020B0604020202020204" pitchFamily="34" charset="0"/>
              </a:rPr>
              <a:t>Aircraft</a:t>
            </a:r>
            <a:r>
              <a:rPr lang="cs-CZ" altLang="cs-CZ" sz="4400" b="1" dirty="0">
                <a:solidFill>
                  <a:srgbClr val="FF0000"/>
                </a:solidFill>
                <a:effectLst>
                  <a:outerShdw blurRad="38100" dist="38100" dir="2700000" algn="tl">
                    <a:srgbClr val="C0C0C0"/>
                  </a:outerShdw>
                </a:effectLst>
                <a:latin typeface="Arial" panose="020B0604020202020204" pitchFamily="34" charset="0"/>
              </a:rPr>
              <a:t> </a:t>
            </a:r>
            <a:r>
              <a:rPr lang="cs-CZ" altLang="cs-CZ" sz="4400" b="1" dirty="0" err="1">
                <a:solidFill>
                  <a:srgbClr val="FF0000"/>
                </a:solidFill>
                <a:effectLst>
                  <a:outerShdw blurRad="38100" dist="38100" dir="2700000" algn="tl">
                    <a:srgbClr val="C0C0C0"/>
                  </a:outerShdw>
                </a:effectLst>
                <a:latin typeface="Arial" panose="020B0604020202020204" pitchFamily="34" charset="0"/>
              </a:rPr>
              <a:t>propulsion</a:t>
            </a:r>
            <a:r>
              <a:rPr lang="cs-CZ" altLang="cs-CZ" sz="4400" b="1" dirty="0">
                <a:solidFill>
                  <a:srgbClr val="FF0000"/>
                </a:solidFill>
                <a:effectLst>
                  <a:outerShdw blurRad="38100" dist="38100" dir="2700000" algn="tl">
                    <a:srgbClr val="C0C0C0"/>
                  </a:outerShdw>
                </a:effectLst>
                <a:latin typeface="Arial" panose="020B0604020202020204" pitchFamily="34" charset="0"/>
              </a:rPr>
              <a:t> OLE-A  12 </a:t>
            </a:r>
          </a:p>
        </p:txBody>
      </p:sp>
      <p:pic>
        <p:nvPicPr>
          <p:cNvPr id="3" name="Picture 2">
            <a:extLst>
              <a:ext uri="{FF2B5EF4-FFF2-40B4-BE49-F238E27FC236}">
                <a16:creationId xmlns:a16="http://schemas.microsoft.com/office/drawing/2014/main" id="{0A8CF026-CA48-2F81-A3A3-03C3170634DD}"/>
              </a:ext>
            </a:extLst>
          </p:cNvPr>
          <p:cNvPicPr>
            <a:picLocks noChangeAspect="1"/>
          </p:cNvPicPr>
          <p:nvPr/>
        </p:nvPicPr>
        <p:blipFill>
          <a:blip r:embed="rId8"/>
          <a:stretch>
            <a:fillRect/>
          </a:stretch>
        </p:blipFill>
        <p:spPr>
          <a:xfrm>
            <a:off x="0" y="5416206"/>
            <a:ext cx="9144000" cy="144475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647700" y="101601"/>
            <a:ext cx="7772400" cy="457200"/>
          </a:xfrm>
        </p:spPr>
        <p:txBody>
          <a:bodyPr/>
          <a:lstStyle/>
          <a:p>
            <a:r>
              <a:rPr lang="cs-CZ" altLang="cs-CZ" sz="3200" dirty="0" err="1">
                <a:solidFill>
                  <a:schemeClr val="accent2"/>
                </a:solidFill>
                <a:latin typeface="Arial" panose="020B0604020202020204" pitchFamily="34" charset="0"/>
              </a:rPr>
              <a:t>Environmental</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requirements</a:t>
            </a:r>
            <a:endParaRPr lang="cs-CZ" altLang="cs-CZ" sz="3200" dirty="0">
              <a:solidFill>
                <a:schemeClr val="accent2"/>
              </a:solidFill>
              <a:latin typeface="Arial" panose="020B0604020202020204" pitchFamily="34" charset="0"/>
            </a:endParaRPr>
          </a:p>
        </p:txBody>
      </p:sp>
      <p:sp>
        <p:nvSpPr>
          <p:cNvPr id="267267" name="Rectangle 3"/>
          <p:cNvSpPr>
            <a:spLocks noGrp="1" noChangeArrowheads="1"/>
          </p:cNvSpPr>
          <p:nvPr>
            <p:ph type="body" idx="1"/>
          </p:nvPr>
        </p:nvSpPr>
        <p:spPr>
          <a:xfrm>
            <a:off x="600075" y="2249507"/>
            <a:ext cx="8105775" cy="4823481"/>
          </a:xfrm>
        </p:spPr>
        <p:txBody>
          <a:bodyPr/>
          <a:lstStyle/>
          <a:p>
            <a:r>
              <a:rPr lang="cs-CZ" altLang="cs-CZ" sz="2400" dirty="0"/>
              <a:t>Kjótský protokol 1997, </a:t>
            </a:r>
          </a:p>
          <a:p>
            <a:r>
              <a:rPr lang="cs-CZ" altLang="cs-CZ" sz="2400" dirty="0"/>
              <a:t>Mezinárodní smlouva k Rámcové úmluvě OSN o</a:t>
            </a:r>
            <a:endParaRPr lang="cs-CZ" altLang="cs-CZ" sz="2000" dirty="0"/>
          </a:p>
        </p:txBody>
      </p:sp>
      <p:sp>
        <p:nvSpPr>
          <p:cNvPr id="267268"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67269" name="Text Box 5"/>
          <p:cNvSpPr txBox="1">
            <a:spLocks noChangeArrowheads="1"/>
          </p:cNvSpPr>
          <p:nvPr/>
        </p:nvSpPr>
        <p:spPr bwMode="auto">
          <a:xfrm>
            <a:off x="466725" y="914400"/>
            <a:ext cx="82391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b="1" dirty="0">
                <a:latin typeface="Arial" panose="020B0604020202020204" pitchFamily="34" charset="0"/>
                <a:cs typeface="Arial" panose="020B0604020202020204" pitchFamily="34" charset="0"/>
              </a:rPr>
              <a:t>Strategies and activities supporting the sustainability of air transport</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288576" y="1868507"/>
            <a:ext cx="7518993" cy="4952527"/>
          </a:xfrm>
          <a:prstGeom prst="rect">
            <a:avLst/>
          </a:prstGeom>
        </p:spPr>
      </p:pic>
      <p:sp>
        <p:nvSpPr>
          <p:cNvPr id="3" name="TextovéPole 2"/>
          <p:cNvSpPr txBox="1"/>
          <p:nvPr/>
        </p:nvSpPr>
        <p:spPr>
          <a:xfrm>
            <a:off x="7417673" y="1868021"/>
            <a:ext cx="1678074" cy="923330"/>
          </a:xfrm>
          <a:prstGeom prst="rect">
            <a:avLst/>
          </a:prstGeom>
          <a:noFill/>
        </p:spPr>
        <p:txBody>
          <a:bodyPr wrap="square" rtlCol="0">
            <a:spAutoFit/>
          </a:bodyPr>
          <a:lstStyle/>
          <a:p>
            <a:r>
              <a:rPr lang="en-US" sz="1800" dirty="0">
                <a:latin typeface="Arial" panose="020B0604020202020204" pitchFamily="34" charset="0"/>
                <a:cs typeface="Arial" panose="020B0604020202020204" pitchFamily="34" charset="0"/>
              </a:rPr>
              <a:t>Aircraft propulsion manufacturer </a:t>
            </a:r>
          </a:p>
        </p:txBody>
      </p:sp>
      <p:sp>
        <p:nvSpPr>
          <p:cNvPr id="4" name="Obousměrná vodorovná šipka 3"/>
          <p:cNvSpPr/>
          <p:nvPr/>
        </p:nvSpPr>
        <p:spPr>
          <a:xfrm>
            <a:off x="6852976" y="2249507"/>
            <a:ext cx="522514" cy="27262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Obrázek 4"/>
          <p:cNvPicPr>
            <a:picLocks noChangeAspect="1"/>
          </p:cNvPicPr>
          <p:nvPr/>
        </p:nvPicPr>
        <p:blipFill>
          <a:blip r:embed="rId3"/>
          <a:stretch>
            <a:fillRect/>
          </a:stretch>
        </p:blipFill>
        <p:spPr>
          <a:xfrm>
            <a:off x="7694703" y="2883282"/>
            <a:ext cx="1068297" cy="1126043"/>
          </a:xfrm>
          <a:prstGeom prst="rect">
            <a:avLst/>
          </a:prstGeom>
        </p:spPr>
      </p:pic>
    </p:spTree>
    <p:extLst>
      <p:ext uri="{BB962C8B-B14F-4D97-AF65-F5344CB8AC3E}">
        <p14:creationId xmlns:p14="http://schemas.microsoft.com/office/powerpoint/2010/main" val="4157827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647700" y="101601"/>
            <a:ext cx="7772400" cy="457200"/>
          </a:xfrm>
        </p:spPr>
        <p:txBody>
          <a:bodyPr/>
          <a:lstStyle/>
          <a:p>
            <a:r>
              <a:rPr lang="cs-CZ" altLang="cs-CZ" sz="3200" dirty="0" err="1">
                <a:solidFill>
                  <a:schemeClr val="accent2"/>
                </a:solidFill>
                <a:latin typeface="Arial" panose="020B0604020202020204" pitchFamily="34" charset="0"/>
              </a:rPr>
              <a:t>Environmental</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requirements</a:t>
            </a:r>
            <a:endParaRPr lang="cs-CZ" altLang="cs-CZ" sz="3200" dirty="0">
              <a:solidFill>
                <a:schemeClr val="accent2"/>
              </a:solidFill>
              <a:latin typeface="Arial" panose="020B0604020202020204" pitchFamily="34" charset="0"/>
            </a:endParaRPr>
          </a:p>
        </p:txBody>
      </p:sp>
      <p:sp>
        <p:nvSpPr>
          <p:cNvPr id="267267" name="Rectangle 3"/>
          <p:cNvSpPr>
            <a:spLocks noGrp="1" noChangeArrowheads="1"/>
          </p:cNvSpPr>
          <p:nvPr>
            <p:ph type="body" idx="1"/>
          </p:nvPr>
        </p:nvSpPr>
        <p:spPr>
          <a:xfrm>
            <a:off x="647700" y="1729718"/>
            <a:ext cx="8105775" cy="4823481"/>
          </a:xfrm>
        </p:spPr>
        <p:txBody>
          <a:bodyPr/>
          <a:lstStyle/>
          <a:p>
            <a:endParaRPr lang="cs-CZ" altLang="cs-CZ" sz="2000" dirty="0"/>
          </a:p>
        </p:txBody>
      </p:sp>
      <p:sp>
        <p:nvSpPr>
          <p:cNvPr id="267268"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67269" name="Text Box 5"/>
          <p:cNvSpPr txBox="1">
            <a:spLocks noChangeArrowheads="1"/>
          </p:cNvSpPr>
          <p:nvPr/>
        </p:nvSpPr>
        <p:spPr bwMode="auto">
          <a:xfrm>
            <a:off x="514350" y="747765"/>
            <a:ext cx="82391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b="1" dirty="0">
                <a:latin typeface="Arial" panose="020B0604020202020204" pitchFamily="34" charset="0"/>
                <a:cs typeface="Arial" panose="020B0604020202020204" pitchFamily="34" charset="0"/>
              </a:rPr>
              <a:t>Strategies and activities supporting the sustainability of air transport</a:t>
            </a:r>
            <a:endParaRPr lang="cs-CZ" altLang="cs-CZ" sz="2800"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3" name="Obrázek 2"/>
          <p:cNvPicPr>
            <a:picLocks noChangeAspect="1"/>
          </p:cNvPicPr>
          <p:nvPr/>
        </p:nvPicPr>
        <p:blipFill>
          <a:blip r:embed="rId2"/>
          <a:stretch>
            <a:fillRect/>
          </a:stretch>
        </p:blipFill>
        <p:spPr>
          <a:xfrm>
            <a:off x="70763" y="1604254"/>
            <a:ext cx="9031047" cy="5253746"/>
          </a:xfrm>
          <a:prstGeom prst="rect">
            <a:avLst/>
          </a:prstGeom>
        </p:spPr>
      </p:pic>
      <p:sp>
        <p:nvSpPr>
          <p:cNvPr id="4" name="Obdélník 3"/>
          <p:cNvSpPr/>
          <p:nvPr/>
        </p:nvSpPr>
        <p:spPr>
          <a:xfrm>
            <a:off x="70763" y="3004457"/>
            <a:ext cx="3395918" cy="89430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5929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647700" y="101601"/>
            <a:ext cx="7772400" cy="457200"/>
          </a:xfrm>
        </p:spPr>
        <p:txBody>
          <a:bodyPr/>
          <a:lstStyle/>
          <a:p>
            <a:r>
              <a:rPr lang="cs-CZ" altLang="cs-CZ" sz="3200" dirty="0" err="1">
                <a:solidFill>
                  <a:schemeClr val="accent2"/>
                </a:solidFill>
                <a:latin typeface="Arial" panose="020B0604020202020204" pitchFamily="34" charset="0"/>
              </a:rPr>
              <a:t>Environmental</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requirements</a:t>
            </a:r>
            <a:endParaRPr lang="cs-CZ" altLang="cs-CZ" sz="3200" dirty="0">
              <a:solidFill>
                <a:schemeClr val="accent2"/>
              </a:solidFill>
              <a:latin typeface="Arial" panose="020B0604020202020204" pitchFamily="34" charset="0"/>
            </a:endParaRPr>
          </a:p>
        </p:txBody>
      </p:sp>
      <p:sp>
        <p:nvSpPr>
          <p:cNvPr id="267267" name="Rectangle 3"/>
          <p:cNvSpPr>
            <a:spLocks noGrp="1" noChangeArrowheads="1"/>
          </p:cNvSpPr>
          <p:nvPr>
            <p:ph type="body" idx="1"/>
          </p:nvPr>
        </p:nvSpPr>
        <p:spPr>
          <a:xfrm>
            <a:off x="647700" y="1729718"/>
            <a:ext cx="8105775" cy="4823481"/>
          </a:xfrm>
        </p:spPr>
        <p:txBody>
          <a:bodyPr/>
          <a:lstStyle/>
          <a:p>
            <a:endParaRPr lang="cs-CZ" altLang="cs-CZ" sz="2000" dirty="0"/>
          </a:p>
        </p:txBody>
      </p:sp>
      <p:sp>
        <p:nvSpPr>
          <p:cNvPr id="267268"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9" name="Obrázek 8"/>
          <p:cNvPicPr/>
          <p:nvPr/>
        </p:nvPicPr>
        <p:blipFill>
          <a:blip r:embed="rId2"/>
          <a:stretch>
            <a:fillRect/>
          </a:stretch>
        </p:blipFill>
        <p:spPr>
          <a:xfrm>
            <a:off x="457200" y="1524000"/>
            <a:ext cx="8565763" cy="5305812"/>
          </a:xfrm>
          <a:prstGeom prst="rect">
            <a:avLst/>
          </a:prstGeom>
        </p:spPr>
      </p:pic>
      <p:sp>
        <p:nvSpPr>
          <p:cNvPr id="267269" name="Text Box 5"/>
          <p:cNvSpPr txBox="1">
            <a:spLocks noChangeArrowheads="1"/>
          </p:cNvSpPr>
          <p:nvPr/>
        </p:nvSpPr>
        <p:spPr bwMode="auto">
          <a:xfrm>
            <a:off x="466725" y="914400"/>
            <a:ext cx="82391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cs-CZ" sz="2800" b="1" dirty="0">
                <a:latin typeface="Arial" panose="020B0604020202020204" pitchFamily="34" charset="0"/>
                <a:cs typeface="Arial" panose="020B0604020202020204" pitchFamily="34" charset="0"/>
              </a:rPr>
              <a:t>Strategies and activities leading to sustainability of the aviation industry</a:t>
            </a:r>
            <a:endParaRPr lang="cs-CZ" altLang="cs-CZ"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21920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52425" y="3467100"/>
            <a:ext cx="7115175" cy="209550"/>
          </a:xfrm>
          <a:prstGeom prst="rec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cs-CZ" altLang="cs-CZ"/>
          </a:p>
        </p:txBody>
      </p:sp>
      <p:sp>
        <p:nvSpPr>
          <p:cNvPr id="3" name="Rectangle 2"/>
          <p:cNvSpPr txBox="1">
            <a:spLocks noChangeArrowheads="1"/>
          </p:cNvSpPr>
          <p:nvPr/>
        </p:nvSpPr>
        <p:spPr>
          <a:xfrm>
            <a:off x="352425" y="2811450"/>
            <a:ext cx="7854772" cy="457200"/>
          </a:xfrm>
          <a:prstGeom prst="rect">
            <a:avLst/>
          </a:prstGeom>
        </p:spPr>
        <p:txBody>
          <a:bodyPr/>
          <a:lst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a:lstStyle>
          <a:p>
            <a:r>
              <a:rPr lang="en-US" altLang="cs-CZ" sz="3200" dirty="0">
                <a:latin typeface="Arial" panose="020B0604020202020204" pitchFamily="34" charset="0"/>
              </a:rPr>
              <a:t>Emissions produced by an aircraft engine</a:t>
            </a:r>
            <a:r>
              <a:rPr lang="cs-CZ" altLang="cs-CZ" sz="3200" dirty="0">
                <a:latin typeface="Arial" panose="020B0604020202020204" pitchFamily="34" charset="0"/>
              </a:rPr>
              <a:t>.</a:t>
            </a:r>
          </a:p>
        </p:txBody>
      </p:sp>
      <p:pic>
        <p:nvPicPr>
          <p:cNvPr id="5" name="Obrázek 4"/>
          <p:cNvPicPr>
            <a:picLocks noChangeAspect="1"/>
          </p:cNvPicPr>
          <p:nvPr/>
        </p:nvPicPr>
        <p:blipFill>
          <a:blip r:embed="rId2"/>
          <a:stretch>
            <a:fillRect/>
          </a:stretch>
        </p:blipFill>
        <p:spPr>
          <a:xfrm>
            <a:off x="4664755" y="4073551"/>
            <a:ext cx="3846286" cy="2163536"/>
          </a:xfrm>
          <a:prstGeom prst="rect">
            <a:avLst/>
          </a:prstGeom>
        </p:spPr>
      </p:pic>
    </p:spTree>
    <p:extLst>
      <p:ext uri="{BB962C8B-B14F-4D97-AF65-F5344CB8AC3E}">
        <p14:creationId xmlns:p14="http://schemas.microsoft.com/office/powerpoint/2010/main" val="575551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255249" y="85636"/>
            <a:ext cx="8662076" cy="457200"/>
          </a:xfrm>
        </p:spPr>
        <p:txBody>
          <a:bodyPr/>
          <a:lstStyle/>
          <a:p>
            <a:r>
              <a:rPr lang="en-US" altLang="cs-CZ" sz="2800" dirty="0">
                <a:solidFill>
                  <a:schemeClr val="accent2"/>
                </a:solidFill>
                <a:latin typeface="Arial" panose="020B0604020202020204" pitchFamily="34" charset="0"/>
              </a:rPr>
              <a:t>Emissions created by aircraft turbine propulsion</a:t>
            </a:r>
            <a:endParaRPr lang="cs-CZ" altLang="cs-CZ" sz="2800" dirty="0">
              <a:solidFill>
                <a:schemeClr val="accent2"/>
              </a:solidFill>
              <a:latin typeface="Arial" panose="020B0604020202020204" pitchFamily="34" charset="0"/>
            </a:endParaRPr>
          </a:p>
        </p:txBody>
      </p:sp>
      <p:sp>
        <p:nvSpPr>
          <p:cNvPr id="281603" name="Rectangle 3"/>
          <p:cNvSpPr>
            <a:spLocks noGrp="1" noChangeArrowheads="1"/>
          </p:cNvSpPr>
          <p:nvPr>
            <p:ph type="body" idx="1"/>
          </p:nvPr>
        </p:nvSpPr>
        <p:spPr>
          <a:xfrm>
            <a:off x="209550" y="1597688"/>
            <a:ext cx="8543925" cy="4955512"/>
          </a:xfrm>
        </p:spPr>
        <p:txBody>
          <a:bodyPr/>
          <a:lstStyle/>
          <a:p>
            <a:r>
              <a:rPr lang="en-US" sz="2400" dirty="0"/>
              <a:t>Burning 1kg of aviation fuel produces the following emissions:</a:t>
            </a:r>
            <a:endParaRPr lang="cs-CZ" altLang="cs-CZ" sz="1800" dirty="0"/>
          </a:p>
        </p:txBody>
      </p:sp>
      <p:sp>
        <p:nvSpPr>
          <p:cNvPr id="281605" name="Text Box 5"/>
          <p:cNvSpPr txBox="1">
            <a:spLocks noChangeArrowheads="1"/>
          </p:cNvSpPr>
          <p:nvPr/>
        </p:nvSpPr>
        <p:spPr bwMode="auto">
          <a:xfrm>
            <a:off x="466725" y="914400"/>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dirty="0">
                <a:latin typeface="Arial" panose="020B0604020202020204" pitchFamily="34" charset="0"/>
                <a:cs typeface="Arial" panose="020B0604020202020204" pitchFamily="34" charset="0"/>
              </a:rPr>
              <a:t>Characteristic emissions of JET A1 combustion</a:t>
            </a:r>
            <a:endParaRPr lang="cs-CZ" altLang="cs-CZ" sz="2800"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412547" y="2413007"/>
            <a:ext cx="8137930" cy="3458807"/>
          </a:xfrm>
          <a:prstGeom prst="rect">
            <a:avLst/>
          </a:prstGeom>
        </p:spPr>
      </p:pic>
      <p:sp>
        <p:nvSpPr>
          <p:cNvPr id="3" name="TextovéPole 2"/>
          <p:cNvSpPr txBox="1"/>
          <p:nvPr/>
        </p:nvSpPr>
        <p:spPr>
          <a:xfrm>
            <a:off x="647700" y="5953035"/>
            <a:ext cx="7927588" cy="461665"/>
          </a:xfrm>
          <a:prstGeom prst="rect">
            <a:avLst/>
          </a:prstGeom>
          <a:noFill/>
        </p:spPr>
        <p:txBody>
          <a:bodyPr wrap="square" rtlCol="0">
            <a:spAutoFit/>
          </a:bodyPr>
          <a:lstStyle/>
          <a:p>
            <a:pPr algn="ctr"/>
            <a:r>
              <a:rPr lang="en-US" dirty="0"/>
              <a:t>279 million tons of jet fuel were consumed in 2023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3" name="Rectangle 3"/>
          <p:cNvSpPr>
            <a:spLocks noGrp="1" noChangeArrowheads="1"/>
          </p:cNvSpPr>
          <p:nvPr>
            <p:ph type="body" idx="1"/>
          </p:nvPr>
        </p:nvSpPr>
        <p:spPr>
          <a:xfrm>
            <a:off x="209550" y="1228763"/>
            <a:ext cx="8791231" cy="5137150"/>
          </a:xfrm>
        </p:spPr>
        <p:txBody>
          <a:bodyPr/>
          <a:lstStyle/>
          <a:p>
            <a:r>
              <a:rPr lang="en-US" sz="2000" dirty="0"/>
              <a:t>To assess the impact, the GWP radiative forcing potential indicator was introduced, which expresses the potential contribution of a given gas to the greenhouse effect compared to the CO2 reference value.</a:t>
            </a:r>
            <a:endParaRPr lang="cs-CZ" altLang="cs-CZ" sz="1200" dirty="0"/>
          </a:p>
        </p:txBody>
      </p:sp>
      <p:sp>
        <p:nvSpPr>
          <p:cNvPr id="281605" name="Text Box 5"/>
          <p:cNvSpPr txBox="1">
            <a:spLocks noChangeArrowheads="1"/>
          </p:cNvSpPr>
          <p:nvPr/>
        </p:nvSpPr>
        <p:spPr bwMode="auto">
          <a:xfrm>
            <a:off x="209550" y="788055"/>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sz="2800" dirty="0">
                <a:latin typeface="Arial" panose="020B0604020202020204" pitchFamily="34" charset="0"/>
                <a:cs typeface="Arial" panose="020B0604020202020204" pitchFamily="34" charset="0"/>
              </a:rPr>
              <a:t>Impact of aviation emissions</a:t>
            </a:r>
            <a:endParaRPr lang="cs-CZ" altLang="cs-CZ" sz="2800"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4" name="Rectangle 1"/>
          <p:cNvSpPr>
            <a:spLocks noChangeArrowheads="1"/>
          </p:cNvSpPr>
          <p:nvPr/>
        </p:nvSpPr>
        <p:spPr bwMode="auto">
          <a:xfrm>
            <a:off x="647700" y="2951528"/>
            <a:ext cx="747640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cs-CZ"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cs-CZ" altLang="en-US" sz="1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Průměrné množství vypuštěných emisí na 1 kg spáleného paliva Jet A1  a GWP faktor </a:t>
            </a:r>
            <a:endParaRPr kumimoji="0" lang="en-US" altLang="en-US" sz="7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Rectangle 2"/>
          <p:cNvSpPr txBox="1">
            <a:spLocks noChangeArrowheads="1"/>
          </p:cNvSpPr>
          <p:nvPr/>
        </p:nvSpPr>
        <p:spPr bwMode="auto">
          <a:xfrm>
            <a:off x="255249" y="85636"/>
            <a:ext cx="866207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a:lstStyle>
          <a:p>
            <a:r>
              <a:rPr lang="en-US" altLang="cs-CZ" sz="2800">
                <a:solidFill>
                  <a:schemeClr val="accent2"/>
                </a:solidFill>
                <a:latin typeface="Arial" panose="020B0604020202020204" pitchFamily="34" charset="0"/>
              </a:rPr>
              <a:t>Emissions created by aircraft turbine propulsion</a:t>
            </a:r>
            <a:endParaRPr lang="cs-CZ" altLang="cs-CZ" sz="2800" dirty="0">
              <a:solidFill>
                <a:schemeClr val="accent2"/>
              </a:solidFill>
              <a:latin typeface="Arial" panose="020B0604020202020204" pitchFamily="34" charset="0"/>
            </a:endParaRPr>
          </a:p>
        </p:txBody>
      </p:sp>
      <p:pic>
        <p:nvPicPr>
          <p:cNvPr id="5" name="Obrázek 4"/>
          <p:cNvPicPr>
            <a:picLocks noChangeAspect="1"/>
          </p:cNvPicPr>
          <p:nvPr/>
        </p:nvPicPr>
        <p:blipFill>
          <a:blip r:embed="rId2"/>
          <a:stretch>
            <a:fillRect/>
          </a:stretch>
        </p:blipFill>
        <p:spPr>
          <a:xfrm>
            <a:off x="361113" y="2291991"/>
            <a:ext cx="8401887" cy="4514630"/>
          </a:xfrm>
          <a:prstGeom prst="rect">
            <a:avLst/>
          </a:prstGeom>
        </p:spPr>
      </p:pic>
    </p:spTree>
    <p:extLst>
      <p:ext uri="{BB962C8B-B14F-4D97-AF65-F5344CB8AC3E}">
        <p14:creationId xmlns:p14="http://schemas.microsoft.com/office/powerpoint/2010/main" val="646445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3" name="Rectangle 3"/>
          <p:cNvSpPr>
            <a:spLocks noGrp="1" noChangeArrowheads="1"/>
          </p:cNvSpPr>
          <p:nvPr>
            <p:ph type="body" idx="1"/>
          </p:nvPr>
        </p:nvSpPr>
        <p:spPr>
          <a:xfrm>
            <a:off x="209550" y="1228763"/>
            <a:ext cx="8791231" cy="5137150"/>
          </a:xfrm>
        </p:spPr>
        <p:txBody>
          <a:bodyPr/>
          <a:lstStyle/>
          <a:p>
            <a:r>
              <a:rPr lang="en-US" sz="2000" dirty="0"/>
              <a:t>Comparison of emissions of different types of transport aircraft.</a:t>
            </a:r>
            <a:endParaRPr lang="cs-CZ" altLang="cs-CZ" sz="1200" dirty="0"/>
          </a:p>
        </p:txBody>
      </p:sp>
      <p:sp>
        <p:nvSpPr>
          <p:cNvPr id="281605" name="Text Box 5"/>
          <p:cNvSpPr txBox="1">
            <a:spLocks noChangeArrowheads="1"/>
          </p:cNvSpPr>
          <p:nvPr/>
        </p:nvSpPr>
        <p:spPr bwMode="auto">
          <a:xfrm>
            <a:off x="209550" y="788055"/>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sz="2800" dirty="0">
                <a:latin typeface="Arial" panose="020B0604020202020204" pitchFamily="34" charset="0"/>
                <a:cs typeface="Arial" panose="020B0604020202020204" pitchFamily="34" charset="0"/>
              </a:rPr>
              <a:t>Impact of aviation emissions</a:t>
            </a:r>
            <a:endParaRPr lang="cs-CZ" altLang="cs-CZ" sz="2800"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4" name="Rectangle 1"/>
          <p:cNvSpPr>
            <a:spLocks noChangeArrowheads="1"/>
          </p:cNvSpPr>
          <p:nvPr/>
        </p:nvSpPr>
        <p:spPr bwMode="auto">
          <a:xfrm>
            <a:off x="647700" y="2951528"/>
            <a:ext cx="747640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cs-CZ"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cs-CZ" altLang="en-US" sz="1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Průměrné množství vypuštěných emisí na 1 kg spáleného paliva Jet A1  a GWP faktor </a:t>
            </a:r>
            <a:endParaRPr kumimoji="0" lang="en-US" altLang="en-US" sz="7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Rectangle 2"/>
          <p:cNvSpPr txBox="1">
            <a:spLocks noChangeArrowheads="1"/>
          </p:cNvSpPr>
          <p:nvPr/>
        </p:nvSpPr>
        <p:spPr bwMode="auto">
          <a:xfrm>
            <a:off x="255249" y="85636"/>
            <a:ext cx="866207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a:lstStyle>
          <a:p>
            <a:r>
              <a:rPr lang="en-US" altLang="cs-CZ" sz="2800">
                <a:solidFill>
                  <a:schemeClr val="accent2"/>
                </a:solidFill>
                <a:latin typeface="Arial" panose="020B0604020202020204" pitchFamily="34" charset="0"/>
              </a:rPr>
              <a:t>Emissions created by aircraft turbine propulsion</a:t>
            </a:r>
            <a:endParaRPr lang="cs-CZ" altLang="cs-CZ" sz="2800" dirty="0">
              <a:solidFill>
                <a:schemeClr val="accent2"/>
              </a:solidFill>
              <a:latin typeface="Arial" panose="020B0604020202020204" pitchFamily="34" charset="0"/>
            </a:endParaRPr>
          </a:p>
        </p:txBody>
      </p:sp>
      <p:pic>
        <p:nvPicPr>
          <p:cNvPr id="2" name="Obrázek 1"/>
          <p:cNvPicPr>
            <a:picLocks noChangeAspect="1"/>
          </p:cNvPicPr>
          <p:nvPr/>
        </p:nvPicPr>
        <p:blipFill>
          <a:blip r:embed="rId2"/>
          <a:stretch>
            <a:fillRect/>
          </a:stretch>
        </p:blipFill>
        <p:spPr>
          <a:xfrm>
            <a:off x="576262" y="2014556"/>
            <a:ext cx="7505700" cy="3648075"/>
          </a:xfrm>
          <a:prstGeom prst="rect">
            <a:avLst/>
          </a:prstGeom>
        </p:spPr>
      </p:pic>
    </p:spTree>
    <p:extLst>
      <p:ext uri="{BB962C8B-B14F-4D97-AF65-F5344CB8AC3E}">
        <p14:creationId xmlns:p14="http://schemas.microsoft.com/office/powerpoint/2010/main" val="3891440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3" name="Rectangle 3"/>
          <p:cNvSpPr>
            <a:spLocks noGrp="1" noChangeArrowheads="1"/>
          </p:cNvSpPr>
          <p:nvPr>
            <p:ph type="body" idx="1"/>
          </p:nvPr>
        </p:nvSpPr>
        <p:spPr>
          <a:xfrm>
            <a:off x="209550" y="1228763"/>
            <a:ext cx="8791231" cy="5137150"/>
          </a:xfrm>
        </p:spPr>
        <p:txBody>
          <a:bodyPr/>
          <a:lstStyle/>
          <a:p>
            <a:r>
              <a:rPr lang="en-US" sz="2000" dirty="0"/>
              <a:t>Cirrus clouds formed from condensation trails under specific meteorological conditions that can contribute to warming</a:t>
            </a:r>
            <a:endParaRPr lang="cs-CZ" altLang="cs-CZ" sz="1200" dirty="0"/>
          </a:p>
        </p:txBody>
      </p:sp>
      <p:sp>
        <p:nvSpPr>
          <p:cNvPr id="281605" name="Text Box 5"/>
          <p:cNvSpPr txBox="1">
            <a:spLocks noChangeArrowheads="1"/>
          </p:cNvSpPr>
          <p:nvPr/>
        </p:nvSpPr>
        <p:spPr bwMode="auto">
          <a:xfrm>
            <a:off x="209550" y="788055"/>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sz="2800" dirty="0">
                <a:latin typeface="Arial" panose="020B0604020202020204" pitchFamily="34" charset="0"/>
                <a:cs typeface="Arial" panose="020B0604020202020204" pitchFamily="34" charset="0"/>
              </a:rPr>
              <a:t>Impact of aviation emissions</a:t>
            </a:r>
            <a:endParaRPr lang="cs-CZ" altLang="cs-CZ" sz="2800"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9" name="Obrázek 8"/>
          <p:cNvPicPr/>
          <p:nvPr/>
        </p:nvPicPr>
        <p:blipFill>
          <a:blip r:embed="rId2"/>
          <a:stretch>
            <a:fillRect/>
          </a:stretch>
        </p:blipFill>
        <p:spPr>
          <a:xfrm>
            <a:off x="638523" y="2194023"/>
            <a:ext cx="7381178" cy="4373065"/>
          </a:xfrm>
          <a:prstGeom prst="rect">
            <a:avLst/>
          </a:prstGeom>
        </p:spPr>
      </p:pic>
      <p:sp>
        <p:nvSpPr>
          <p:cNvPr id="10" name="Rectangle 2"/>
          <p:cNvSpPr txBox="1">
            <a:spLocks noChangeArrowheads="1"/>
          </p:cNvSpPr>
          <p:nvPr/>
        </p:nvSpPr>
        <p:spPr bwMode="auto">
          <a:xfrm>
            <a:off x="255249" y="85636"/>
            <a:ext cx="866207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a:lstStyle>
          <a:p>
            <a:r>
              <a:rPr lang="en-US" altLang="cs-CZ" sz="2800">
                <a:solidFill>
                  <a:schemeClr val="accent2"/>
                </a:solidFill>
                <a:latin typeface="Arial" panose="020B0604020202020204" pitchFamily="34" charset="0"/>
              </a:rPr>
              <a:t>Emissions created by aircraft turbine propulsion</a:t>
            </a:r>
            <a:endParaRPr lang="cs-CZ" altLang="cs-CZ" sz="2800" dirty="0">
              <a:solidFill>
                <a:schemeClr val="accent2"/>
              </a:solidFill>
              <a:latin typeface="Arial" panose="020B0604020202020204" pitchFamily="34" charset="0"/>
            </a:endParaRPr>
          </a:p>
        </p:txBody>
      </p:sp>
    </p:spTree>
    <p:extLst>
      <p:ext uri="{BB962C8B-B14F-4D97-AF65-F5344CB8AC3E}">
        <p14:creationId xmlns:p14="http://schemas.microsoft.com/office/powerpoint/2010/main" val="9438580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3" name="Rectangle 3"/>
          <p:cNvSpPr>
            <a:spLocks noGrp="1" noChangeArrowheads="1"/>
          </p:cNvSpPr>
          <p:nvPr>
            <p:ph type="body" idx="1"/>
          </p:nvPr>
        </p:nvSpPr>
        <p:spPr>
          <a:xfrm>
            <a:off x="209550" y="1228763"/>
            <a:ext cx="8791231" cy="5137150"/>
          </a:xfrm>
        </p:spPr>
        <p:txBody>
          <a:bodyPr/>
          <a:lstStyle/>
          <a:p>
            <a:endParaRPr lang="cs-CZ" altLang="cs-CZ" sz="2000" dirty="0"/>
          </a:p>
          <a:p>
            <a:r>
              <a:rPr lang="en-US" altLang="cs-CZ" sz="2000" dirty="0"/>
              <a:t>Timeline for the introduction of regulatory restrictions on emissions and noise produced by aircraft engines</a:t>
            </a:r>
            <a:endParaRPr lang="cs-CZ" altLang="cs-CZ" sz="2000" dirty="0"/>
          </a:p>
          <a:p>
            <a:endParaRPr lang="cs-CZ" altLang="cs-CZ" sz="2000" dirty="0"/>
          </a:p>
          <a:p>
            <a:endParaRPr lang="cs-CZ" altLang="cs-CZ" sz="2000" dirty="0"/>
          </a:p>
          <a:p>
            <a:endParaRPr lang="cs-CZ" altLang="cs-CZ" sz="2000" dirty="0"/>
          </a:p>
          <a:p>
            <a:endParaRPr lang="cs-CZ" altLang="cs-CZ" sz="2000" dirty="0"/>
          </a:p>
          <a:p>
            <a:endParaRPr lang="cs-CZ" altLang="cs-CZ" sz="2000" dirty="0"/>
          </a:p>
          <a:p>
            <a:pPr marL="0" indent="0">
              <a:buNone/>
            </a:pPr>
            <a:endParaRPr lang="cs-CZ" altLang="cs-CZ" sz="2000" dirty="0"/>
          </a:p>
          <a:p>
            <a:r>
              <a:rPr lang="en-US" sz="2000" dirty="0"/>
              <a:t>In 2016, ICAO also set emission standards for CO2 production, which was introduced by the CAEP/10 standard. The standard also applies to aircraft already in production and those that have already received certification</a:t>
            </a:r>
            <a:r>
              <a:rPr lang="cs-CZ" sz="2000" dirty="0"/>
              <a:t>.</a:t>
            </a:r>
          </a:p>
        </p:txBody>
      </p:sp>
      <p:sp>
        <p:nvSpPr>
          <p:cNvPr id="281605" name="Text Box 5"/>
          <p:cNvSpPr txBox="1">
            <a:spLocks noChangeArrowheads="1"/>
          </p:cNvSpPr>
          <p:nvPr/>
        </p:nvSpPr>
        <p:spPr bwMode="auto">
          <a:xfrm>
            <a:off x="209550" y="788055"/>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dirty="0">
                <a:latin typeface="Arial" panose="020B0604020202020204" pitchFamily="34" charset="0"/>
                <a:cs typeface="Arial" panose="020B0604020202020204" pitchFamily="34" charset="0"/>
              </a:rPr>
              <a:t>Limiting aircraft engine emissions by standards</a:t>
            </a:r>
            <a:endParaRPr lang="cs-CZ" altLang="cs-CZ" sz="2800"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7" name="Obrázek 6"/>
          <p:cNvPicPr/>
          <p:nvPr/>
        </p:nvPicPr>
        <p:blipFill>
          <a:blip r:embed="rId2"/>
          <a:stretch>
            <a:fillRect/>
          </a:stretch>
        </p:blipFill>
        <p:spPr>
          <a:xfrm>
            <a:off x="549151" y="2362362"/>
            <a:ext cx="8297994" cy="1930857"/>
          </a:xfrm>
          <a:prstGeom prst="rect">
            <a:avLst/>
          </a:prstGeom>
        </p:spPr>
      </p:pic>
      <p:sp>
        <p:nvSpPr>
          <p:cNvPr id="9" name="Rectangle 2"/>
          <p:cNvSpPr txBox="1">
            <a:spLocks noChangeArrowheads="1"/>
          </p:cNvSpPr>
          <p:nvPr/>
        </p:nvSpPr>
        <p:spPr bwMode="auto">
          <a:xfrm>
            <a:off x="255249" y="85636"/>
            <a:ext cx="866207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a:lstStyle>
          <a:p>
            <a:r>
              <a:rPr lang="en-US" altLang="cs-CZ" sz="2800">
                <a:solidFill>
                  <a:schemeClr val="accent2"/>
                </a:solidFill>
                <a:latin typeface="Arial" panose="020B0604020202020204" pitchFamily="34" charset="0"/>
              </a:rPr>
              <a:t>Emissions created by aircraft turbine propulsion</a:t>
            </a:r>
            <a:endParaRPr lang="cs-CZ" altLang="cs-CZ" sz="2800" dirty="0">
              <a:solidFill>
                <a:schemeClr val="accent2"/>
              </a:solidFill>
              <a:latin typeface="Arial" panose="020B0604020202020204" pitchFamily="34" charset="0"/>
            </a:endParaRPr>
          </a:p>
        </p:txBody>
      </p:sp>
    </p:spTree>
    <p:extLst>
      <p:ext uri="{BB962C8B-B14F-4D97-AF65-F5344CB8AC3E}">
        <p14:creationId xmlns:p14="http://schemas.microsoft.com/office/powerpoint/2010/main" val="4499763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3" name="Rectangle 3"/>
          <p:cNvSpPr>
            <a:spLocks noGrp="1" noChangeArrowheads="1"/>
          </p:cNvSpPr>
          <p:nvPr>
            <p:ph type="body" idx="1"/>
          </p:nvPr>
        </p:nvSpPr>
        <p:spPr>
          <a:xfrm>
            <a:off x="209550" y="1228763"/>
            <a:ext cx="8791231" cy="5137150"/>
          </a:xfrm>
        </p:spPr>
        <p:txBody>
          <a:bodyPr/>
          <a:lstStyle/>
          <a:p>
            <a:r>
              <a:rPr lang="cs-CZ" sz="2000" dirty="0"/>
              <a:t>CO2 index </a:t>
            </a:r>
            <a:r>
              <a:rPr lang="cs-CZ" sz="2000" dirty="0" err="1"/>
              <a:t>calculation</a:t>
            </a:r>
            <a:r>
              <a:rPr lang="cs-CZ" sz="2000" dirty="0"/>
              <a:t>: </a:t>
            </a:r>
            <a:endParaRPr lang="cs-CZ" altLang="cs-CZ" sz="2000" dirty="0"/>
          </a:p>
          <a:p>
            <a:endParaRPr lang="cs-CZ" altLang="cs-CZ" sz="2000" dirty="0"/>
          </a:p>
          <a:p>
            <a:pPr marL="0" indent="0">
              <a:buNone/>
            </a:pPr>
            <a:endParaRPr lang="cs-CZ" altLang="cs-CZ" sz="2000" dirty="0"/>
          </a:p>
          <a:p>
            <a:pPr marL="0" indent="0">
              <a:buNone/>
            </a:pPr>
            <a:endParaRPr lang="cs-CZ" altLang="cs-CZ" sz="2000" dirty="0"/>
          </a:p>
          <a:p>
            <a:pPr marL="0" indent="0">
              <a:buNone/>
            </a:pPr>
            <a:endParaRPr lang="cs-CZ" altLang="cs-CZ" sz="2000" dirty="0"/>
          </a:p>
          <a:p>
            <a:r>
              <a:rPr lang="en-US" sz="1800" dirty="0"/>
              <a:t>Where: RGF is the dimensionless Reference Geometric Factor, which is determined for a single-deck aircraft as the surface area (expressed in m2) bounded by the maximum width of the outer fuselage line projected onto a plane parallel to the floor of the main deck between the forward and aft bulkheads of the passenger compartment, excluding the cockpit and crew compartment</a:t>
            </a:r>
            <a:r>
              <a:rPr lang="cs-CZ" sz="1800" dirty="0"/>
              <a:t>. </a:t>
            </a:r>
          </a:p>
          <a:p>
            <a:r>
              <a:rPr lang="en-US" sz="1800" dirty="0"/>
              <a:t>The value 1/</a:t>
            </a:r>
            <a:r>
              <a:rPr lang="en-US" sz="1800" dirty="0" err="1"/>
              <a:t>SAR</a:t>
            </a:r>
            <a:r>
              <a:rPr lang="en-US" sz="1800" baseline="-25000" dirty="0" err="1"/>
              <a:t>awg</a:t>
            </a:r>
            <a:r>
              <a:rPr lang="en-US" sz="1800" dirty="0"/>
              <a:t> is evaluated as the average of the maximum specific range under optimal conditions for three different total weights GW in (kg), which are defined as follows</a:t>
            </a:r>
            <a:r>
              <a:rPr lang="cs-CZ" sz="1800" dirty="0"/>
              <a:t>: </a:t>
            </a:r>
            <a:endParaRPr lang="en-US" sz="1800" dirty="0"/>
          </a:p>
          <a:p>
            <a:pPr lvl="1">
              <a:buFont typeface="+mj-lt"/>
              <a:buAutoNum type="arabicParenR"/>
            </a:pPr>
            <a:r>
              <a:rPr lang="cs-CZ" sz="1400" dirty="0" err="1"/>
              <a:t>High</a:t>
            </a:r>
            <a:r>
              <a:rPr lang="cs-CZ" sz="1400" dirty="0"/>
              <a:t> Gross </a:t>
            </a:r>
            <a:r>
              <a:rPr lang="cs-CZ" sz="1400" dirty="0" err="1"/>
              <a:t>Weight</a:t>
            </a:r>
            <a:r>
              <a:rPr lang="cs-CZ" sz="1400" dirty="0"/>
              <a:t> (GW) = 0,92 * MTOW </a:t>
            </a:r>
            <a:endParaRPr lang="en-US" sz="1400" dirty="0"/>
          </a:p>
          <a:p>
            <a:pPr lvl="1">
              <a:buFont typeface="+mj-lt"/>
              <a:buAutoNum type="arabicParenR"/>
            </a:pPr>
            <a:r>
              <a:rPr lang="cs-CZ" sz="1400" dirty="0"/>
              <a:t>Medium  GW = Průměr z vysoké a nízké GW </a:t>
            </a:r>
            <a:endParaRPr lang="en-US" sz="1400" dirty="0"/>
          </a:p>
          <a:p>
            <a:pPr lvl="1">
              <a:buFont typeface="+mj-lt"/>
              <a:buAutoNum type="arabicParenR"/>
            </a:pPr>
            <a:r>
              <a:rPr lang="cs-CZ" sz="1400" dirty="0" err="1"/>
              <a:t>Low</a:t>
            </a:r>
            <a:r>
              <a:rPr lang="cs-CZ" sz="1400" dirty="0"/>
              <a:t> GW = 0,45 * MTOW + 0,63 * MTOW 0,924</a:t>
            </a:r>
            <a:endParaRPr lang="en-US" sz="1400" dirty="0"/>
          </a:p>
          <a:p>
            <a:endParaRPr lang="cs-CZ" altLang="cs-CZ" sz="700" dirty="0"/>
          </a:p>
        </p:txBody>
      </p:sp>
      <p:sp>
        <p:nvSpPr>
          <p:cNvPr id="281605" name="Text Box 5"/>
          <p:cNvSpPr txBox="1">
            <a:spLocks noChangeArrowheads="1"/>
          </p:cNvSpPr>
          <p:nvPr/>
        </p:nvSpPr>
        <p:spPr bwMode="auto">
          <a:xfrm>
            <a:off x="180975" y="628673"/>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dirty="0">
                <a:latin typeface="Arial" panose="020B0604020202020204" pitchFamily="34" charset="0"/>
                <a:cs typeface="Arial" panose="020B0604020202020204" pitchFamily="34" charset="0"/>
              </a:rPr>
              <a:t>Limiting aircraft engine emissions by standards</a:t>
            </a:r>
            <a:endParaRPr lang="cs-CZ" altLang="cs-CZ" sz="2800"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mc:AlternateContent xmlns:mc="http://schemas.openxmlformats.org/markup-compatibility/2006" xmlns:a14="http://schemas.microsoft.com/office/drawing/2010/main">
        <mc:Choice Requires="a14">
          <p:sp>
            <p:nvSpPr>
              <p:cNvPr id="2" name="Obdélník 1"/>
              <p:cNvSpPr/>
              <p:nvPr/>
            </p:nvSpPr>
            <p:spPr>
              <a:xfrm>
                <a:off x="2776365" y="1598242"/>
                <a:ext cx="3657600" cy="1214500"/>
              </a:xfrm>
              <a:prstGeom prst="rect">
                <a:avLst/>
              </a:prstGeom>
            </p:spPr>
            <p:txBody>
              <a:bodyPr wrap="square">
                <a:spAutoFit/>
              </a:bodyPr>
              <a:lstStyle/>
              <a:p>
                <a:pPr algn="just">
                  <a:spcAft>
                    <a:spcPts val="0"/>
                  </a:spcAft>
                </a:pPr>
                <a:r>
                  <a:rPr lang="cs-CZ" dirty="0">
                    <a:ea typeface="Times New Roman" panose="02020603050405020304" pitchFamily="18" charset="0"/>
                  </a:rPr>
                  <a:t> </a:t>
                </a:r>
                <a:endParaRPr lang="en-US" dirty="0">
                  <a:ea typeface="Times New Roman" panose="02020603050405020304" pitchFamily="18" charset="0"/>
                </a:endParaRPr>
              </a:p>
              <a:p>
                <a14:m>
                  <m:oMath xmlns:m="http://schemas.openxmlformats.org/officeDocument/2006/math">
                    <m:r>
                      <a:rPr lang="cs-CZ" i="1">
                        <a:latin typeface="Cambria Math" panose="02040503050406030204" pitchFamily="18" charset="0"/>
                        <a:ea typeface="Times New Roman" panose="02020603050405020304" pitchFamily="18" charset="0"/>
                        <a:cs typeface="Times New Roman" panose="02020603050405020304" pitchFamily="18" charset="0"/>
                      </a:rPr>
                      <m:t>𝐶𝑂</m:t>
                    </m:r>
                    <m:r>
                      <a:rPr lang="cs-CZ" i="1">
                        <a:latin typeface="Cambria Math" panose="02040503050406030204" pitchFamily="18" charset="0"/>
                        <a:ea typeface="Times New Roman" panose="02020603050405020304" pitchFamily="18" charset="0"/>
                        <a:cs typeface="Times New Roman" panose="02020603050405020304" pitchFamily="18" charset="0"/>
                      </a:rPr>
                      <m:t>2 </m:t>
                    </m:r>
                    <m:r>
                      <a:rPr lang="cs-CZ" i="1">
                        <a:latin typeface="Cambria Math" panose="02040503050406030204" pitchFamily="18" charset="0"/>
                        <a:ea typeface="Times New Roman" panose="02020603050405020304" pitchFamily="18" charset="0"/>
                        <a:cs typeface="Times New Roman" panose="02020603050405020304" pitchFamily="18" charset="0"/>
                      </a:rPr>
                      <m:t>𝑖𝑛𝑑𝑒𝑥</m:t>
                    </m:r>
                    <m:r>
                      <a:rPr lang="cs-CZ"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rPr>
                        </m:ctrlPr>
                      </m:fPr>
                      <m:num>
                        <m:f>
                          <m:fPr>
                            <m:ctrlPr>
                              <a:rPr lang="en-US" i="1">
                                <a:effectLst/>
                                <a:latin typeface="Cambria Math" panose="02040503050406030204" pitchFamily="18" charset="0"/>
                              </a:rPr>
                            </m:ctrlPr>
                          </m:fPr>
                          <m:num>
                            <m:r>
                              <a:rPr lang="cs-CZ" i="1">
                                <a:latin typeface="Cambria Math" panose="02040503050406030204" pitchFamily="18" charset="0"/>
                                <a:ea typeface="Times New Roman" panose="02020603050405020304" pitchFamily="18" charset="0"/>
                                <a:cs typeface="Times New Roman" panose="02020603050405020304" pitchFamily="18" charset="0"/>
                              </a:rPr>
                              <m:t>1</m:t>
                            </m:r>
                          </m:num>
                          <m:den>
                            <m:sSub>
                              <m:sSubPr>
                                <m:ctrlPr>
                                  <a:rPr lang="en-US" i="1">
                                    <a:effectLst/>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𝑆𝐴𝑅</m:t>
                                </m:r>
                              </m:e>
                              <m:sub>
                                <m:r>
                                  <a:rPr lang="cs-CZ" i="1">
                                    <a:latin typeface="Cambria Math" panose="02040503050406030204" pitchFamily="18" charset="0"/>
                                    <a:ea typeface="Times New Roman" panose="02020603050405020304" pitchFamily="18" charset="0"/>
                                    <a:cs typeface="Times New Roman" panose="02020603050405020304" pitchFamily="18" charset="0"/>
                                  </a:rPr>
                                  <m:t>𝑎𝑤𝑔</m:t>
                                </m:r>
                              </m:sub>
                            </m:sSub>
                          </m:den>
                        </m:f>
                      </m:num>
                      <m:den>
                        <m:sSup>
                          <m:sSupPr>
                            <m:ctrlPr>
                              <a:rPr lang="en-US" i="1">
                                <a:effectLst/>
                                <a:latin typeface="Cambria Math" panose="02040503050406030204" pitchFamily="18" charset="0"/>
                              </a:rPr>
                            </m:ctrlPr>
                          </m:sSupPr>
                          <m:e>
                            <m:r>
                              <a:rPr lang="cs-CZ" i="1">
                                <a:latin typeface="Cambria Math" panose="02040503050406030204" pitchFamily="18" charset="0"/>
                                <a:ea typeface="Times New Roman" panose="02020603050405020304" pitchFamily="18" charset="0"/>
                                <a:cs typeface="Times New Roman" panose="02020603050405020304" pitchFamily="18" charset="0"/>
                              </a:rPr>
                              <m:t>𝑅𝐺𝐹</m:t>
                            </m:r>
                          </m:e>
                          <m:sup>
                            <m:r>
                              <a:rPr lang="cs-CZ" i="1">
                                <a:latin typeface="Cambria Math" panose="02040503050406030204" pitchFamily="18" charset="0"/>
                                <a:ea typeface="Times New Roman" panose="02020603050405020304" pitchFamily="18" charset="0"/>
                                <a:cs typeface="Times New Roman" panose="02020603050405020304" pitchFamily="18" charset="0"/>
                              </a:rPr>
                              <m:t>0,24</m:t>
                            </m:r>
                          </m:sup>
                        </m:sSup>
                      </m:den>
                    </m:f>
                  </m:oMath>
                </a14:m>
                <a:r>
                  <a:rPr lang="cs-CZ" dirty="0">
                    <a:ea typeface="Times New Roman" panose="02020603050405020304" pitchFamily="18" charset="0"/>
                  </a:rPr>
                  <a:t> </a:t>
                </a:r>
                <a:endParaRPr lang="en-US" dirty="0"/>
              </a:p>
            </p:txBody>
          </p:sp>
        </mc:Choice>
        <mc:Fallback xmlns="">
          <p:sp>
            <p:nvSpPr>
              <p:cNvPr id="2" name="Obdélník 1"/>
              <p:cNvSpPr>
                <a:spLocks noRot="1" noChangeAspect="1" noMove="1" noResize="1" noEditPoints="1" noAdjustHandles="1" noChangeArrowheads="1" noChangeShapeType="1" noTextEdit="1"/>
              </p:cNvSpPr>
              <p:nvPr/>
            </p:nvSpPr>
            <p:spPr>
              <a:xfrm>
                <a:off x="2776365" y="1598242"/>
                <a:ext cx="3657600" cy="1214500"/>
              </a:xfrm>
              <a:prstGeom prst="rect">
                <a:avLst/>
              </a:prstGeom>
              <a:blipFill>
                <a:blip r:embed="rId2"/>
                <a:stretch>
                  <a:fillRect/>
                </a:stretch>
              </a:blipFill>
            </p:spPr>
            <p:txBody>
              <a:bodyPr/>
              <a:lstStyle/>
              <a:p>
                <a:r>
                  <a:rPr lang="en-US">
                    <a:noFill/>
                  </a:rPr>
                  <a:t> </a:t>
                </a:r>
              </a:p>
            </p:txBody>
          </p:sp>
        </mc:Fallback>
      </mc:AlternateContent>
      <p:pic>
        <p:nvPicPr>
          <p:cNvPr id="9" name="Obrázek 8"/>
          <p:cNvPicPr/>
          <p:nvPr/>
        </p:nvPicPr>
        <p:blipFill>
          <a:blip r:embed="rId3"/>
          <a:stretch>
            <a:fillRect/>
          </a:stretch>
        </p:blipFill>
        <p:spPr>
          <a:xfrm>
            <a:off x="6766174" y="1123988"/>
            <a:ext cx="2092206" cy="2105151"/>
          </a:xfrm>
          <a:prstGeom prst="rect">
            <a:avLst/>
          </a:prstGeom>
        </p:spPr>
      </p:pic>
      <p:sp>
        <p:nvSpPr>
          <p:cNvPr id="10" name="Rectangle 2"/>
          <p:cNvSpPr txBox="1">
            <a:spLocks noChangeArrowheads="1"/>
          </p:cNvSpPr>
          <p:nvPr/>
        </p:nvSpPr>
        <p:spPr bwMode="auto">
          <a:xfrm>
            <a:off x="196304" y="77192"/>
            <a:ext cx="866207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a:lstStyle>
          <a:p>
            <a:r>
              <a:rPr lang="en-US" altLang="cs-CZ" sz="2800" dirty="0">
                <a:solidFill>
                  <a:schemeClr val="accent2"/>
                </a:solidFill>
                <a:latin typeface="Arial" panose="020B0604020202020204" pitchFamily="34" charset="0"/>
              </a:rPr>
              <a:t>Emissions created by aircraft turbine propulsion</a:t>
            </a:r>
            <a:endParaRPr lang="cs-CZ" altLang="cs-CZ" sz="2800" dirty="0">
              <a:solidFill>
                <a:schemeClr val="accent2"/>
              </a:solidFill>
              <a:latin typeface="Arial" panose="020B0604020202020204" pitchFamily="34" charset="0"/>
            </a:endParaRPr>
          </a:p>
        </p:txBody>
      </p:sp>
    </p:spTree>
    <p:extLst>
      <p:ext uri="{BB962C8B-B14F-4D97-AF65-F5344CB8AC3E}">
        <p14:creationId xmlns:p14="http://schemas.microsoft.com/office/powerpoint/2010/main" val="3644833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52425" y="3467100"/>
            <a:ext cx="7115175" cy="209550"/>
          </a:xfrm>
          <a:prstGeom prst="rec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cs-CZ" altLang="cs-CZ"/>
          </a:p>
        </p:txBody>
      </p:sp>
      <p:sp>
        <p:nvSpPr>
          <p:cNvPr id="3" name="Rectangle 2"/>
          <p:cNvSpPr txBox="1">
            <a:spLocks noChangeArrowheads="1"/>
          </p:cNvSpPr>
          <p:nvPr/>
        </p:nvSpPr>
        <p:spPr>
          <a:xfrm>
            <a:off x="787365" y="2398259"/>
            <a:ext cx="7203799" cy="457200"/>
          </a:xfrm>
          <a:prstGeom prst="rect">
            <a:avLst/>
          </a:prstGeom>
        </p:spPr>
        <p:txBody>
          <a:bodyPr/>
          <a:lst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a:lstStyle>
          <a:p>
            <a:r>
              <a:rPr lang="en-US" altLang="cs-CZ" sz="3200" dirty="0">
                <a:latin typeface="Arial" panose="020B0604020202020204" pitchFamily="34" charset="0"/>
              </a:rPr>
              <a:t>Environmental requirements for aircraft engines</a:t>
            </a:r>
            <a:endParaRPr lang="cs-CZ" altLang="cs-CZ" sz="3200" dirty="0">
              <a:latin typeface="Arial" panose="020B0604020202020204" pitchFamily="34" charset="0"/>
            </a:endParaRPr>
          </a:p>
        </p:txBody>
      </p:sp>
      <p:pic>
        <p:nvPicPr>
          <p:cNvPr id="5" name="Obrázek 4"/>
          <p:cNvPicPr>
            <a:picLocks noChangeAspect="1"/>
          </p:cNvPicPr>
          <p:nvPr/>
        </p:nvPicPr>
        <p:blipFill>
          <a:blip r:embed="rId2"/>
          <a:stretch>
            <a:fillRect/>
          </a:stretch>
        </p:blipFill>
        <p:spPr>
          <a:xfrm>
            <a:off x="4675769" y="3872593"/>
            <a:ext cx="3989258" cy="2660804"/>
          </a:xfrm>
          <a:prstGeom prst="rect">
            <a:avLst/>
          </a:prstGeom>
        </p:spPr>
      </p:pic>
    </p:spTree>
    <p:extLst>
      <p:ext uri="{BB962C8B-B14F-4D97-AF65-F5344CB8AC3E}">
        <p14:creationId xmlns:p14="http://schemas.microsoft.com/office/powerpoint/2010/main" val="34336496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3" name="Rectangle 3"/>
          <p:cNvSpPr>
            <a:spLocks noGrp="1" noChangeArrowheads="1"/>
          </p:cNvSpPr>
          <p:nvPr>
            <p:ph type="body" idx="1"/>
          </p:nvPr>
        </p:nvSpPr>
        <p:spPr>
          <a:xfrm>
            <a:off x="209550" y="1228763"/>
            <a:ext cx="8791231" cy="5137150"/>
          </a:xfrm>
        </p:spPr>
        <p:txBody>
          <a:bodyPr/>
          <a:lstStyle/>
          <a:p>
            <a:r>
              <a:rPr lang="en-US" sz="2000" dirty="0"/>
              <a:t>Determination of CO2 index by combining metric value and MTOW weight</a:t>
            </a:r>
            <a:r>
              <a:rPr lang="cs-CZ" sz="2000" dirty="0"/>
              <a:t>: </a:t>
            </a:r>
            <a:endParaRPr lang="cs-CZ" altLang="cs-CZ" sz="2000" dirty="0"/>
          </a:p>
          <a:p>
            <a:endParaRPr lang="cs-CZ" altLang="cs-CZ" sz="2000" dirty="0"/>
          </a:p>
          <a:p>
            <a:endParaRPr lang="cs-CZ" altLang="cs-CZ" sz="700" dirty="0"/>
          </a:p>
        </p:txBody>
      </p:sp>
      <p:sp>
        <p:nvSpPr>
          <p:cNvPr id="281605" name="Text Box 5"/>
          <p:cNvSpPr txBox="1">
            <a:spLocks noChangeArrowheads="1"/>
          </p:cNvSpPr>
          <p:nvPr/>
        </p:nvSpPr>
        <p:spPr bwMode="auto">
          <a:xfrm>
            <a:off x="180975" y="628673"/>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dirty="0">
                <a:latin typeface="Arial" panose="020B0604020202020204" pitchFamily="34" charset="0"/>
                <a:cs typeface="Arial" panose="020B0604020202020204" pitchFamily="34" charset="0"/>
              </a:rPr>
              <a:t>Limiting aircraft engine emissions by standards</a:t>
            </a:r>
            <a:endParaRPr lang="cs-CZ" altLang="cs-CZ" sz="2800"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10" name="Obrázek 9"/>
          <p:cNvPicPr/>
          <p:nvPr/>
        </p:nvPicPr>
        <p:blipFill>
          <a:blip r:embed="rId2"/>
          <a:stretch>
            <a:fillRect/>
          </a:stretch>
        </p:blipFill>
        <p:spPr>
          <a:xfrm>
            <a:off x="180975" y="1584866"/>
            <a:ext cx="7808177" cy="5128167"/>
          </a:xfrm>
          <a:prstGeom prst="rect">
            <a:avLst/>
          </a:prstGeom>
        </p:spPr>
      </p:pic>
      <p:sp>
        <p:nvSpPr>
          <p:cNvPr id="11" name="Rectangle 2"/>
          <p:cNvSpPr txBox="1">
            <a:spLocks noChangeArrowheads="1"/>
          </p:cNvSpPr>
          <p:nvPr/>
        </p:nvSpPr>
        <p:spPr bwMode="auto">
          <a:xfrm>
            <a:off x="255249" y="85636"/>
            <a:ext cx="866207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a:lstStyle>
          <a:p>
            <a:r>
              <a:rPr lang="en-US" altLang="cs-CZ" sz="2800">
                <a:solidFill>
                  <a:schemeClr val="accent2"/>
                </a:solidFill>
                <a:latin typeface="Arial" panose="020B0604020202020204" pitchFamily="34" charset="0"/>
              </a:rPr>
              <a:t>Emissions created by aircraft turbine propulsion</a:t>
            </a:r>
            <a:endParaRPr lang="cs-CZ" altLang="cs-CZ" sz="2800" dirty="0">
              <a:solidFill>
                <a:schemeClr val="accent2"/>
              </a:solidFill>
              <a:latin typeface="Arial" panose="020B0604020202020204" pitchFamily="34" charset="0"/>
            </a:endParaRPr>
          </a:p>
        </p:txBody>
      </p:sp>
    </p:spTree>
    <p:extLst>
      <p:ext uri="{BB962C8B-B14F-4D97-AF65-F5344CB8AC3E}">
        <p14:creationId xmlns:p14="http://schemas.microsoft.com/office/powerpoint/2010/main" val="1200457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52425" y="3467100"/>
            <a:ext cx="7115175" cy="209550"/>
          </a:xfrm>
          <a:prstGeom prst="rec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cs-CZ" altLang="cs-CZ"/>
          </a:p>
        </p:txBody>
      </p:sp>
      <p:sp>
        <p:nvSpPr>
          <p:cNvPr id="3" name="Rectangle 2"/>
          <p:cNvSpPr txBox="1">
            <a:spLocks noChangeArrowheads="1"/>
          </p:cNvSpPr>
          <p:nvPr/>
        </p:nvSpPr>
        <p:spPr>
          <a:xfrm>
            <a:off x="806616" y="2619802"/>
            <a:ext cx="7203799" cy="457200"/>
          </a:xfrm>
          <a:prstGeom prst="rect">
            <a:avLst/>
          </a:prstGeom>
        </p:spPr>
        <p:txBody>
          <a:bodyPr/>
          <a:lst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a:lstStyle>
          <a:p>
            <a:r>
              <a:rPr lang="cs-CZ" altLang="cs-CZ" sz="3200" dirty="0">
                <a:latin typeface="Arial" panose="020B0604020202020204" pitchFamily="34" charset="0"/>
              </a:rPr>
              <a:t>Electric </a:t>
            </a:r>
            <a:r>
              <a:rPr lang="cs-CZ" altLang="cs-CZ" sz="3200" dirty="0" err="1">
                <a:latin typeface="Arial" panose="020B0604020202020204" pitchFamily="34" charset="0"/>
              </a:rPr>
              <a:t>aircraft</a:t>
            </a:r>
            <a:r>
              <a:rPr lang="cs-CZ" altLang="cs-CZ" sz="3200" dirty="0">
                <a:latin typeface="Arial" panose="020B0604020202020204" pitchFamily="34" charset="0"/>
              </a:rPr>
              <a:t> </a:t>
            </a:r>
            <a:r>
              <a:rPr lang="cs-CZ" altLang="cs-CZ" sz="3200" dirty="0" err="1">
                <a:latin typeface="Arial" panose="020B0604020202020204" pitchFamily="34" charset="0"/>
              </a:rPr>
              <a:t>propulsion</a:t>
            </a:r>
            <a:r>
              <a:rPr lang="cs-CZ" altLang="cs-CZ" sz="3200" dirty="0">
                <a:latin typeface="Arial" panose="020B0604020202020204" pitchFamily="34" charset="0"/>
              </a:rPr>
              <a:t> </a:t>
            </a:r>
            <a:r>
              <a:rPr lang="cs-CZ" altLang="cs-CZ" sz="3200" dirty="0" err="1">
                <a:latin typeface="Arial" panose="020B0604020202020204" pitchFamily="34" charset="0"/>
              </a:rPr>
              <a:t>units</a:t>
            </a:r>
            <a:endParaRPr lang="cs-CZ" altLang="cs-CZ" sz="3200" dirty="0">
              <a:latin typeface="Arial" panose="020B0604020202020204" pitchFamily="34" charset="0"/>
            </a:endParaRPr>
          </a:p>
        </p:txBody>
      </p:sp>
      <p:pic>
        <p:nvPicPr>
          <p:cNvPr id="5" name="Obrázek 4"/>
          <p:cNvPicPr>
            <a:picLocks noChangeAspect="1"/>
          </p:cNvPicPr>
          <p:nvPr/>
        </p:nvPicPr>
        <p:blipFill>
          <a:blip r:embed="rId2"/>
          <a:stretch>
            <a:fillRect/>
          </a:stretch>
        </p:blipFill>
        <p:spPr>
          <a:xfrm>
            <a:off x="4664755" y="4073551"/>
            <a:ext cx="3846286" cy="2163536"/>
          </a:xfrm>
          <a:prstGeom prst="rect">
            <a:avLst/>
          </a:prstGeom>
        </p:spPr>
      </p:pic>
    </p:spTree>
    <p:extLst>
      <p:ext uri="{BB962C8B-B14F-4D97-AF65-F5344CB8AC3E}">
        <p14:creationId xmlns:p14="http://schemas.microsoft.com/office/powerpoint/2010/main" val="14551157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47700" y="60326"/>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1603" name="Rectangle 3"/>
          <p:cNvSpPr>
            <a:spLocks noGrp="1" noChangeArrowheads="1"/>
          </p:cNvSpPr>
          <p:nvPr>
            <p:ph type="body" idx="1"/>
          </p:nvPr>
        </p:nvSpPr>
        <p:spPr>
          <a:xfrm>
            <a:off x="389944" y="813885"/>
            <a:ext cx="8373056" cy="5137150"/>
          </a:xfrm>
        </p:spPr>
        <p:txBody>
          <a:bodyPr/>
          <a:lstStyle/>
          <a:p>
            <a:r>
              <a:rPr lang="en-US" dirty="0">
                <a:latin typeface="Calibri" panose="020F0502020204030204" pitchFamily="34" charset="0"/>
                <a:cs typeface="Calibri" panose="020F0502020204030204" pitchFamily="34" charset="0"/>
              </a:rPr>
              <a:t>Electric propulsion</a:t>
            </a:r>
            <a:r>
              <a:rPr lang="cs-CZ" dirty="0">
                <a:latin typeface="Calibri" panose="020F0502020204030204" pitchFamily="34" charset="0"/>
                <a:cs typeface="Calibri" panose="020F0502020204030204" pitchFamily="34" charset="0"/>
              </a:rPr>
              <a:t> </a:t>
            </a:r>
            <a:r>
              <a:rPr lang="cs-CZ" dirty="0" err="1">
                <a:latin typeface="Calibri" panose="020F0502020204030204" pitchFamily="34" charset="0"/>
                <a:cs typeface="Calibri" panose="020F0502020204030204" pitchFamily="34" charset="0"/>
              </a:rPr>
              <a:t>of</a:t>
            </a:r>
            <a:r>
              <a:rPr lang="cs-CZ" dirty="0">
                <a:latin typeface="Calibri" panose="020F0502020204030204" pitchFamily="34" charset="0"/>
                <a:cs typeface="Calibri" panose="020F0502020204030204" pitchFamily="34" charset="0"/>
              </a:rPr>
              <a:t> </a:t>
            </a:r>
            <a:r>
              <a:rPr lang="cs-CZ" dirty="0" err="1">
                <a:latin typeface="Calibri" panose="020F0502020204030204" pitchFamily="34" charset="0"/>
                <a:cs typeface="Calibri" panose="020F0502020204030204" pitchFamily="34" charset="0"/>
              </a:rPr>
              <a:t>aircraft</a:t>
            </a:r>
            <a:r>
              <a:rPr lang="cs-CZ"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 is not a revolutionary technology.</a:t>
            </a:r>
            <a:endParaRPr lang="cs-CZ"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The problem is the source of electrical energy</a:t>
            </a:r>
            <a:r>
              <a:rPr lang="cs-CZ" dirty="0">
                <a:latin typeface="Calibri" panose="020F0502020204030204" pitchFamily="34" charset="0"/>
                <a:cs typeface="Calibri" panose="020F0502020204030204" pitchFamily="34" charset="0"/>
              </a:rPr>
              <a:t>.</a:t>
            </a:r>
          </a:p>
          <a:p>
            <a:r>
              <a:rPr lang="en-US" dirty="0">
                <a:latin typeface="Calibri" panose="020F0502020204030204" pitchFamily="34" charset="0"/>
                <a:cs typeface="Calibri" panose="020F0502020204030204" pitchFamily="34" charset="0"/>
              </a:rPr>
              <a:t>Advances in battery technology are enabling the realization of usable propulsion for the lightest aircraft.</a:t>
            </a:r>
            <a:endParaRPr lang="cs-CZ" dirty="0">
              <a:latin typeface="Calibri" panose="020F0502020204030204" pitchFamily="34" charset="0"/>
              <a:cs typeface="Calibri" panose="020F0502020204030204" pitchFamily="34" charset="0"/>
            </a:endParaRPr>
          </a:p>
          <a:p>
            <a:r>
              <a:rPr lang="en-US" altLang="cs-CZ" b="1" dirty="0">
                <a:solidFill>
                  <a:srgbClr val="00B050"/>
                </a:solidFill>
                <a:latin typeface="Calibri" panose="020F0502020204030204" pitchFamily="34" charset="0"/>
                <a:cs typeface="Calibri" panose="020F0502020204030204" pitchFamily="34" charset="0"/>
              </a:rPr>
              <a:t>The advantage of electric propulsion is the high efficiency of energy conversion and the possibility of its production in a sustainable way</a:t>
            </a:r>
            <a:endParaRPr lang="cs-CZ" altLang="cs-CZ" b="1" dirty="0">
              <a:solidFill>
                <a:srgbClr val="00B050"/>
              </a:solidFill>
              <a:latin typeface="Calibri" panose="020F0502020204030204" pitchFamily="34" charset="0"/>
              <a:cs typeface="Calibri" panose="020F0502020204030204" pitchFamily="34" charset="0"/>
            </a:endParaRPr>
          </a:p>
        </p:txBody>
      </p:sp>
      <p:sp>
        <p:nvSpPr>
          <p:cNvPr id="281604"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Tree>
    <p:extLst>
      <p:ext uri="{BB962C8B-B14F-4D97-AF65-F5344CB8AC3E}">
        <p14:creationId xmlns:p14="http://schemas.microsoft.com/office/powerpoint/2010/main" val="34907303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47700" y="60326"/>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1603" name="Rectangle 3"/>
          <p:cNvSpPr>
            <a:spLocks noGrp="1" noChangeArrowheads="1"/>
          </p:cNvSpPr>
          <p:nvPr>
            <p:ph type="body" idx="1"/>
          </p:nvPr>
        </p:nvSpPr>
        <p:spPr>
          <a:xfrm>
            <a:off x="461557" y="727075"/>
            <a:ext cx="8458707" cy="5137150"/>
          </a:xfrm>
        </p:spPr>
        <p:txBody>
          <a:bodyPr/>
          <a:lstStyle/>
          <a:p>
            <a:r>
              <a:rPr lang="en-US" sz="2400" dirty="0">
                <a:latin typeface="Calibri" panose="020F0502020204030204" pitchFamily="34" charset="0"/>
                <a:cs typeface="Calibri" panose="020F0502020204030204" pitchFamily="34" charset="0"/>
              </a:rPr>
              <a:t>Comparison of the efficiency of different </a:t>
            </a:r>
            <a:r>
              <a:rPr lang="cs-CZ" sz="2400" dirty="0" err="1">
                <a:latin typeface="Calibri" panose="020F0502020204030204" pitchFamily="34" charset="0"/>
                <a:cs typeface="Calibri" panose="020F0502020204030204" pitchFamily="34" charset="0"/>
              </a:rPr>
              <a:t>propulsion</a:t>
            </a:r>
            <a:r>
              <a:rPr lang="cs-CZ" sz="2400" dirty="0">
                <a:latin typeface="Calibri" panose="020F0502020204030204" pitchFamily="34" charset="0"/>
                <a:cs typeface="Calibri" panose="020F0502020204030204" pitchFamily="34" charset="0"/>
              </a:rPr>
              <a:t> </a:t>
            </a:r>
            <a:r>
              <a:rPr lang="cs-CZ" sz="2400" dirty="0" err="1">
                <a:latin typeface="Calibri" panose="020F0502020204030204" pitchFamily="34" charset="0"/>
                <a:cs typeface="Calibri" panose="020F0502020204030204" pitchFamily="34" charset="0"/>
              </a:rPr>
              <a:t>systems</a:t>
            </a:r>
            <a:r>
              <a:rPr lang="cs-CZ" dirty="0"/>
              <a:t>. </a:t>
            </a:r>
            <a:endParaRPr lang="cs-CZ" altLang="cs-CZ" sz="3600" dirty="0"/>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573932" y="1645060"/>
            <a:ext cx="7969215" cy="5034628"/>
          </a:xfrm>
          <a:prstGeom prst="rect">
            <a:avLst/>
          </a:prstGeom>
        </p:spPr>
      </p:pic>
      <p:sp>
        <p:nvSpPr>
          <p:cNvPr id="3" name="Zaoblený obdélník 2"/>
          <p:cNvSpPr/>
          <p:nvPr/>
        </p:nvSpPr>
        <p:spPr>
          <a:xfrm>
            <a:off x="4533901" y="1571313"/>
            <a:ext cx="1699632" cy="510837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87519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47700" y="60326"/>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1604"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81605" name="Text Box 5"/>
          <p:cNvSpPr txBox="1">
            <a:spLocks noChangeArrowheads="1"/>
          </p:cNvSpPr>
          <p:nvPr/>
        </p:nvSpPr>
        <p:spPr bwMode="auto">
          <a:xfrm>
            <a:off x="466725" y="914400"/>
            <a:ext cx="82391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sz="2000" dirty="0">
                <a:latin typeface="Calibri" panose="020F0502020204030204" pitchFamily="34" charset="0"/>
                <a:cs typeface="Calibri" panose="020F0502020204030204" pitchFamily="34" charset="0"/>
              </a:rPr>
              <a:t>Basic components of an electric </a:t>
            </a:r>
            <a:r>
              <a:rPr lang="cs-CZ" sz="2000" dirty="0" err="1">
                <a:latin typeface="Calibri" panose="020F0502020204030204" pitchFamily="34" charset="0"/>
                <a:cs typeface="Calibri" panose="020F0502020204030204" pitchFamily="34" charset="0"/>
              </a:rPr>
              <a:t>propulsion</a:t>
            </a:r>
            <a:r>
              <a:rPr lang="cs-CZ" sz="2000"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 system</a:t>
            </a:r>
            <a:endParaRPr lang="cs-CZ" altLang="cs-CZ" sz="2000" dirty="0">
              <a:latin typeface="Calibri" panose="020F0502020204030204" pitchFamily="34" charset="0"/>
              <a:cs typeface="Calibri" panose="020F050202020403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 name="Zástupný symbol pro obsah 1"/>
          <p:cNvSpPr>
            <a:spLocks noGrp="1"/>
          </p:cNvSpPr>
          <p:nvPr>
            <p:ph idx="1"/>
          </p:nvPr>
        </p:nvSpPr>
        <p:spPr>
          <a:xfrm>
            <a:off x="457200" y="5158100"/>
            <a:ext cx="7962900" cy="1376515"/>
          </a:xfrm>
        </p:spPr>
        <p:txBody>
          <a:bodyPr/>
          <a:lstStyle/>
          <a:p>
            <a:r>
              <a:rPr lang="en-US" sz="2000" dirty="0">
                <a:latin typeface="Arial" panose="020B0604020202020204" pitchFamily="34" charset="0"/>
                <a:cs typeface="Arial" panose="020B0604020202020204" pitchFamily="34" charset="0"/>
              </a:rPr>
              <a:t>In principle, an electric propulsion system consists of an electric motor that drives a propeller (</a:t>
            </a:r>
            <a:r>
              <a:rPr lang="cs-CZ" sz="2000" dirty="0" err="1">
                <a:latin typeface="Arial" panose="020B0604020202020204" pitchFamily="34" charset="0"/>
                <a:cs typeface="Arial" panose="020B0604020202020204" pitchFamily="34" charset="0"/>
              </a:rPr>
              <a:t>or</a:t>
            </a:r>
            <a:r>
              <a:rPr lang="cs-CZ" sz="2000" dirty="0">
                <a:latin typeface="Arial" panose="020B0604020202020204" pitchFamily="34" charset="0"/>
                <a:cs typeface="Arial" panose="020B0604020202020204" pitchFamily="34" charset="0"/>
              </a:rPr>
              <a:t> </a:t>
            </a:r>
            <a:r>
              <a:rPr lang="cs-CZ" sz="2000" dirty="0" err="1">
                <a:latin typeface="Arial" panose="020B0604020202020204" pitchFamily="34" charset="0"/>
                <a:cs typeface="Arial" panose="020B0604020202020204" pitchFamily="34" charset="0"/>
              </a:rPr>
              <a:t>Fan</a:t>
            </a:r>
            <a:r>
              <a:rPr lang="en-US" sz="2000" dirty="0">
                <a:latin typeface="Arial" panose="020B0604020202020204" pitchFamily="34" charset="0"/>
                <a:cs typeface="Arial" panose="020B0604020202020204" pitchFamily="34" charset="0"/>
              </a:rPr>
              <a:t>)</a:t>
            </a:r>
            <a:r>
              <a:rPr lang="cs-CZ" sz="2000" dirty="0">
                <a:latin typeface="Arial" panose="020B0604020202020204" pitchFamily="34" charset="0"/>
                <a:cs typeface="Arial" panose="020B0604020202020204" pitchFamily="34" charset="0"/>
              </a:rPr>
              <a:t>. </a:t>
            </a:r>
          </a:p>
          <a:p>
            <a:r>
              <a:rPr lang="en-US" sz="2000" dirty="0">
                <a:latin typeface="Arial" panose="020B0604020202020204" pitchFamily="34" charset="0"/>
                <a:cs typeface="Arial" panose="020B0604020202020204" pitchFamily="34" charset="0"/>
              </a:rPr>
              <a:t>The use of voltage converters to control the motor power and the energy source is essential.</a:t>
            </a:r>
            <a:endParaRPr lang="en-US" sz="2000" b="1" dirty="0">
              <a:latin typeface="Arial" panose="020B0604020202020204" pitchFamily="34" charset="0"/>
              <a:cs typeface="Arial" panose="020B0604020202020204" pitchFamily="34" charset="0"/>
            </a:endParaRPr>
          </a:p>
        </p:txBody>
      </p:sp>
      <p:pic>
        <p:nvPicPr>
          <p:cNvPr id="4" name="Obrázek 3"/>
          <p:cNvPicPr>
            <a:picLocks noChangeAspect="1"/>
          </p:cNvPicPr>
          <p:nvPr/>
        </p:nvPicPr>
        <p:blipFill>
          <a:blip r:embed="rId2"/>
          <a:stretch>
            <a:fillRect/>
          </a:stretch>
        </p:blipFill>
        <p:spPr>
          <a:xfrm>
            <a:off x="685800" y="1314510"/>
            <a:ext cx="8055466" cy="3762840"/>
          </a:xfrm>
          <a:prstGeom prst="rect">
            <a:avLst/>
          </a:prstGeom>
        </p:spPr>
      </p:pic>
    </p:spTree>
    <p:extLst>
      <p:ext uri="{BB962C8B-B14F-4D97-AF65-F5344CB8AC3E}">
        <p14:creationId xmlns:p14="http://schemas.microsoft.com/office/powerpoint/2010/main" val="3193773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47700" y="60326"/>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1604"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81605" name="Text Box 5"/>
          <p:cNvSpPr txBox="1">
            <a:spLocks noChangeArrowheads="1"/>
          </p:cNvSpPr>
          <p:nvPr/>
        </p:nvSpPr>
        <p:spPr bwMode="auto">
          <a:xfrm>
            <a:off x="452437" y="806857"/>
            <a:ext cx="823912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dirty="0">
                <a:latin typeface="Calibri" panose="020F0502020204030204" pitchFamily="34" charset="0"/>
                <a:cs typeface="Calibri" panose="020F0502020204030204" pitchFamily="34" charset="0"/>
              </a:rPr>
              <a:t>The </a:t>
            </a:r>
            <a:r>
              <a:rPr lang="en-US" dirty="0" err="1">
                <a:latin typeface="Calibri" panose="020F0502020204030204" pitchFamily="34" charset="0"/>
                <a:cs typeface="Calibri" panose="020F0502020204030204" pitchFamily="34" charset="0"/>
              </a:rPr>
              <a:t>Velis</a:t>
            </a:r>
            <a:r>
              <a:rPr lang="en-US" dirty="0">
                <a:latin typeface="Calibri" panose="020F0502020204030204" pitchFamily="34" charset="0"/>
                <a:cs typeface="Calibri" panose="020F0502020204030204" pitchFamily="34" charset="0"/>
              </a:rPr>
              <a:t> Electro is the first electric-powered ultralight aircraft to receive EASA certification. With two 20kWh/70kg batteries, it is capable of flying for approximately 50 minutes</a:t>
            </a:r>
            <a:r>
              <a:rPr lang="cs-CZ" dirty="0">
                <a:latin typeface="Calibri" panose="020F0502020204030204" pitchFamily="34" charset="0"/>
                <a:cs typeface="Calibri" panose="020F0502020204030204" pitchFamily="34" charset="0"/>
              </a:rPr>
              <a:t>.</a:t>
            </a:r>
            <a:endParaRPr lang="cs-CZ" altLang="cs-CZ" dirty="0">
              <a:latin typeface="Calibri" panose="020F0502020204030204" pitchFamily="34" charset="0"/>
              <a:cs typeface="Calibri" panose="020F050202020403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 name="Zástupný symbol pro obsah 1"/>
          <p:cNvSpPr>
            <a:spLocks noGrp="1"/>
          </p:cNvSpPr>
          <p:nvPr>
            <p:ph idx="1"/>
          </p:nvPr>
        </p:nvSpPr>
        <p:spPr/>
        <p:txBody>
          <a:bodyPr/>
          <a:lstStyle/>
          <a:p>
            <a:endParaRPr lang="en-US"/>
          </a:p>
        </p:txBody>
      </p:sp>
      <p:pic>
        <p:nvPicPr>
          <p:cNvPr id="3" name="Obrázek 2"/>
          <p:cNvPicPr>
            <a:picLocks noChangeAspect="1"/>
          </p:cNvPicPr>
          <p:nvPr/>
        </p:nvPicPr>
        <p:blipFill>
          <a:blip r:embed="rId2"/>
          <a:stretch>
            <a:fillRect/>
          </a:stretch>
        </p:blipFill>
        <p:spPr>
          <a:xfrm>
            <a:off x="933855" y="2017051"/>
            <a:ext cx="7399224" cy="4840949"/>
          </a:xfrm>
          <a:prstGeom prst="rect">
            <a:avLst/>
          </a:prstGeom>
        </p:spPr>
      </p:pic>
    </p:spTree>
    <p:extLst>
      <p:ext uri="{BB962C8B-B14F-4D97-AF65-F5344CB8AC3E}">
        <p14:creationId xmlns:p14="http://schemas.microsoft.com/office/powerpoint/2010/main" val="12000296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47700" y="60326"/>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1604"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81605" name="Text Box 5"/>
          <p:cNvSpPr txBox="1">
            <a:spLocks noChangeArrowheads="1"/>
          </p:cNvSpPr>
          <p:nvPr/>
        </p:nvSpPr>
        <p:spPr bwMode="auto">
          <a:xfrm>
            <a:off x="466725" y="914400"/>
            <a:ext cx="82391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b="1" dirty="0">
                <a:latin typeface="Arial" panose="020B0604020202020204" pitchFamily="34" charset="0"/>
                <a:cs typeface="Arial" panose="020B0604020202020204" pitchFamily="34" charset="0"/>
              </a:rPr>
              <a:t>Experimentální letadla Airbus E-</a:t>
            </a:r>
            <a:r>
              <a:rPr lang="cs-CZ" b="1" dirty="0" err="1">
                <a:latin typeface="Arial" panose="020B0604020202020204" pitchFamily="34" charset="0"/>
                <a:cs typeface="Arial" panose="020B0604020202020204" pitchFamily="34" charset="0"/>
              </a:rPr>
              <a:t>Fan</a:t>
            </a:r>
            <a:r>
              <a:rPr lang="cs-CZ" b="1" dirty="0">
                <a:latin typeface="Arial" panose="020B0604020202020204" pitchFamily="34" charset="0"/>
                <a:cs typeface="Arial" panose="020B0604020202020204" pitchFamily="34" charset="0"/>
              </a:rPr>
              <a:t>  </a:t>
            </a:r>
            <a:endParaRPr lang="cs-CZ" altLang="cs-CZ"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4" name="Obrázek 3"/>
          <p:cNvPicPr>
            <a:picLocks noChangeAspect="1"/>
          </p:cNvPicPr>
          <p:nvPr/>
        </p:nvPicPr>
        <p:blipFill>
          <a:blip r:embed="rId2"/>
          <a:stretch>
            <a:fillRect/>
          </a:stretch>
        </p:blipFill>
        <p:spPr>
          <a:xfrm>
            <a:off x="112905" y="1524000"/>
            <a:ext cx="9031095" cy="4648202"/>
          </a:xfrm>
          <a:prstGeom prst="rect">
            <a:avLst/>
          </a:prstGeom>
        </p:spPr>
      </p:pic>
      <p:sp>
        <p:nvSpPr>
          <p:cNvPr id="5" name="TextovéPole 4"/>
          <p:cNvSpPr txBox="1"/>
          <p:nvPr/>
        </p:nvSpPr>
        <p:spPr>
          <a:xfrm>
            <a:off x="1973766" y="5535860"/>
            <a:ext cx="869795" cy="276999"/>
          </a:xfrm>
          <a:prstGeom prst="rect">
            <a:avLst/>
          </a:prstGeom>
          <a:noFill/>
        </p:spPr>
        <p:txBody>
          <a:bodyPr wrap="square" rtlCol="0">
            <a:spAutoFit/>
          </a:bodyPr>
          <a:lstStyle/>
          <a:p>
            <a:r>
              <a:rPr lang="cs-CZ" sz="1200" dirty="0"/>
              <a:t>160 km/h</a:t>
            </a:r>
            <a:endParaRPr lang="en-US" sz="1200" dirty="0"/>
          </a:p>
        </p:txBody>
      </p:sp>
      <p:sp>
        <p:nvSpPr>
          <p:cNvPr id="12" name="TextovéPole 11"/>
          <p:cNvSpPr txBox="1"/>
          <p:nvPr/>
        </p:nvSpPr>
        <p:spPr>
          <a:xfrm>
            <a:off x="1973765" y="5715531"/>
            <a:ext cx="869795" cy="276999"/>
          </a:xfrm>
          <a:prstGeom prst="rect">
            <a:avLst/>
          </a:prstGeom>
          <a:noFill/>
        </p:spPr>
        <p:txBody>
          <a:bodyPr wrap="square" rtlCol="0">
            <a:spAutoFit/>
          </a:bodyPr>
          <a:lstStyle/>
          <a:p>
            <a:r>
              <a:rPr lang="cs-CZ" sz="1200" dirty="0"/>
              <a:t>220 km/h</a:t>
            </a:r>
            <a:endParaRPr lang="en-US" sz="1200" dirty="0"/>
          </a:p>
        </p:txBody>
      </p:sp>
    </p:spTree>
    <p:extLst>
      <p:ext uri="{BB962C8B-B14F-4D97-AF65-F5344CB8AC3E}">
        <p14:creationId xmlns:p14="http://schemas.microsoft.com/office/powerpoint/2010/main" val="8489641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47700" y="60326"/>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1604"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81605" name="Text Box 5"/>
          <p:cNvSpPr txBox="1">
            <a:spLocks noChangeArrowheads="1"/>
          </p:cNvSpPr>
          <p:nvPr/>
        </p:nvSpPr>
        <p:spPr bwMode="auto">
          <a:xfrm>
            <a:off x="466725" y="914400"/>
            <a:ext cx="823912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b="1" dirty="0">
                <a:latin typeface="Arial" panose="020B0604020202020204" pitchFamily="34" charset="0"/>
                <a:cs typeface="Arial" panose="020B0604020202020204" pitchFamily="34" charset="0"/>
              </a:rPr>
              <a:t>Experimentální letadla - </a:t>
            </a:r>
            <a:r>
              <a:rPr lang="cs-CZ" b="1" dirty="0" err="1">
                <a:latin typeface="Arial" panose="020B0604020202020204" pitchFamily="34" charset="0"/>
                <a:cs typeface="Arial" panose="020B0604020202020204" pitchFamily="34" charset="0"/>
              </a:rPr>
              <a:t>Eaviation</a:t>
            </a:r>
            <a:r>
              <a:rPr lang="cs-CZ" b="1" dirty="0">
                <a:latin typeface="Arial" panose="020B0604020202020204" pitchFamily="34" charset="0"/>
                <a:cs typeface="Arial" panose="020B0604020202020204" pitchFamily="34" charset="0"/>
              </a:rPr>
              <a:t> Alice </a:t>
            </a:r>
          </a:p>
          <a:p>
            <a:pPr algn="just">
              <a:spcBef>
                <a:spcPct val="50000"/>
              </a:spcBef>
            </a:pPr>
            <a:r>
              <a:rPr lang="cs-CZ" b="1" dirty="0">
                <a:latin typeface="Arial" panose="020B0604020202020204" pitchFamily="34" charset="0"/>
                <a:cs typeface="Arial" panose="020B0604020202020204" pitchFamily="34" charset="0"/>
              </a:rPr>
              <a:t>  </a:t>
            </a:r>
            <a:endParaRPr lang="cs-CZ" altLang="cs-CZ"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1119187" y="1509712"/>
            <a:ext cx="6905625" cy="3838575"/>
          </a:xfrm>
          <a:prstGeom prst="rect">
            <a:avLst/>
          </a:prstGeom>
        </p:spPr>
      </p:pic>
      <p:sp>
        <p:nvSpPr>
          <p:cNvPr id="7" name="TextovéPole 6"/>
          <p:cNvSpPr txBox="1"/>
          <p:nvPr/>
        </p:nvSpPr>
        <p:spPr>
          <a:xfrm>
            <a:off x="334536" y="5471677"/>
            <a:ext cx="7953430" cy="830997"/>
          </a:xfrm>
          <a:prstGeom prst="rect">
            <a:avLst/>
          </a:prstGeom>
          <a:noFill/>
        </p:spPr>
        <p:txBody>
          <a:bodyPr wrap="square" rtlCol="0">
            <a:spAutoFit/>
          </a:bodyPr>
          <a:lstStyle/>
          <a:p>
            <a:r>
              <a:rPr lang="en-US" dirty="0"/>
              <a:t>The most advanced project so far is a 9-passenger electric passenger aircraft with a range of 400 km</a:t>
            </a:r>
            <a:r>
              <a:rPr lang="cs-CZ" dirty="0"/>
              <a:t>. </a:t>
            </a:r>
            <a:endParaRPr lang="en-US" dirty="0"/>
          </a:p>
        </p:txBody>
      </p:sp>
    </p:spTree>
    <p:extLst>
      <p:ext uri="{BB962C8B-B14F-4D97-AF65-F5344CB8AC3E}">
        <p14:creationId xmlns:p14="http://schemas.microsoft.com/office/powerpoint/2010/main" val="28410428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47700" y="60326"/>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1604"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81605" name="Text Box 5"/>
          <p:cNvSpPr txBox="1">
            <a:spLocks noChangeArrowheads="1"/>
          </p:cNvSpPr>
          <p:nvPr/>
        </p:nvSpPr>
        <p:spPr bwMode="auto">
          <a:xfrm>
            <a:off x="209550" y="1131095"/>
            <a:ext cx="82391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b="1" dirty="0">
                <a:latin typeface="Arial" panose="020B0604020202020204" pitchFamily="34" charset="0"/>
                <a:cs typeface="Arial" panose="020B0604020202020204" pitchFamily="34" charset="0"/>
              </a:rPr>
              <a:t>Power density of electric motors</a:t>
            </a:r>
            <a:r>
              <a:rPr lang="cs-CZ" b="1" dirty="0">
                <a:latin typeface="Arial" panose="020B0604020202020204" pitchFamily="34" charset="0"/>
                <a:cs typeface="Arial" panose="020B0604020202020204" pitchFamily="34" charset="0"/>
              </a:rPr>
              <a:t> </a:t>
            </a:r>
            <a:r>
              <a:rPr lang="cs-CZ" b="1" dirty="0" err="1">
                <a:latin typeface="Arial" panose="020B0604020202020204" pitchFamily="34" charset="0"/>
                <a:cs typeface="Arial" panose="020B0604020202020204" pitchFamily="34" charset="0"/>
              </a:rPr>
              <a:t>for</a:t>
            </a:r>
            <a:r>
              <a:rPr lang="cs-CZ" b="1" dirty="0">
                <a:latin typeface="Arial" panose="020B0604020202020204" pitchFamily="34" charset="0"/>
                <a:cs typeface="Arial" panose="020B0604020202020204" pitchFamily="34" charset="0"/>
              </a:rPr>
              <a:t> transport </a:t>
            </a:r>
            <a:r>
              <a:rPr lang="cs-CZ" b="1" dirty="0" err="1">
                <a:latin typeface="Arial" panose="020B0604020202020204" pitchFamily="34" charset="0"/>
                <a:cs typeface="Arial" panose="020B0604020202020204" pitchFamily="34" charset="0"/>
              </a:rPr>
              <a:t>aplication</a:t>
            </a:r>
            <a:r>
              <a:rPr lang="cs-CZ" b="1" dirty="0">
                <a:latin typeface="Arial" panose="020B0604020202020204" pitchFamily="34" charset="0"/>
                <a:cs typeface="Arial" panose="020B0604020202020204" pitchFamily="34" charset="0"/>
              </a:rPr>
              <a:t> </a:t>
            </a:r>
            <a:endParaRPr lang="cs-CZ" altLang="cs-CZ"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 name="Zástupný symbol pro obsah 1"/>
          <p:cNvSpPr>
            <a:spLocks noGrp="1"/>
          </p:cNvSpPr>
          <p:nvPr>
            <p:ph idx="1"/>
          </p:nvPr>
        </p:nvSpPr>
        <p:spPr>
          <a:xfrm>
            <a:off x="209550" y="5285781"/>
            <a:ext cx="8486078" cy="1628327"/>
          </a:xfrm>
        </p:spPr>
        <p:txBody>
          <a:bodyPr/>
          <a:lstStyle/>
          <a:p>
            <a:r>
              <a:rPr lang="cs-CZ" sz="2000" dirty="0"/>
              <a:t>Porovnání měrná hustoty výkonu současných pístových a turbínových motorů s  elektromotory.</a:t>
            </a:r>
            <a:endParaRPr lang="en-US" sz="2000" dirty="0"/>
          </a:p>
        </p:txBody>
      </p:sp>
      <p:pic>
        <p:nvPicPr>
          <p:cNvPr id="4" name="Obrázek 3"/>
          <p:cNvPicPr>
            <a:picLocks noChangeAspect="1"/>
          </p:cNvPicPr>
          <p:nvPr/>
        </p:nvPicPr>
        <p:blipFill>
          <a:blip r:embed="rId2"/>
          <a:stretch>
            <a:fillRect/>
          </a:stretch>
        </p:blipFill>
        <p:spPr>
          <a:xfrm>
            <a:off x="-253885" y="2392741"/>
            <a:ext cx="9575569" cy="3931915"/>
          </a:xfrm>
          <a:prstGeom prst="rect">
            <a:avLst/>
          </a:prstGeom>
        </p:spPr>
      </p:pic>
    </p:spTree>
    <p:extLst>
      <p:ext uri="{BB962C8B-B14F-4D97-AF65-F5344CB8AC3E}">
        <p14:creationId xmlns:p14="http://schemas.microsoft.com/office/powerpoint/2010/main" val="25084803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47700" y="60326"/>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1604"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81605" name="Text Box 5"/>
          <p:cNvSpPr txBox="1">
            <a:spLocks noChangeArrowheads="1"/>
          </p:cNvSpPr>
          <p:nvPr/>
        </p:nvSpPr>
        <p:spPr bwMode="auto">
          <a:xfrm>
            <a:off x="466725" y="914400"/>
            <a:ext cx="82391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b="1" dirty="0">
                <a:latin typeface="Arial" panose="020B0604020202020204" pitchFamily="34" charset="0"/>
                <a:cs typeface="Arial" panose="020B0604020202020204" pitchFamily="34" charset="0"/>
              </a:rPr>
              <a:t> NASA </a:t>
            </a:r>
            <a:r>
              <a:rPr lang="cs-CZ" b="1" dirty="0" err="1">
                <a:latin typeface="Arial" panose="020B0604020202020204" pitchFamily="34" charset="0"/>
                <a:cs typeface="Arial" panose="020B0604020202020204" pitchFamily="34" charset="0"/>
              </a:rPr>
              <a:t>project</a:t>
            </a:r>
            <a:r>
              <a:rPr lang="cs-CZ" b="1" dirty="0">
                <a:latin typeface="Arial" panose="020B0604020202020204" pitchFamily="34" charset="0"/>
                <a:cs typeface="Arial" panose="020B0604020202020204" pitchFamily="34" charset="0"/>
              </a:rPr>
              <a:t> </a:t>
            </a:r>
            <a:r>
              <a:rPr lang="cs-CZ" b="1" dirty="0" err="1">
                <a:latin typeface="Arial" panose="020B0604020202020204" pitchFamily="34" charset="0"/>
                <a:cs typeface="Arial" panose="020B0604020202020204" pitchFamily="34" charset="0"/>
              </a:rPr>
              <a:t>High-Efficiency</a:t>
            </a:r>
            <a:r>
              <a:rPr lang="cs-CZ" b="1" dirty="0">
                <a:latin typeface="Arial" panose="020B0604020202020204" pitchFamily="34" charset="0"/>
                <a:cs typeface="Arial" panose="020B0604020202020204" pitchFamily="34" charset="0"/>
              </a:rPr>
              <a:t> Megawatt Motor  HEMM </a:t>
            </a:r>
            <a:endParaRPr lang="cs-CZ" altLang="cs-CZ"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 name="Zástupný symbol pro obsah 1"/>
          <p:cNvSpPr>
            <a:spLocks noGrp="1"/>
          </p:cNvSpPr>
          <p:nvPr>
            <p:ph idx="1"/>
          </p:nvPr>
        </p:nvSpPr>
        <p:spPr>
          <a:xfrm>
            <a:off x="243236" y="1524000"/>
            <a:ext cx="8486078" cy="1628327"/>
          </a:xfrm>
        </p:spPr>
        <p:txBody>
          <a:bodyPr/>
          <a:lstStyle/>
          <a:p>
            <a:r>
              <a:rPr lang="en-US" sz="2000" dirty="0"/>
              <a:t>Electric motors for aircraft propulsion require a specific design.</a:t>
            </a:r>
          </a:p>
          <a:p>
            <a:r>
              <a:rPr lang="en-US" sz="2000" dirty="0"/>
              <a:t>The use of superconductors is being considered. Liquid hydrogen and fuel cells are expected to be the energy source. The low temperature of liquid hydrogen can be used to cool superconductors and in this way the energy spent on liquefying hydrogen can be used</a:t>
            </a:r>
          </a:p>
          <a:p>
            <a:r>
              <a:rPr lang="en-US" sz="2000" dirty="0"/>
              <a:t>Project to develop a 1.4 MW engine for electrified aircraft propulsion.</a:t>
            </a:r>
          </a:p>
          <a:p>
            <a:r>
              <a:rPr lang="en-US" sz="2000" dirty="0"/>
              <a:t>HEMM aims for a power density of 16 kW/kg, an efficiency of 99%</a:t>
            </a:r>
          </a:p>
        </p:txBody>
      </p:sp>
      <p:pic>
        <p:nvPicPr>
          <p:cNvPr id="3" name="Obrázek 2"/>
          <p:cNvPicPr>
            <a:picLocks noChangeAspect="1"/>
          </p:cNvPicPr>
          <p:nvPr/>
        </p:nvPicPr>
        <p:blipFill>
          <a:blip r:embed="rId2"/>
          <a:stretch>
            <a:fillRect/>
          </a:stretch>
        </p:blipFill>
        <p:spPr>
          <a:xfrm>
            <a:off x="1911534" y="3902074"/>
            <a:ext cx="5349505" cy="2955926"/>
          </a:xfrm>
          <a:prstGeom prst="rect">
            <a:avLst/>
          </a:prstGeom>
        </p:spPr>
      </p:pic>
    </p:spTree>
    <p:extLst>
      <p:ext uri="{BB962C8B-B14F-4D97-AF65-F5344CB8AC3E}">
        <p14:creationId xmlns:p14="http://schemas.microsoft.com/office/powerpoint/2010/main" val="28736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647700" y="101601"/>
            <a:ext cx="7772400" cy="457200"/>
          </a:xfrm>
        </p:spPr>
        <p:txBody>
          <a:bodyPr/>
          <a:lstStyle/>
          <a:p>
            <a:r>
              <a:rPr lang="cs-CZ" altLang="cs-CZ" sz="3200" dirty="0" err="1">
                <a:solidFill>
                  <a:schemeClr val="accent2"/>
                </a:solidFill>
                <a:latin typeface="Arial" panose="020B0604020202020204" pitchFamily="34" charset="0"/>
              </a:rPr>
              <a:t>Environmental</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requirements</a:t>
            </a:r>
            <a:endParaRPr lang="cs-CZ" altLang="cs-CZ" sz="3200" dirty="0">
              <a:solidFill>
                <a:schemeClr val="accent2"/>
              </a:solidFill>
              <a:latin typeface="Arial" panose="020B0604020202020204" pitchFamily="34" charset="0"/>
            </a:endParaRPr>
          </a:p>
        </p:txBody>
      </p:sp>
      <p:sp>
        <p:nvSpPr>
          <p:cNvPr id="267267" name="Rectangle 3"/>
          <p:cNvSpPr>
            <a:spLocks noGrp="1" noChangeArrowheads="1"/>
          </p:cNvSpPr>
          <p:nvPr>
            <p:ph type="body" idx="1"/>
          </p:nvPr>
        </p:nvSpPr>
        <p:spPr>
          <a:xfrm>
            <a:off x="657225" y="1524000"/>
            <a:ext cx="8105775" cy="4823481"/>
          </a:xfrm>
        </p:spPr>
        <p:txBody>
          <a:bodyPr/>
          <a:lstStyle/>
          <a:p>
            <a:r>
              <a:rPr lang="en-US" sz="2400" dirty="0"/>
              <a:t>represents a development model that meets the needs of the present without compromising the ability of future generations to meet their own needs. It is a holistic approach that takes into account the social, environmental and economic impacts of actions and decisions taken today</a:t>
            </a:r>
            <a:r>
              <a:rPr lang="cs-CZ" sz="2400" dirty="0"/>
              <a:t>. </a:t>
            </a:r>
            <a:endParaRPr lang="cs-CZ" altLang="cs-CZ" sz="2400" dirty="0"/>
          </a:p>
        </p:txBody>
      </p:sp>
      <p:sp>
        <p:nvSpPr>
          <p:cNvPr id="267268"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67269" name="Text Box 5"/>
          <p:cNvSpPr txBox="1">
            <a:spLocks noChangeArrowheads="1"/>
          </p:cNvSpPr>
          <p:nvPr/>
        </p:nvSpPr>
        <p:spPr bwMode="auto">
          <a:xfrm>
            <a:off x="466725" y="914400"/>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b="1" dirty="0" err="1">
                <a:latin typeface="Calibri" panose="020F0502020204030204" pitchFamily="34" charset="0"/>
                <a:cs typeface="Calibri" panose="020F0502020204030204" pitchFamily="34" charset="0"/>
              </a:rPr>
              <a:t>Sustainability</a:t>
            </a:r>
            <a:r>
              <a:rPr lang="cs-CZ" altLang="cs-CZ" sz="2800" b="1" dirty="0">
                <a:latin typeface="Calibri" panose="020F0502020204030204" pitchFamily="34" charset="0"/>
                <a:cs typeface="Calibri" panose="020F0502020204030204" pitchFamily="34" charset="0"/>
              </a:rPr>
              <a:t> </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3" name="Obrázek 2"/>
          <p:cNvPicPr>
            <a:picLocks noChangeAspect="1"/>
          </p:cNvPicPr>
          <p:nvPr/>
        </p:nvPicPr>
        <p:blipFill>
          <a:blip r:embed="rId2"/>
          <a:stretch>
            <a:fillRect/>
          </a:stretch>
        </p:blipFill>
        <p:spPr>
          <a:xfrm>
            <a:off x="12430" y="3343652"/>
            <a:ext cx="4788170" cy="3226157"/>
          </a:xfrm>
          <a:prstGeom prst="rect">
            <a:avLst/>
          </a:prstGeom>
        </p:spPr>
      </p:pic>
      <p:sp>
        <p:nvSpPr>
          <p:cNvPr id="4" name="Bublinový popisek se šipkou doleva 3"/>
          <p:cNvSpPr/>
          <p:nvPr/>
        </p:nvSpPr>
        <p:spPr>
          <a:xfrm>
            <a:off x="3858322" y="3205335"/>
            <a:ext cx="4533203" cy="1366355"/>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b="1" dirty="0">
                <a:solidFill>
                  <a:schemeClr val="tx1"/>
                </a:solidFill>
              </a:rPr>
              <a:t>Society</a:t>
            </a:r>
          </a:p>
          <a:p>
            <a:pPr algn="ctr"/>
            <a:r>
              <a:rPr lang="en-US" sz="1200" dirty="0">
                <a:solidFill>
                  <a:schemeClr val="tx1"/>
                </a:solidFill>
              </a:rPr>
              <a:t>human rights</a:t>
            </a:r>
          </a:p>
          <a:p>
            <a:pPr algn="ctr"/>
            <a:r>
              <a:rPr lang="en-US" sz="1200" dirty="0">
                <a:solidFill>
                  <a:schemeClr val="tx1"/>
                </a:solidFill>
              </a:rPr>
              <a:t>democracy</a:t>
            </a:r>
          </a:p>
          <a:p>
            <a:pPr algn="ctr"/>
            <a:r>
              <a:rPr lang="en-US" sz="1200" dirty="0">
                <a:solidFill>
                  <a:schemeClr val="tx1"/>
                </a:solidFill>
              </a:rPr>
              <a:t>equal opportunities</a:t>
            </a:r>
          </a:p>
          <a:p>
            <a:pPr algn="ctr"/>
            <a:r>
              <a:rPr lang="en-US" sz="1200" dirty="0">
                <a:solidFill>
                  <a:schemeClr val="tx1"/>
                </a:solidFill>
              </a:rPr>
              <a:t>infrastructure</a:t>
            </a:r>
            <a:r>
              <a:rPr lang="cs-CZ" sz="2000" dirty="0"/>
              <a:t> </a:t>
            </a:r>
            <a:endParaRPr lang="en-US" sz="2000" dirty="0"/>
          </a:p>
        </p:txBody>
      </p:sp>
      <p:sp>
        <p:nvSpPr>
          <p:cNvPr id="10" name="Bublinový popisek se šipkou doleva 9"/>
          <p:cNvSpPr/>
          <p:nvPr/>
        </p:nvSpPr>
        <p:spPr>
          <a:xfrm>
            <a:off x="4586287" y="4614879"/>
            <a:ext cx="3825798" cy="1140564"/>
          </a:xfrm>
          <a:prstGeom prst="leftArrowCallout">
            <a:avLst>
              <a:gd name="adj1" fmla="val 25000"/>
              <a:gd name="adj2" fmla="val 25000"/>
              <a:gd name="adj3" fmla="val 25000"/>
              <a:gd name="adj4" fmla="val 780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000" b="1" dirty="0" err="1">
                <a:solidFill>
                  <a:srgbClr val="FF0000"/>
                </a:solidFill>
              </a:rPr>
              <a:t>Economic</a:t>
            </a:r>
            <a:r>
              <a:rPr lang="cs-CZ" sz="2000" b="1" dirty="0">
                <a:solidFill>
                  <a:srgbClr val="FF0000"/>
                </a:solidFill>
              </a:rPr>
              <a:t> </a:t>
            </a:r>
            <a:endParaRPr lang="en-US" sz="2000" b="1" dirty="0">
              <a:solidFill>
                <a:srgbClr val="FF0000"/>
              </a:solidFill>
            </a:endParaRPr>
          </a:p>
          <a:p>
            <a:pPr algn="ctr"/>
            <a:r>
              <a:rPr lang="en-US" sz="1600" dirty="0">
                <a:solidFill>
                  <a:schemeClr val="tx1"/>
                </a:solidFill>
              </a:rPr>
              <a:t>profit, sales, costs</a:t>
            </a:r>
          </a:p>
          <a:p>
            <a:pPr algn="ctr"/>
            <a:r>
              <a:rPr lang="en-US" sz="1600" dirty="0">
                <a:solidFill>
                  <a:schemeClr val="tx1"/>
                </a:solidFill>
              </a:rPr>
              <a:t>shareholder value</a:t>
            </a:r>
          </a:p>
          <a:p>
            <a:pPr algn="ctr"/>
            <a:r>
              <a:rPr lang="en-US" sz="1600" dirty="0">
                <a:solidFill>
                  <a:schemeClr val="tx1"/>
                </a:solidFill>
              </a:rPr>
              <a:t>market share</a:t>
            </a:r>
            <a:endParaRPr lang="en-US" sz="1400" dirty="0">
              <a:solidFill>
                <a:schemeClr val="tx1"/>
              </a:solidFill>
            </a:endParaRPr>
          </a:p>
        </p:txBody>
      </p:sp>
      <p:sp>
        <p:nvSpPr>
          <p:cNvPr id="11" name="Bublinový popisek se šipkou doleva 10"/>
          <p:cNvSpPr/>
          <p:nvPr/>
        </p:nvSpPr>
        <p:spPr>
          <a:xfrm>
            <a:off x="2553629" y="5798633"/>
            <a:ext cx="5837895" cy="1045599"/>
          </a:xfrm>
          <a:prstGeom prst="leftArrowCallout">
            <a:avLst>
              <a:gd name="adj1" fmla="val 22867"/>
              <a:gd name="adj2" fmla="val 25000"/>
              <a:gd name="adj3" fmla="val 25000"/>
              <a:gd name="adj4" fmla="val 605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000" b="1" dirty="0" err="1">
                <a:solidFill>
                  <a:schemeClr val="accent2">
                    <a:lumMod val="50000"/>
                  </a:schemeClr>
                </a:solidFill>
              </a:rPr>
              <a:t>Enviroment</a:t>
            </a:r>
            <a:r>
              <a:rPr lang="cs-CZ" sz="2000" b="1" dirty="0">
                <a:solidFill>
                  <a:schemeClr val="accent2">
                    <a:lumMod val="50000"/>
                  </a:schemeClr>
                </a:solidFill>
              </a:rPr>
              <a:t> </a:t>
            </a:r>
            <a:endParaRPr lang="en-US" sz="2000" dirty="0">
              <a:solidFill>
                <a:schemeClr val="accent2">
                  <a:lumMod val="50000"/>
                </a:schemeClr>
              </a:solidFill>
            </a:endParaRPr>
          </a:p>
          <a:p>
            <a:pPr algn="ctr"/>
            <a:r>
              <a:rPr lang="cs-CZ" sz="1600" dirty="0" err="1">
                <a:solidFill>
                  <a:schemeClr val="tx1"/>
                </a:solidFill>
              </a:rPr>
              <a:t>resources</a:t>
            </a:r>
            <a:r>
              <a:rPr lang="cs-CZ" sz="1600" dirty="0">
                <a:solidFill>
                  <a:schemeClr val="tx1"/>
                </a:solidFill>
              </a:rPr>
              <a:t> and</a:t>
            </a:r>
          </a:p>
          <a:p>
            <a:pPr algn="ctr"/>
            <a:r>
              <a:rPr lang="cs-CZ" sz="1600" dirty="0" err="1">
                <a:solidFill>
                  <a:schemeClr val="tx1"/>
                </a:solidFill>
              </a:rPr>
              <a:t>pollution</a:t>
            </a:r>
            <a:endParaRPr lang="cs-CZ" sz="1600" dirty="0">
              <a:solidFill>
                <a:schemeClr val="tx1"/>
              </a:solidFill>
            </a:endParaRPr>
          </a:p>
          <a:p>
            <a:pPr algn="ctr"/>
            <a:r>
              <a:rPr lang="cs-CZ" sz="1600" dirty="0">
                <a:solidFill>
                  <a:schemeClr val="tx1"/>
                </a:solidFill>
              </a:rPr>
              <a:t>biodiversity</a:t>
            </a:r>
            <a:endParaRPr lang="en-US" sz="1600" dirty="0">
              <a:solidFill>
                <a:schemeClr val="tx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47700" y="60326"/>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1604"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81605" name="Text Box 5"/>
          <p:cNvSpPr txBox="1">
            <a:spLocks noChangeArrowheads="1"/>
          </p:cNvSpPr>
          <p:nvPr/>
        </p:nvSpPr>
        <p:spPr bwMode="auto">
          <a:xfrm>
            <a:off x="313311" y="722447"/>
            <a:ext cx="834592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lang="en-US" b="1" dirty="0">
                <a:latin typeface="Arial" panose="020B0604020202020204" pitchFamily="34" charset="0"/>
                <a:cs typeface="Arial" panose="020B0604020202020204" pitchFamily="34" charset="0"/>
              </a:rPr>
              <a:t>Conventional electric motor designs – available on the market</a:t>
            </a:r>
            <a:endParaRPr lang="cs-CZ" altLang="cs-CZ"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 name="Zástupný symbol pro obsah 1"/>
          <p:cNvSpPr>
            <a:spLocks noGrp="1"/>
          </p:cNvSpPr>
          <p:nvPr>
            <p:ph idx="1"/>
          </p:nvPr>
        </p:nvSpPr>
        <p:spPr>
          <a:xfrm>
            <a:off x="243236" y="1524000"/>
            <a:ext cx="8486078" cy="1628327"/>
          </a:xfrm>
        </p:spPr>
        <p:txBody>
          <a:bodyPr/>
          <a:lstStyle/>
          <a:p>
            <a:r>
              <a:rPr lang="cs-CZ" dirty="0" err="1"/>
              <a:t>Magni</a:t>
            </a:r>
            <a:r>
              <a:rPr lang="cs-CZ" dirty="0"/>
              <a:t> EPU </a:t>
            </a:r>
            <a:endParaRPr lang="en-US" dirty="0"/>
          </a:p>
        </p:txBody>
      </p:sp>
      <p:pic>
        <p:nvPicPr>
          <p:cNvPr id="4" name="Obrázek 3"/>
          <p:cNvPicPr>
            <a:picLocks noChangeAspect="1"/>
          </p:cNvPicPr>
          <p:nvPr/>
        </p:nvPicPr>
        <p:blipFill>
          <a:blip r:embed="rId2"/>
          <a:stretch>
            <a:fillRect/>
          </a:stretch>
        </p:blipFill>
        <p:spPr>
          <a:xfrm>
            <a:off x="2628900" y="1604665"/>
            <a:ext cx="6134100" cy="3409950"/>
          </a:xfrm>
          <a:prstGeom prst="rect">
            <a:avLst/>
          </a:prstGeom>
        </p:spPr>
      </p:pic>
      <p:sp>
        <p:nvSpPr>
          <p:cNvPr id="5" name="TextovéPole 4"/>
          <p:cNvSpPr txBox="1"/>
          <p:nvPr/>
        </p:nvSpPr>
        <p:spPr>
          <a:xfrm>
            <a:off x="647700" y="4919008"/>
            <a:ext cx="8058150" cy="1569660"/>
          </a:xfrm>
          <a:prstGeom prst="rect">
            <a:avLst/>
          </a:prstGeom>
          <a:noFill/>
        </p:spPr>
        <p:txBody>
          <a:bodyPr wrap="square" rtlCol="0">
            <a:spAutoFit/>
          </a:bodyPr>
          <a:lstStyle/>
          <a:p>
            <a:r>
              <a:rPr lang="en-US" dirty="0"/>
              <a:t>Example: Magni350 engine, power 350 kW / 1600 Nm, in the magniDrive-100 electric control system - 170kW inverter/engine control unit, is duplicated for higher reliability.</a:t>
            </a:r>
          </a:p>
          <a:p>
            <a:r>
              <a:rPr lang="en-US" dirty="0"/>
              <a:t>It has been used in a number of aircraft electrification projects.</a:t>
            </a:r>
          </a:p>
        </p:txBody>
      </p:sp>
    </p:spTree>
    <p:extLst>
      <p:ext uri="{BB962C8B-B14F-4D97-AF65-F5344CB8AC3E}">
        <p14:creationId xmlns:p14="http://schemas.microsoft.com/office/powerpoint/2010/main" val="5406293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47700" y="60326"/>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1605" name="Text Box 5"/>
          <p:cNvSpPr txBox="1">
            <a:spLocks noChangeArrowheads="1"/>
          </p:cNvSpPr>
          <p:nvPr/>
        </p:nvSpPr>
        <p:spPr bwMode="auto">
          <a:xfrm>
            <a:off x="359721" y="724084"/>
            <a:ext cx="82391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b="1" dirty="0" err="1">
                <a:latin typeface="Arial" panose="020B0604020202020204" pitchFamily="34" charset="0"/>
                <a:cs typeface="Arial" panose="020B0604020202020204" pitchFamily="34" charset="0"/>
              </a:rPr>
              <a:t>Electrical</a:t>
            </a:r>
            <a:r>
              <a:rPr lang="cs-CZ" b="1" dirty="0">
                <a:latin typeface="Arial" panose="020B0604020202020204" pitchFamily="34" charset="0"/>
                <a:cs typeface="Arial" panose="020B0604020202020204" pitchFamily="34" charset="0"/>
              </a:rPr>
              <a:t> </a:t>
            </a:r>
            <a:r>
              <a:rPr lang="cs-CZ" b="1" dirty="0" err="1">
                <a:latin typeface="Arial" panose="020B0604020202020204" pitchFamily="34" charset="0"/>
                <a:cs typeface="Arial" panose="020B0604020202020204" pitchFamily="34" charset="0"/>
              </a:rPr>
              <a:t>energy</a:t>
            </a:r>
            <a:r>
              <a:rPr lang="cs-CZ" b="1" dirty="0">
                <a:latin typeface="Arial" panose="020B0604020202020204" pitchFamily="34" charset="0"/>
                <a:cs typeface="Arial" panose="020B0604020202020204" pitchFamily="34" charset="0"/>
              </a:rPr>
              <a:t> </a:t>
            </a:r>
            <a:r>
              <a:rPr lang="cs-CZ" b="1" dirty="0" err="1">
                <a:latin typeface="Arial" panose="020B0604020202020204" pitchFamily="34" charset="0"/>
                <a:cs typeface="Arial" panose="020B0604020202020204" pitchFamily="34" charset="0"/>
              </a:rPr>
              <a:t>sources</a:t>
            </a:r>
            <a:endParaRPr lang="cs-CZ" altLang="cs-CZ"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 name="Zástupný symbol pro obsah 1"/>
          <p:cNvSpPr>
            <a:spLocks noGrp="1"/>
          </p:cNvSpPr>
          <p:nvPr>
            <p:ph idx="1"/>
          </p:nvPr>
        </p:nvSpPr>
        <p:spPr>
          <a:xfrm>
            <a:off x="303268" y="1185749"/>
            <a:ext cx="8295578" cy="5185566"/>
          </a:xfrm>
        </p:spPr>
        <p:txBody>
          <a:bodyPr/>
          <a:lstStyle/>
          <a:p>
            <a:r>
              <a:rPr lang="cs-CZ" sz="2400" dirty="0"/>
              <a:t>DC </a:t>
            </a:r>
            <a:r>
              <a:rPr lang="cs-CZ" sz="2400" dirty="0" err="1"/>
              <a:t>voltage</a:t>
            </a:r>
            <a:r>
              <a:rPr lang="cs-CZ" sz="2400" dirty="0"/>
              <a:t> </a:t>
            </a:r>
            <a:r>
              <a:rPr lang="cs-CZ" sz="2400" dirty="0" err="1"/>
              <a:t>sources</a:t>
            </a:r>
            <a:r>
              <a:rPr lang="cs-CZ" sz="2400" dirty="0"/>
              <a:t>:</a:t>
            </a:r>
            <a:endParaRPr lang="cs-CZ" sz="2400" u="sng" dirty="0"/>
          </a:p>
          <a:p>
            <a:pPr lvl="1"/>
            <a:r>
              <a:rPr lang="en-US" sz="2000" dirty="0"/>
              <a:t>Battery (primary cell): Provides energy immediately after assembly and is usually not rechargeable.</a:t>
            </a:r>
          </a:p>
          <a:p>
            <a:pPr lvl="1"/>
            <a:r>
              <a:rPr lang="en-US" sz="2000" dirty="0"/>
              <a:t>Rechargeable battery (secondary cell): Can be recharged and used repeatedly.</a:t>
            </a:r>
            <a:endParaRPr lang="cs-CZ" sz="2000" dirty="0"/>
          </a:p>
          <a:p>
            <a:pPr lvl="1"/>
            <a:r>
              <a:rPr lang="en-US" sz="2000" dirty="0"/>
              <a:t>Fuel cells: directly convert the chemical energy of the fuel and oxidant into electrical energy</a:t>
            </a:r>
            <a:r>
              <a:rPr lang="cs-CZ" sz="2000" dirty="0"/>
              <a:t>.</a:t>
            </a:r>
            <a:endParaRPr lang="cs-CZ" sz="800" dirty="0"/>
          </a:p>
          <a:p>
            <a:r>
              <a:rPr lang="en-US" sz="2400" dirty="0"/>
              <a:t>The basic parameter of a DC source is the available capacity in Ah and energy in Wh.</a:t>
            </a:r>
          </a:p>
        </p:txBody>
      </p:sp>
      <p:pic>
        <p:nvPicPr>
          <p:cNvPr id="5" name="Obrázek 4"/>
          <p:cNvPicPr>
            <a:picLocks noChangeAspect="1"/>
          </p:cNvPicPr>
          <p:nvPr/>
        </p:nvPicPr>
        <p:blipFill>
          <a:blip r:embed="rId2"/>
          <a:stretch>
            <a:fillRect/>
          </a:stretch>
        </p:blipFill>
        <p:spPr>
          <a:xfrm>
            <a:off x="914400" y="4896354"/>
            <a:ext cx="6799430" cy="1992325"/>
          </a:xfrm>
          <a:prstGeom prst="rect">
            <a:avLst/>
          </a:prstGeom>
        </p:spPr>
      </p:pic>
    </p:spTree>
    <p:extLst>
      <p:ext uri="{BB962C8B-B14F-4D97-AF65-F5344CB8AC3E}">
        <p14:creationId xmlns:p14="http://schemas.microsoft.com/office/powerpoint/2010/main" val="21840115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47700" y="60326"/>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1605" name="Text Box 5"/>
          <p:cNvSpPr txBox="1">
            <a:spLocks noChangeArrowheads="1"/>
          </p:cNvSpPr>
          <p:nvPr/>
        </p:nvSpPr>
        <p:spPr bwMode="auto">
          <a:xfrm>
            <a:off x="466725" y="914400"/>
            <a:ext cx="82391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b="1" dirty="0" err="1">
                <a:latin typeface="Arial" panose="020B0604020202020204" pitchFamily="34" charset="0"/>
                <a:cs typeface="Arial" panose="020B0604020202020204" pitchFamily="34" charset="0"/>
              </a:rPr>
              <a:t>Batteries</a:t>
            </a:r>
            <a:endParaRPr lang="cs-CZ" altLang="cs-CZ"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 name="Zástupný symbol pro obsah 1"/>
          <p:cNvSpPr>
            <a:spLocks noGrp="1"/>
          </p:cNvSpPr>
          <p:nvPr>
            <p:ph idx="1"/>
          </p:nvPr>
        </p:nvSpPr>
        <p:spPr>
          <a:xfrm>
            <a:off x="647700" y="1483112"/>
            <a:ext cx="8295578" cy="5185566"/>
          </a:xfrm>
        </p:spPr>
        <p:txBody>
          <a:bodyPr/>
          <a:lstStyle/>
          <a:p>
            <a:r>
              <a:rPr lang="en-US" sz="2200" dirty="0"/>
              <a:t>Efficiency is limited by the chemical processes occurring during charging and discharging. The cell voltage is limited to 1 – 4V and the current density is also limited by the chemical system.</a:t>
            </a:r>
            <a:endParaRPr lang="cs-CZ" sz="2200" dirty="0"/>
          </a:p>
          <a:p>
            <a:r>
              <a:rPr lang="en-US" sz="2200" dirty="0"/>
              <a:t>In most cases, the weight of the battery system usually does not change, except for some specific cells that use air, e.g. Li-O2</a:t>
            </a:r>
            <a:r>
              <a:rPr lang="en-US" sz="2400" dirty="0"/>
              <a:t>.</a:t>
            </a:r>
            <a:endParaRPr lang="en-US" sz="2400" u="sng" dirty="0"/>
          </a:p>
        </p:txBody>
      </p:sp>
      <p:pic>
        <p:nvPicPr>
          <p:cNvPr id="3" name="Obrázek 2"/>
          <p:cNvPicPr>
            <a:picLocks noChangeAspect="1"/>
          </p:cNvPicPr>
          <p:nvPr/>
        </p:nvPicPr>
        <p:blipFill>
          <a:blip r:embed="rId3"/>
          <a:stretch>
            <a:fillRect/>
          </a:stretch>
        </p:blipFill>
        <p:spPr>
          <a:xfrm>
            <a:off x="822506" y="3748304"/>
            <a:ext cx="7145790" cy="2920374"/>
          </a:xfrm>
          <a:prstGeom prst="rect">
            <a:avLst/>
          </a:prstGeom>
        </p:spPr>
      </p:pic>
      <p:sp>
        <p:nvSpPr>
          <p:cNvPr id="4" name="Obdélník 3"/>
          <p:cNvSpPr/>
          <p:nvPr/>
        </p:nvSpPr>
        <p:spPr>
          <a:xfrm>
            <a:off x="1867711" y="4338536"/>
            <a:ext cx="758757" cy="4377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ovéPole 4"/>
          <p:cNvSpPr txBox="1"/>
          <p:nvPr/>
        </p:nvSpPr>
        <p:spPr>
          <a:xfrm>
            <a:off x="7968296" y="4863830"/>
            <a:ext cx="553998" cy="1673157"/>
          </a:xfrm>
          <a:prstGeom prst="rect">
            <a:avLst/>
          </a:prstGeom>
          <a:noFill/>
        </p:spPr>
        <p:txBody>
          <a:bodyPr vert="vert270" wrap="square" rtlCol="0">
            <a:spAutoFit/>
          </a:bodyPr>
          <a:lstStyle/>
          <a:p>
            <a:r>
              <a:rPr lang="cs-CZ" dirty="0"/>
              <a:t>experimenty</a:t>
            </a:r>
            <a:endParaRPr lang="en-US" dirty="0"/>
          </a:p>
        </p:txBody>
      </p:sp>
    </p:spTree>
    <p:extLst>
      <p:ext uri="{BB962C8B-B14F-4D97-AF65-F5344CB8AC3E}">
        <p14:creationId xmlns:p14="http://schemas.microsoft.com/office/powerpoint/2010/main" val="40343281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2627" name="Rectangle 3"/>
          <p:cNvSpPr>
            <a:spLocks noGrp="1" noChangeArrowheads="1"/>
          </p:cNvSpPr>
          <p:nvPr>
            <p:ph type="body" idx="1"/>
          </p:nvPr>
        </p:nvSpPr>
        <p:spPr>
          <a:xfrm>
            <a:off x="647700" y="1416050"/>
            <a:ext cx="8105775" cy="5137150"/>
          </a:xfrm>
        </p:spPr>
        <p:txBody>
          <a:bodyPr/>
          <a:lstStyle/>
          <a:p>
            <a:r>
              <a:rPr lang="cs-CZ" altLang="cs-CZ" sz="2400" dirty="0"/>
              <a:t>.</a:t>
            </a:r>
            <a:endParaRPr lang="cs-CZ" altLang="cs-CZ" sz="2800" dirty="0"/>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dirty="0"/>
              <a:t>Overview of parameters of existing batteries</a:t>
            </a:r>
            <a:endParaRPr lang="cs-CZ" altLang="cs-CZ" sz="2800" dirty="0"/>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9" name="Obrázek 8"/>
          <p:cNvPicPr/>
          <p:nvPr/>
        </p:nvPicPr>
        <p:blipFill>
          <a:blip r:embed="rId2"/>
          <a:stretch>
            <a:fillRect/>
          </a:stretch>
        </p:blipFill>
        <p:spPr>
          <a:xfrm>
            <a:off x="466725" y="1577843"/>
            <a:ext cx="7719176" cy="4421513"/>
          </a:xfrm>
          <a:prstGeom prst="rect">
            <a:avLst/>
          </a:prstGeom>
        </p:spPr>
      </p:pic>
    </p:spTree>
    <p:extLst>
      <p:ext uri="{BB962C8B-B14F-4D97-AF65-F5344CB8AC3E}">
        <p14:creationId xmlns:p14="http://schemas.microsoft.com/office/powerpoint/2010/main" val="20298099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2627" name="Rectangle 3"/>
          <p:cNvSpPr>
            <a:spLocks noGrp="1" noChangeArrowheads="1"/>
          </p:cNvSpPr>
          <p:nvPr>
            <p:ph type="body" idx="1"/>
          </p:nvPr>
        </p:nvSpPr>
        <p:spPr>
          <a:xfrm>
            <a:off x="647700" y="1416050"/>
            <a:ext cx="8105775" cy="5137150"/>
          </a:xfrm>
        </p:spPr>
        <p:txBody>
          <a:bodyPr/>
          <a:lstStyle/>
          <a:p>
            <a:r>
              <a:rPr lang="cs-CZ" altLang="cs-CZ" sz="2400" dirty="0"/>
              <a:t>.</a:t>
            </a:r>
            <a:endParaRPr lang="cs-CZ" altLang="cs-CZ" sz="2800" dirty="0"/>
          </a:p>
        </p:txBody>
      </p:sp>
      <p:sp>
        <p:nvSpPr>
          <p:cNvPr id="282629" name="Text Box 5"/>
          <p:cNvSpPr txBox="1">
            <a:spLocks noChangeArrowheads="1"/>
          </p:cNvSpPr>
          <p:nvPr/>
        </p:nvSpPr>
        <p:spPr bwMode="auto">
          <a:xfrm>
            <a:off x="466725" y="914400"/>
            <a:ext cx="82391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sz="2800" dirty="0"/>
              <a:t>Volumetric and mass energy characteristics of various energy storage systems</a:t>
            </a:r>
            <a:endParaRPr lang="cs-CZ" altLang="cs-CZ" sz="2800" dirty="0"/>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663664" y="1763682"/>
            <a:ext cx="7645221" cy="4894343"/>
          </a:xfrm>
          <a:prstGeom prst="rect">
            <a:avLst/>
          </a:prstGeom>
        </p:spPr>
      </p:pic>
    </p:spTree>
    <p:extLst>
      <p:ext uri="{BB962C8B-B14F-4D97-AF65-F5344CB8AC3E}">
        <p14:creationId xmlns:p14="http://schemas.microsoft.com/office/powerpoint/2010/main" val="14019855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2629" name="Text Box 5"/>
          <p:cNvSpPr txBox="1">
            <a:spLocks noChangeArrowheads="1"/>
          </p:cNvSpPr>
          <p:nvPr/>
        </p:nvSpPr>
        <p:spPr bwMode="auto">
          <a:xfrm>
            <a:off x="466725" y="914400"/>
            <a:ext cx="82391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dirty="0"/>
              <a:t>The impact of the battery on the range of an electric aircraft</a:t>
            </a:r>
            <a:endParaRPr lang="cs-CZ" altLang="cs-CZ" sz="2800" dirty="0"/>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3" name="Obrázek 2"/>
          <p:cNvPicPr>
            <a:picLocks noChangeAspect="1"/>
          </p:cNvPicPr>
          <p:nvPr/>
        </p:nvPicPr>
        <p:blipFill>
          <a:blip r:embed="rId2"/>
          <a:stretch>
            <a:fillRect/>
          </a:stretch>
        </p:blipFill>
        <p:spPr>
          <a:xfrm>
            <a:off x="6127595" y="1935163"/>
            <a:ext cx="2806855" cy="3086100"/>
          </a:xfrm>
          <a:prstGeom prst="rect">
            <a:avLst/>
          </a:prstGeom>
        </p:spPr>
      </p:pic>
      <mc:AlternateContent xmlns:mc="http://schemas.openxmlformats.org/markup-compatibility/2006" xmlns:a14="http://schemas.microsoft.com/office/drawing/2010/main">
        <mc:Choice Requires="a14">
          <p:sp>
            <p:nvSpPr>
              <p:cNvPr id="6" name="Obdélník 5"/>
              <p:cNvSpPr/>
              <p:nvPr/>
            </p:nvSpPr>
            <p:spPr>
              <a:xfrm>
                <a:off x="1034740" y="5294670"/>
                <a:ext cx="4572000" cy="935962"/>
              </a:xfrm>
              <a:prstGeom prst="rect">
                <a:avLst/>
              </a:prstGeom>
            </p:spPr>
            <p:txBody>
              <a:bodyPr>
                <a:spAutoFit/>
              </a:bodyPr>
              <a:lstStyle/>
              <a:p>
                <a:pPr algn="just">
                  <a:spcAft>
                    <a:spcPts val="0"/>
                  </a:spcAft>
                </a:pPr>
                <a:r>
                  <a:rPr lang="cs-CZ" sz="1800" dirty="0">
                    <a:ea typeface="Times New Roman" panose="02020603050405020304" pitchFamily="18" charset="0"/>
                  </a:rPr>
                  <a:t> </a:t>
                </a:r>
                <a:endParaRPr lang="en-US" sz="1800" dirty="0">
                  <a:ea typeface="Times New Roman" panose="02020603050405020304" pitchFamily="18" charset="0"/>
                </a:endParaRPr>
              </a:p>
              <a:p>
                <a14:m>
                  <m:oMath xmlns:m="http://schemas.openxmlformats.org/officeDocument/2006/math">
                    <m:r>
                      <a:rPr lang="cs-CZ" i="1">
                        <a:latin typeface="Cambria Math" panose="02040503050406030204" pitchFamily="18" charset="0"/>
                        <a:ea typeface="Times New Roman" panose="02020603050405020304" pitchFamily="18" charset="0"/>
                        <a:cs typeface="Times New Roman" panose="02020603050405020304" pitchFamily="18" charset="0"/>
                      </a:rPr>
                      <m:t>𝑅</m:t>
                    </m:r>
                    <m:r>
                      <a:rPr lang="cs-CZ" i="1">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latin typeface="Cambria Math" panose="02040503050406030204" pitchFamily="18" charset="0"/>
                          </a:rPr>
                        </m:ctrlPr>
                      </m:sSupPr>
                      <m:e>
                        <m:r>
                          <a:rPr lang="cs-CZ" i="1">
                            <a:latin typeface="Cambria Math" panose="02040503050406030204" pitchFamily="18" charset="0"/>
                            <a:ea typeface="Times New Roman" panose="02020603050405020304" pitchFamily="18" charset="0"/>
                            <a:cs typeface="Times New Roman" panose="02020603050405020304" pitchFamily="18" charset="0"/>
                          </a:rPr>
                          <m:t>𝐸</m:t>
                        </m:r>
                      </m:e>
                      <m:sup>
                        <m:r>
                          <a:rPr lang="cs-CZ" i="1">
                            <a:latin typeface="Cambria Math" panose="02040503050406030204" pitchFamily="18" charset="0"/>
                            <a:ea typeface="Times New Roman" panose="02020603050405020304" pitchFamily="18" charset="0"/>
                            <a:cs typeface="Times New Roman" panose="02020603050405020304" pitchFamily="18" charset="0"/>
                          </a:rPr>
                          <m:t>∗</m:t>
                        </m:r>
                      </m:sup>
                    </m:sSup>
                    <m:r>
                      <a:rPr lang="cs-CZ" i="1">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i="1">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𝜂</m:t>
                        </m:r>
                      </m:e>
                      <m:sub>
                        <m:r>
                          <a:rPr lang="cs-CZ" i="1">
                            <a:latin typeface="Cambria Math" panose="02040503050406030204" pitchFamily="18" charset="0"/>
                            <a:ea typeface="Times New Roman" panose="02020603050405020304" pitchFamily="18" charset="0"/>
                            <a:cs typeface="Times New Roman" panose="02020603050405020304" pitchFamily="18" charset="0"/>
                          </a:rPr>
                          <m:t>𝑐</m:t>
                        </m:r>
                      </m:sub>
                    </m:sSub>
                    <m:f>
                      <m:fPr>
                        <m:ctrlPr>
                          <a:rPr lang="en-US" i="1">
                            <a:latin typeface="Cambria Math" panose="02040503050406030204" pitchFamily="18" charset="0"/>
                          </a:rPr>
                        </m:ctrlPr>
                      </m:fPr>
                      <m:num>
                        <m:r>
                          <a:rPr lang="cs-CZ" i="1">
                            <a:latin typeface="Cambria Math" panose="02040503050406030204" pitchFamily="18" charset="0"/>
                            <a:ea typeface="Times New Roman" panose="02020603050405020304" pitchFamily="18" charset="0"/>
                            <a:cs typeface="Times New Roman" panose="02020603050405020304" pitchFamily="18" charset="0"/>
                          </a:rPr>
                          <m:t>1</m:t>
                        </m:r>
                      </m:num>
                      <m:den>
                        <m:r>
                          <a:rPr lang="cs-CZ" i="1">
                            <a:latin typeface="Cambria Math" panose="02040503050406030204" pitchFamily="18" charset="0"/>
                            <a:ea typeface="Times New Roman" panose="02020603050405020304" pitchFamily="18" charset="0"/>
                            <a:cs typeface="Times New Roman" panose="02020603050405020304" pitchFamily="18" charset="0"/>
                          </a:rPr>
                          <m:t>𝑔</m:t>
                        </m:r>
                      </m:den>
                    </m:f>
                    <m:f>
                      <m:fPr>
                        <m:ctrlPr>
                          <a:rPr lang="en-US" i="1">
                            <a:latin typeface="Cambria Math" panose="02040503050406030204" pitchFamily="18" charset="0"/>
                          </a:rPr>
                        </m:ctrlPr>
                      </m:fPr>
                      <m:num>
                        <m:r>
                          <a:rPr lang="cs-CZ" i="1">
                            <a:latin typeface="Cambria Math" panose="02040503050406030204" pitchFamily="18" charset="0"/>
                            <a:ea typeface="Times New Roman" panose="02020603050405020304" pitchFamily="18" charset="0"/>
                            <a:cs typeface="Times New Roman" panose="02020603050405020304" pitchFamily="18" charset="0"/>
                          </a:rPr>
                          <m:t>𝐿</m:t>
                        </m:r>
                      </m:num>
                      <m:den>
                        <m:r>
                          <a:rPr lang="cs-CZ" i="1">
                            <a:latin typeface="Cambria Math" panose="02040503050406030204" pitchFamily="18" charset="0"/>
                            <a:ea typeface="Times New Roman" panose="02020603050405020304" pitchFamily="18" charset="0"/>
                            <a:cs typeface="Times New Roman" panose="02020603050405020304" pitchFamily="18" charset="0"/>
                          </a:rPr>
                          <m:t>𝐷</m:t>
                        </m:r>
                      </m:den>
                    </m:f>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𝑚</m:t>
                            </m:r>
                          </m:e>
                          <m:sub>
                            <m:r>
                              <a:rPr lang="cs-CZ" i="1">
                                <a:latin typeface="Cambria Math" panose="02040503050406030204" pitchFamily="18" charset="0"/>
                                <a:ea typeface="Times New Roman" panose="02020603050405020304" pitchFamily="18" charset="0"/>
                                <a:cs typeface="Times New Roman" panose="02020603050405020304" pitchFamily="18" charset="0"/>
                              </a:rPr>
                              <m:t>𝑏𝑎𝑡</m:t>
                            </m:r>
                          </m:sub>
                        </m:sSub>
                      </m:num>
                      <m:den>
                        <m:r>
                          <a:rPr lang="cs-CZ" i="1">
                            <a:latin typeface="Cambria Math" panose="02040503050406030204" pitchFamily="18" charset="0"/>
                            <a:ea typeface="Times New Roman" panose="02020603050405020304" pitchFamily="18" charset="0"/>
                            <a:cs typeface="Times New Roman" panose="02020603050405020304" pitchFamily="18" charset="0"/>
                          </a:rPr>
                          <m:t>𝑚</m:t>
                        </m:r>
                      </m:den>
                    </m:f>
                  </m:oMath>
                </a14:m>
                <a:r>
                  <a:rPr lang="cs-CZ" sz="2000" dirty="0">
                    <a:ea typeface="Times New Roman" panose="02020603050405020304" pitchFamily="18" charset="0"/>
                  </a:rPr>
                  <a:t> </a:t>
                </a:r>
                <a:endParaRPr lang="en-US" dirty="0"/>
              </a:p>
            </p:txBody>
          </p:sp>
        </mc:Choice>
        <mc:Fallback xmlns="">
          <p:sp>
            <p:nvSpPr>
              <p:cNvPr id="6" name="Obdélník 5"/>
              <p:cNvSpPr>
                <a:spLocks noRot="1" noChangeAspect="1" noMove="1" noResize="1" noEditPoints="1" noAdjustHandles="1" noChangeArrowheads="1" noChangeShapeType="1" noTextEdit="1"/>
              </p:cNvSpPr>
              <p:nvPr/>
            </p:nvSpPr>
            <p:spPr>
              <a:xfrm>
                <a:off x="1034740" y="5294670"/>
                <a:ext cx="4572000" cy="935962"/>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Obdélník 6"/>
              <p:cNvSpPr/>
              <p:nvPr/>
            </p:nvSpPr>
            <p:spPr>
              <a:xfrm>
                <a:off x="1003609" y="1590215"/>
                <a:ext cx="4572000" cy="738664"/>
              </a:xfrm>
              <a:prstGeom prst="rect">
                <a:avLst/>
              </a:prstGeom>
            </p:spPr>
            <p:txBody>
              <a:bodyPr>
                <a:spAutoFit/>
              </a:bodyPr>
              <a:lstStyle/>
              <a:p>
                <a:pPr algn="just">
                  <a:spcAft>
                    <a:spcPts val="0"/>
                  </a:spcAft>
                </a:pPr>
                <a:r>
                  <a:rPr lang="cs-CZ" sz="1800" dirty="0">
                    <a:ea typeface="Times New Roman" panose="02020603050405020304" pitchFamily="18" charset="0"/>
                  </a:rPr>
                  <a:t> </a:t>
                </a:r>
                <a:endParaRPr lang="en-US" sz="1800" dirty="0">
                  <a:ea typeface="Times New Roman" panose="02020603050405020304" pitchFamily="18" charset="0"/>
                </a:endParaRPr>
              </a:p>
              <a:p>
                <a14:m>
                  <m:oMath xmlns:m="http://schemas.openxmlformats.org/officeDocument/2006/math">
                    <m:r>
                      <a:rPr lang="cs-CZ" i="1">
                        <a:latin typeface="Cambria Math" panose="02040503050406030204" pitchFamily="18" charset="0"/>
                        <a:ea typeface="Times New Roman" panose="02020603050405020304" pitchFamily="18" charset="0"/>
                        <a:cs typeface="Times New Roman" panose="02020603050405020304" pitchFamily="18" charset="0"/>
                      </a:rPr>
                      <m:t>𝑅</m:t>
                    </m:r>
                    <m:r>
                      <a:rPr lang="cs-CZ"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𝑣</m:t>
                        </m:r>
                      </m:e>
                      <m:sub>
                        <m:r>
                          <a:rPr lang="cs-CZ" i="1">
                            <a:latin typeface="Cambria Math" panose="02040503050406030204" pitchFamily="18" charset="0"/>
                            <a:ea typeface="Times New Roman" panose="02020603050405020304" pitchFamily="18" charset="0"/>
                            <a:cs typeface="Times New Roman" panose="02020603050405020304" pitchFamily="18" charset="0"/>
                          </a:rPr>
                          <m:t>𝑐𝑟𝑢</m:t>
                        </m:r>
                      </m:sub>
                    </m:sSub>
                    <m:r>
                      <a:rPr lang="cs-CZ" i="1">
                        <a:latin typeface="Cambria Math" panose="02040503050406030204" pitchFamily="18" charset="0"/>
                        <a:ea typeface="Times New Roman" panose="02020603050405020304" pitchFamily="18" charset="0"/>
                        <a:cs typeface="Times New Roman" panose="02020603050405020304" pitchFamily="18" charset="0"/>
                      </a:rPr>
                      <m:t>.</m:t>
                    </m:r>
                    <m:r>
                      <a:rPr lang="cs-CZ" i="1">
                        <a:latin typeface="Cambria Math" panose="02040503050406030204" pitchFamily="18" charset="0"/>
                        <a:ea typeface="Times New Roman" panose="02020603050405020304" pitchFamily="18" charset="0"/>
                        <a:cs typeface="Times New Roman" panose="02020603050405020304" pitchFamily="18" charset="0"/>
                      </a:rPr>
                      <m:t>𝑡</m:t>
                    </m:r>
                  </m:oMath>
                </a14:m>
                <a:r>
                  <a:rPr lang="cs-CZ" dirty="0">
                    <a:ea typeface="Times New Roman" panose="02020603050405020304" pitchFamily="18" charset="0"/>
                  </a:rPr>
                  <a:t> </a:t>
                </a:r>
                <a:endParaRPr lang="en-US" dirty="0"/>
              </a:p>
            </p:txBody>
          </p:sp>
        </mc:Choice>
        <mc:Fallback xmlns="">
          <p:sp>
            <p:nvSpPr>
              <p:cNvPr id="7" name="Obdélník 6"/>
              <p:cNvSpPr>
                <a:spLocks noRot="1" noChangeAspect="1" noMove="1" noResize="1" noEditPoints="1" noAdjustHandles="1" noChangeArrowheads="1" noChangeShapeType="1" noTextEdit="1"/>
              </p:cNvSpPr>
              <p:nvPr/>
            </p:nvSpPr>
            <p:spPr>
              <a:xfrm>
                <a:off x="1003609" y="1590215"/>
                <a:ext cx="4572000" cy="738664"/>
              </a:xfrm>
              <a:prstGeom prst="rect">
                <a:avLst/>
              </a:prstGeom>
              <a:blipFill>
                <a:blip r:embed="rId4"/>
                <a:stretch>
                  <a:fillRect l="-4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Obdélník 8"/>
              <p:cNvSpPr/>
              <p:nvPr/>
            </p:nvSpPr>
            <p:spPr>
              <a:xfrm>
                <a:off x="3275786" y="1507222"/>
                <a:ext cx="2148237" cy="967252"/>
              </a:xfrm>
              <a:prstGeom prst="rect">
                <a:avLst/>
              </a:prstGeom>
            </p:spPr>
            <p:txBody>
              <a:bodyPr wrap="square">
                <a:spAutoFit/>
              </a:bodyPr>
              <a:lstStyle/>
              <a:p>
                <a:pPr>
                  <a:spcAft>
                    <a:spcPts val="0"/>
                  </a:spcAft>
                </a:pPr>
                <a:r>
                  <a:rPr lang="cs-CZ" sz="1800" dirty="0">
                    <a:ea typeface="Times New Roman" panose="02020603050405020304" pitchFamily="18" charset="0"/>
                  </a:rPr>
                  <a:t> </a:t>
                </a:r>
                <a:endParaRPr lang="en-US" sz="1800" dirty="0">
                  <a:ea typeface="Times New Roman" panose="02020603050405020304" pitchFamily="18" charset="0"/>
                </a:endParaRPr>
              </a:p>
              <a:p>
                <a14:m>
                  <m:oMath xmlns:m="http://schemas.openxmlformats.org/officeDocument/2006/math">
                    <m:r>
                      <a:rPr lang="cs-CZ" i="1">
                        <a:latin typeface="Cambria Math" panose="02040503050406030204" pitchFamily="18" charset="0"/>
                        <a:ea typeface="Times New Roman" panose="02020603050405020304" pitchFamily="18" charset="0"/>
                        <a:cs typeface="Times New Roman" panose="02020603050405020304" pitchFamily="18" charset="0"/>
                      </a:rPr>
                      <m:t>𝑡</m:t>
                    </m:r>
                    <m:r>
                      <a:rPr lang="cs-CZ"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𝑤</m:t>
                            </m:r>
                          </m:e>
                          <m:sub>
                            <m:r>
                              <a:rPr lang="cs-CZ" i="1">
                                <a:latin typeface="Cambria Math" panose="02040503050406030204" pitchFamily="18" charset="0"/>
                                <a:ea typeface="Times New Roman" panose="02020603050405020304" pitchFamily="18" charset="0"/>
                                <a:cs typeface="Times New Roman" panose="02020603050405020304" pitchFamily="18" charset="0"/>
                              </a:rPr>
                              <m:t>𝑏𝑎𝑡</m:t>
                            </m:r>
                          </m:sub>
                        </m:sSub>
                        <m:r>
                          <a:rPr lang="cs-CZ" i="1">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latin typeface="Cambria Math" panose="02040503050406030204" pitchFamily="18" charset="0"/>
                              </a:rPr>
                            </m:ctrlPr>
                          </m:sSupPr>
                          <m:e>
                            <m:r>
                              <a:rPr lang="cs-CZ" i="1">
                                <a:latin typeface="Cambria Math" panose="02040503050406030204" pitchFamily="18" charset="0"/>
                                <a:ea typeface="Times New Roman" panose="02020603050405020304" pitchFamily="18" charset="0"/>
                                <a:cs typeface="Times New Roman" panose="02020603050405020304" pitchFamily="18" charset="0"/>
                              </a:rPr>
                              <m:t>𝐸</m:t>
                            </m:r>
                          </m:e>
                          <m:sup>
                            <m:r>
                              <a:rPr lang="cs-CZ" i="1">
                                <a:latin typeface="Cambria Math" panose="02040503050406030204" pitchFamily="18" charset="0"/>
                                <a:ea typeface="Times New Roman" panose="02020603050405020304" pitchFamily="18" charset="0"/>
                                <a:cs typeface="Times New Roman" panose="02020603050405020304" pitchFamily="18" charset="0"/>
                              </a:rPr>
                              <m:t>∗</m:t>
                            </m:r>
                          </m:sup>
                        </m:sSup>
                      </m:num>
                      <m:den>
                        <m:sSub>
                          <m:sSubPr>
                            <m:ctrlPr>
                              <a:rPr lang="en-US" i="1">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𝑃</m:t>
                            </m:r>
                          </m:e>
                          <m:sub>
                            <m:r>
                              <a:rPr lang="cs-CZ" i="1">
                                <a:latin typeface="Cambria Math" panose="02040503050406030204" pitchFamily="18" charset="0"/>
                                <a:ea typeface="Times New Roman" panose="02020603050405020304" pitchFamily="18" charset="0"/>
                                <a:cs typeface="Times New Roman" panose="02020603050405020304" pitchFamily="18" charset="0"/>
                              </a:rPr>
                              <m:t>𝑏𝑎𝑡</m:t>
                            </m:r>
                          </m:sub>
                        </m:sSub>
                      </m:den>
                    </m:f>
                  </m:oMath>
                </a14:m>
                <a:r>
                  <a:rPr lang="cs-CZ" sz="2000" dirty="0">
                    <a:ea typeface="Times New Roman" panose="02020603050405020304" pitchFamily="18" charset="0"/>
                  </a:rPr>
                  <a:t>      	</a:t>
                </a:r>
                <a:endParaRPr lang="en-US" dirty="0"/>
              </a:p>
            </p:txBody>
          </p:sp>
        </mc:Choice>
        <mc:Fallback xmlns="">
          <p:sp>
            <p:nvSpPr>
              <p:cNvPr id="9" name="Obdélník 8"/>
              <p:cNvSpPr>
                <a:spLocks noRot="1" noChangeAspect="1" noMove="1" noResize="1" noEditPoints="1" noAdjustHandles="1" noChangeArrowheads="1" noChangeShapeType="1" noTextEdit="1"/>
              </p:cNvSpPr>
              <p:nvPr/>
            </p:nvSpPr>
            <p:spPr>
              <a:xfrm>
                <a:off x="3275786" y="1507222"/>
                <a:ext cx="2148237" cy="96725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Obdélník 9"/>
              <p:cNvSpPr/>
              <p:nvPr/>
            </p:nvSpPr>
            <p:spPr>
              <a:xfrm>
                <a:off x="989786" y="2428789"/>
                <a:ext cx="4572000" cy="998030"/>
              </a:xfrm>
              <a:prstGeom prst="rect">
                <a:avLst/>
              </a:prstGeom>
            </p:spPr>
            <p:txBody>
              <a:bodyPr>
                <a:spAutoFit/>
              </a:bodyPr>
              <a:lstStyle/>
              <a:p>
                <a:pPr>
                  <a:spcAft>
                    <a:spcPts val="0"/>
                  </a:spcAft>
                </a:pPr>
                <a:r>
                  <a:rPr lang="cs-CZ" sz="2000" dirty="0">
                    <a:ea typeface="Times New Roman" panose="02020603050405020304" pitchFamily="18" charset="0"/>
                  </a:rPr>
                  <a:t> </a:t>
                </a:r>
                <a:endParaRPr lang="en-US" sz="2000" dirty="0">
                  <a:ea typeface="Times New Roman" panose="02020603050405020304" pitchFamily="18" charset="0"/>
                </a:endParaRPr>
              </a:p>
              <a:p>
                <a14:m>
                  <m:oMath xmlns:m="http://schemas.openxmlformats.org/officeDocument/2006/math">
                    <m:r>
                      <a:rPr lang="cs-CZ" i="1">
                        <a:latin typeface="Cambria Math" panose="02040503050406030204" pitchFamily="18" charset="0"/>
                        <a:ea typeface="Times New Roman" panose="02020603050405020304" pitchFamily="18" charset="0"/>
                        <a:cs typeface="Times New Roman" panose="02020603050405020304" pitchFamily="18" charset="0"/>
                      </a:rPr>
                      <m:t>𝑅</m:t>
                    </m:r>
                    <m:r>
                      <a:rPr lang="cs-CZ"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𝑣</m:t>
                        </m:r>
                      </m:e>
                      <m:sub>
                        <m:r>
                          <a:rPr lang="cs-CZ" i="1">
                            <a:latin typeface="Cambria Math" panose="02040503050406030204" pitchFamily="18" charset="0"/>
                            <a:ea typeface="Times New Roman" panose="02020603050405020304" pitchFamily="18" charset="0"/>
                            <a:cs typeface="Times New Roman" panose="02020603050405020304" pitchFamily="18" charset="0"/>
                          </a:rPr>
                          <m:t>𝑐𝑟𝑢</m:t>
                        </m:r>
                      </m:sub>
                    </m:sSub>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𝑤</m:t>
                            </m:r>
                          </m:e>
                          <m:sub>
                            <m:r>
                              <a:rPr lang="cs-CZ" i="1">
                                <a:latin typeface="Cambria Math" panose="02040503050406030204" pitchFamily="18" charset="0"/>
                                <a:ea typeface="Times New Roman" panose="02020603050405020304" pitchFamily="18" charset="0"/>
                                <a:cs typeface="Times New Roman" panose="02020603050405020304" pitchFamily="18" charset="0"/>
                              </a:rPr>
                              <m:t>𝑏𝑎𝑡</m:t>
                            </m:r>
                          </m:sub>
                        </m:sSub>
                        <m:r>
                          <a:rPr lang="cs-CZ" i="1">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latin typeface="Cambria Math" panose="02040503050406030204" pitchFamily="18" charset="0"/>
                              </a:rPr>
                            </m:ctrlPr>
                          </m:sSupPr>
                          <m:e>
                            <m:r>
                              <a:rPr lang="cs-CZ" i="1">
                                <a:latin typeface="Cambria Math" panose="02040503050406030204" pitchFamily="18" charset="0"/>
                                <a:ea typeface="Times New Roman" panose="02020603050405020304" pitchFamily="18" charset="0"/>
                                <a:cs typeface="Times New Roman" panose="02020603050405020304" pitchFamily="18" charset="0"/>
                              </a:rPr>
                              <m:t>𝐸</m:t>
                            </m:r>
                          </m:e>
                          <m:sup>
                            <m:r>
                              <a:rPr lang="cs-CZ" i="1">
                                <a:latin typeface="Cambria Math" panose="02040503050406030204" pitchFamily="18" charset="0"/>
                                <a:ea typeface="Times New Roman" panose="02020603050405020304" pitchFamily="18" charset="0"/>
                                <a:cs typeface="Times New Roman" panose="02020603050405020304" pitchFamily="18" charset="0"/>
                              </a:rPr>
                              <m:t>∗</m:t>
                            </m:r>
                          </m:sup>
                        </m:sSup>
                      </m:num>
                      <m:den>
                        <m:sSub>
                          <m:sSubPr>
                            <m:ctrlPr>
                              <a:rPr lang="en-US" i="1">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𝑃</m:t>
                            </m:r>
                          </m:e>
                          <m:sub>
                            <m:r>
                              <a:rPr lang="cs-CZ" i="1">
                                <a:latin typeface="Cambria Math" panose="02040503050406030204" pitchFamily="18" charset="0"/>
                                <a:ea typeface="Times New Roman" panose="02020603050405020304" pitchFamily="18" charset="0"/>
                                <a:cs typeface="Times New Roman" panose="02020603050405020304" pitchFamily="18" charset="0"/>
                              </a:rPr>
                              <m:t>𝑏𝑎𝑡</m:t>
                            </m:r>
                          </m:sub>
                        </m:sSub>
                      </m:den>
                    </m:f>
                  </m:oMath>
                </a14:m>
                <a:r>
                  <a:rPr lang="cs-CZ" sz="2000" dirty="0">
                    <a:ea typeface="Times New Roman" panose="02020603050405020304" pitchFamily="18" charset="0"/>
                  </a:rPr>
                  <a:t> </a:t>
                </a:r>
                <a:endParaRPr lang="en-US" dirty="0"/>
              </a:p>
            </p:txBody>
          </p:sp>
        </mc:Choice>
        <mc:Fallback xmlns="">
          <p:sp>
            <p:nvSpPr>
              <p:cNvPr id="10" name="Obdélník 9"/>
              <p:cNvSpPr>
                <a:spLocks noRot="1" noChangeAspect="1" noMove="1" noResize="1" noEditPoints="1" noAdjustHandles="1" noChangeArrowheads="1" noChangeShapeType="1" noTextEdit="1"/>
              </p:cNvSpPr>
              <p:nvPr/>
            </p:nvSpPr>
            <p:spPr>
              <a:xfrm>
                <a:off x="989786" y="2428789"/>
                <a:ext cx="4572000" cy="998030"/>
              </a:xfrm>
              <a:prstGeom prst="rect">
                <a:avLst/>
              </a:prstGeom>
              <a:blipFill>
                <a:blip r:embed="rId6"/>
                <a:stretch>
                  <a:fillRect/>
                </a:stretch>
              </a:blipFill>
            </p:spPr>
            <p:txBody>
              <a:bodyPr/>
              <a:lstStyle/>
              <a:p>
                <a:r>
                  <a:rPr lang="en-US">
                    <a:noFill/>
                  </a:rPr>
                  <a:t> </a:t>
                </a:r>
              </a:p>
            </p:txBody>
          </p:sp>
        </mc:Fallback>
      </mc:AlternateContent>
      <p:sp>
        <p:nvSpPr>
          <p:cNvPr id="11" name="TextovéPole 10"/>
          <p:cNvSpPr txBox="1"/>
          <p:nvPr/>
        </p:nvSpPr>
        <p:spPr>
          <a:xfrm>
            <a:off x="6244683" y="5070783"/>
            <a:ext cx="2787805" cy="338554"/>
          </a:xfrm>
          <a:prstGeom prst="rect">
            <a:avLst/>
          </a:prstGeom>
          <a:noFill/>
        </p:spPr>
        <p:txBody>
          <a:bodyPr wrap="square" rtlCol="0">
            <a:spAutoFit/>
          </a:bodyPr>
          <a:lstStyle/>
          <a:p>
            <a:r>
              <a:rPr lang="cs-CZ" sz="1600" i="1" dirty="0"/>
              <a:t>E* = </a:t>
            </a:r>
            <a:r>
              <a:rPr lang="cs-CZ" sz="1600" i="1" dirty="0" err="1"/>
              <a:t>e</a:t>
            </a:r>
            <a:r>
              <a:rPr lang="cs-CZ" sz="1600" i="1" baseline="-25000" dirty="0" err="1"/>
              <a:t>bat</a:t>
            </a:r>
            <a:r>
              <a:rPr lang="cs-CZ" sz="1600" dirty="0"/>
              <a:t> (kWh/kg),</a:t>
            </a:r>
            <a:endParaRPr lang="en-US" sz="1600" dirty="0"/>
          </a:p>
        </p:txBody>
      </p:sp>
      <mc:AlternateContent xmlns:mc="http://schemas.openxmlformats.org/markup-compatibility/2006" xmlns:a14="http://schemas.microsoft.com/office/drawing/2010/main">
        <mc:Choice Requires="a14">
          <p:sp>
            <p:nvSpPr>
              <p:cNvPr id="12" name="Obdélník 11"/>
              <p:cNvSpPr/>
              <p:nvPr/>
            </p:nvSpPr>
            <p:spPr>
              <a:xfrm>
                <a:off x="1046588" y="3818752"/>
                <a:ext cx="4572000" cy="1047146"/>
              </a:xfrm>
              <a:prstGeom prst="rect">
                <a:avLst/>
              </a:prstGeom>
            </p:spPr>
            <p:txBody>
              <a:bodyPr>
                <a:spAutoFit/>
              </a:bodyPr>
              <a:lstStyle/>
              <a:p>
                <a:pPr marL="899160" algn="just">
                  <a:spcAft>
                    <a:spcPts val="0"/>
                  </a:spcAft>
                </a:pPr>
                <a:r>
                  <a:rPr lang="cs-CZ" sz="2000" dirty="0">
                    <a:ea typeface="Times New Roman" panose="02020603050405020304" pitchFamily="18" charset="0"/>
                  </a:rPr>
                  <a:t> </a:t>
                </a:r>
                <a:endParaRPr lang="en-US" sz="2000" dirty="0">
                  <a:ea typeface="Times New Roman" panose="02020603050405020304" pitchFamily="18" charset="0"/>
                </a:endParaRPr>
              </a:p>
              <a:p>
                <a14:m>
                  <m:oMath xmlns:m="http://schemas.openxmlformats.org/officeDocument/2006/math">
                    <m:sSub>
                      <m:sSubPr>
                        <m:ctrlPr>
                          <a:rPr lang="en-US" i="1">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𝑃</m:t>
                        </m:r>
                      </m:e>
                      <m:sub>
                        <m:r>
                          <a:rPr lang="cs-CZ" i="1">
                            <a:latin typeface="Cambria Math" panose="02040503050406030204" pitchFamily="18" charset="0"/>
                            <a:ea typeface="Times New Roman" panose="02020603050405020304" pitchFamily="18" charset="0"/>
                            <a:cs typeface="Times New Roman" panose="02020603050405020304" pitchFamily="18" charset="0"/>
                          </a:rPr>
                          <m:t>𝑡</m:t>
                        </m:r>
                      </m:sub>
                    </m:sSub>
                    <m:r>
                      <a:rPr lang="cs-CZ"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𝐷</m:t>
                        </m:r>
                      </m:e>
                      <m:sub>
                        <m:r>
                          <a:rPr lang="cs-CZ" i="1">
                            <a:latin typeface="Cambria Math" panose="02040503050406030204" pitchFamily="18" charset="0"/>
                            <a:ea typeface="Times New Roman" panose="02020603050405020304" pitchFamily="18" charset="0"/>
                            <a:cs typeface="Times New Roman" panose="02020603050405020304" pitchFamily="18" charset="0"/>
                          </a:rPr>
                          <m:t>𝑎𝑖𝑟</m:t>
                        </m:r>
                      </m:sub>
                    </m:sSub>
                    <m:r>
                      <a:rPr lang="cs-CZ"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𝑣</m:t>
                        </m:r>
                      </m:e>
                      <m:sub>
                        <m:r>
                          <a:rPr lang="cs-CZ" i="1">
                            <a:latin typeface="Cambria Math" panose="02040503050406030204" pitchFamily="18" charset="0"/>
                            <a:ea typeface="Times New Roman" panose="02020603050405020304" pitchFamily="18" charset="0"/>
                            <a:cs typeface="Times New Roman" panose="02020603050405020304" pitchFamily="18" charset="0"/>
                          </a:rPr>
                          <m:t>𝑐𝑟𝑢</m:t>
                        </m:r>
                      </m:sub>
                    </m:sSub>
                    <m:r>
                      <a:rPr lang="cs-CZ" i="1">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latin typeface="Cambria Math" panose="020405030504060302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𝑣</m:t>
                        </m:r>
                      </m:e>
                      <m:sub>
                        <m:r>
                          <a:rPr lang="cs-CZ" i="1">
                            <a:latin typeface="Cambria Math" panose="02040503050406030204" pitchFamily="18" charset="0"/>
                            <a:ea typeface="Times New Roman" panose="02020603050405020304" pitchFamily="18" charset="0"/>
                            <a:cs typeface="Times New Roman" panose="02020603050405020304" pitchFamily="18" charset="0"/>
                          </a:rPr>
                          <m:t>𝑐𝑟𝑢</m:t>
                        </m:r>
                      </m:sub>
                    </m:sSub>
                    <m:r>
                      <a:rPr lang="cs-CZ"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latin typeface="Cambria Math" panose="02040503050406030204" pitchFamily="18" charset="0"/>
                          </a:rPr>
                        </m:ctrlPr>
                      </m:fPr>
                      <m:num>
                        <m:r>
                          <a:rPr lang="cs-CZ" i="1">
                            <a:latin typeface="Cambria Math" panose="02040503050406030204" pitchFamily="18" charset="0"/>
                            <a:ea typeface="Times New Roman" panose="02020603050405020304" pitchFamily="18" charset="0"/>
                            <a:cs typeface="Times New Roman" panose="02020603050405020304" pitchFamily="18" charset="0"/>
                          </a:rPr>
                          <m:t>𝑚</m:t>
                        </m:r>
                        <m:r>
                          <a:rPr lang="cs-CZ" i="1">
                            <a:latin typeface="Cambria Math" panose="02040503050406030204" pitchFamily="18" charset="0"/>
                            <a:ea typeface="Times New Roman" panose="02020603050405020304" pitchFamily="18" charset="0"/>
                            <a:cs typeface="Times New Roman" panose="02020603050405020304" pitchFamily="18" charset="0"/>
                          </a:rPr>
                          <m:t> . </m:t>
                        </m:r>
                        <m:r>
                          <a:rPr lang="cs-CZ" i="1">
                            <a:latin typeface="Cambria Math" panose="02040503050406030204" pitchFamily="18" charset="0"/>
                            <a:ea typeface="Times New Roman" panose="02020603050405020304" pitchFamily="18" charset="0"/>
                            <a:cs typeface="Times New Roman" panose="02020603050405020304" pitchFamily="18" charset="0"/>
                          </a:rPr>
                          <m:t>𝑔</m:t>
                        </m:r>
                      </m:num>
                      <m:den>
                        <m:f>
                          <m:fPr>
                            <m:ctrlPr>
                              <a:rPr lang="en-US" i="1">
                                <a:latin typeface="Cambria Math" panose="02040503050406030204" pitchFamily="18" charset="0"/>
                              </a:rPr>
                            </m:ctrlPr>
                          </m:fPr>
                          <m:num>
                            <m:r>
                              <a:rPr lang="cs-CZ" i="1">
                                <a:latin typeface="Cambria Math" panose="02040503050406030204" pitchFamily="18" charset="0"/>
                                <a:ea typeface="Times New Roman" panose="02020603050405020304" pitchFamily="18" charset="0"/>
                                <a:cs typeface="Times New Roman" panose="02020603050405020304" pitchFamily="18" charset="0"/>
                              </a:rPr>
                              <m:t>𝐿</m:t>
                            </m:r>
                          </m:num>
                          <m:den>
                            <m:r>
                              <a:rPr lang="cs-CZ" i="1">
                                <a:latin typeface="Cambria Math" panose="02040503050406030204" pitchFamily="18" charset="0"/>
                                <a:ea typeface="Times New Roman" panose="02020603050405020304" pitchFamily="18" charset="0"/>
                                <a:cs typeface="Times New Roman" panose="02020603050405020304" pitchFamily="18" charset="0"/>
                              </a:rPr>
                              <m:t>𝐷</m:t>
                            </m:r>
                          </m:den>
                        </m:f>
                      </m:den>
                    </m:f>
                  </m:oMath>
                </a14:m>
                <a:r>
                  <a:rPr lang="cs-CZ" dirty="0">
                    <a:ea typeface="Times New Roman" panose="02020603050405020304" pitchFamily="18" charset="0"/>
                  </a:rPr>
                  <a:t> </a:t>
                </a:r>
                <a:endParaRPr lang="en-US" dirty="0"/>
              </a:p>
            </p:txBody>
          </p:sp>
        </mc:Choice>
        <mc:Fallback xmlns="">
          <p:sp>
            <p:nvSpPr>
              <p:cNvPr id="12" name="Obdélník 11"/>
              <p:cNvSpPr>
                <a:spLocks noRot="1" noChangeAspect="1" noMove="1" noResize="1" noEditPoints="1" noAdjustHandles="1" noChangeArrowheads="1" noChangeShapeType="1" noTextEdit="1"/>
              </p:cNvSpPr>
              <p:nvPr/>
            </p:nvSpPr>
            <p:spPr>
              <a:xfrm>
                <a:off x="1046588" y="3818752"/>
                <a:ext cx="4572000" cy="1047146"/>
              </a:xfrm>
              <a:prstGeom prst="rect">
                <a:avLst/>
              </a:prstGeom>
              <a:blipFill>
                <a:blip r:embed="rId7"/>
                <a:stretch>
                  <a:fillRect/>
                </a:stretch>
              </a:blipFill>
            </p:spPr>
            <p:txBody>
              <a:bodyPr/>
              <a:lstStyle/>
              <a:p>
                <a:r>
                  <a:rPr lang="en-US">
                    <a:noFill/>
                  </a:rPr>
                  <a:t> </a:t>
                </a:r>
              </a:p>
            </p:txBody>
          </p:sp>
        </mc:Fallback>
      </mc:AlternateContent>
      <p:sp>
        <p:nvSpPr>
          <p:cNvPr id="13" name="TextovéPole 12"/>
          <p:cNvSpPr txBox="1"/>
          <p:nvPr/>
        </p:nvSpPr>
        <p:spPr>
          <a:xfrm>
            <a:off x="466725" y="3601240"/>
            <a:ext cx="4679207" cy="461665"/>
          </a:xfrm>
          <a:prstGeom prst="rect">
            <a:avLst/>
          </a:prstGeom>
          <a:noFill/>
        </p:spPr>
        <p:txBody>
          <a:bodyPr wrap="square" rtlCol="0">
            <a:spAutoFit/>
          </a:bodyPr>
          <a:lstStyle/>
          <a:p>
            <a:r>
              <a:rPr lang="en-US" dirty="0"/>
              <a:t>Power required for horizontal flight</a:t>
            </a:r>
            <a:r>
              <a:rPr lang="cs-CZ" dirty="0"/>
              <a:t>:</a:t>
            </a:r>
            <a:endParaRPr lang="en-US" dirty="0"/>
          </a:p>
        </p:txBody>
      </p:sp>
      <p:sp>
        <p:nvSpPr>
          <p:cNvPr id="14" name="TextovéPole 13"/>
          <p:cNvSpPr txBox="1"/>
          <p:nvPr/>
        </p:nvSpPr>
        <p:spPr>
          <a:xfrm>
            <a:off x="4349904" y="5693373"/>
            <a:ext cx="4514385" cy="923330"/>
          </a:xfrm>
          <a:prstGeom prst="rect">
            <a:avLst/>
          </a:prstGeom>
          <a:noFill/>
        </p:spPr>
        <p:txBody>
          <a:bodyPr wrap="square" rtlCol="0">
            <a:spAutoFit/>
          </a:bodyPr>
          <a:lstStyle/>
          <a:p>
            <a:r>
              <a:rPr lang="en-US" sz="1800" dirty="0"/>
              <a:t>! – simplified considerations, the influence of take-off, climb, discharge characteristics is not considered, Reality is about 20% worse!!!</a:t>
            </a:r>
          </a:p>
        </p:txBody>
      </p:sp>
      <p:sp>
        <p:nvSpPr>
          <p:cNvPr id="2" name="TextovéPole 1"/>
          <p:cNvSpPr txBox="1"/>
          <p:nvPr/>
        </p:nvSpPr>
        <p:spPr>
          <a:xfrm>
            <a:off x="778213" y="5294670"/>
            <a:ext cx="3073940" cy="1154768"/>
          </a:xfrm>
          <a:prstGeom prst="rect">
            <a:avLst/>
          </a:prstGeom>
          <a:solidFill>
            <a:srgbClr val="00B0F0">
              <a:alpha val="37000"/>
            </a:srgbClr>
          </a:solidFill>
        </p:spPr>
        <p:txBody>
          <a:bodyPr wrap="square" rtlCol="0">
            <a:spAutoFit/>
          </a:bodyPr>
          <a:lstStyle/>
          <a:p>
            <a:endParaRPr lang="en-US" dirty="0"/>
          </a:p>
        </p:txBody>
      </p:sp>
    </p:spTree>
    <p:extLst>
      <p:ext uri="{BB962C8B-B14F-4D97-AF65-F5344CB8AC3E}">
        <p14:creationId xmlns:p14="http://schemas.microsoft.com/office/powerpoint/2010/main" val="21558970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dirty="0" err="1">
                <a:latin typeface="Arial" panose="020B0604020202020204" pitchFamily="34" charset="0"/>
                <a:cs typeface="Arial" panose="020B0604020202020204" pitchFamily="34" charset="0"/>
              </a:rPr>
              <a:t>Analysis</a:t>
            </a:r>
            <a:r>
              <a:rPr lang="cs-CZ" altLang="cs-CZ" sz="2800" dirty="0">
                <a:latin typeface="Arial" panose="020B0604020202020204" pitchFamily="34" charset="0"/>
                <a:cs typeface="Arial" panose="020B0604020202020204" pitchFamily="34" charset="0"/>
              </a:rPr>
              <a:t> </a:t>
            </a:r>
            <a:r>
              <a:rPr lang="cs-CZ" altLang="cs-CZ" sz="2800" dirty="0" err="1">
                <a:latin typeface="Arial" panose="020B0604020202020204" pitchFamily="34" charset="0"/>
                <a:cs typeface="Arial" panose="020B0604020202020204" pitchFamily="34" charset="0"/>
              </a:rPr>
              <a:t>conclusions</a:t>
            </a:r>
            <a:r>
              <a:rPr lang="cs-CZ" altLang="cs-CZ" sz="2800" dirty="0">
                <a:latin typeface="Arial" panose="020B0604020202020204" pitchFamily="34" charset="0"/>
                <a:cs typeface="Arial" panose="020B0604020202020204" pitchFamily="34" charset="0"/>
              </a:rPr>
              <a:t>:</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 name="Obdélník 1"/>
          <p:cNvSpPr/>
          <p:nvPr/>
        </p:nvSpPr>
        <p:spPr>
          <a:xfrm>
            <a:off x="538567" y="1588635"/>
            <a:ext cx="8374321" cy="4154984"/>
          </a:xfrm>
          <a:prstGeom prst="rect">
            <a:avLst/>
          </a:prstGeom>
        </p:spPr>
        <p:txBody>
          <a:bodyPr wrap="square">
            <a:spAutoFit/>
          </a:bodyPr>
          <a:lstStyle/>
          <a:p>
            <a:pPr>
              <a:spcAft>
                <a:spcPts val="0"/>
              </a:spcAft>
            </a:pPr>
            <a:r>
              <a:rPr lang="en-US" dirty="0">
                <a:ea typeface="Times New Roman" panose="02020603050405020304" pitchFamily="18" charset="0"/>
              </a:rPr>
              <a:t>range is independent of flight speed </a:t>
            </a:r>
            <a:r>
              <a:rPr lang="en-US" dirty="0" err="1">
                <a:ea typeface="Times New Roman" panose="02020603050405020304" pitchFamily="18" charset="0"/>
              </a:rPr>
              <a:t>v</a:t>
            </a:r>
            <a:r>
              <a:rPr lang="en-US" baseline="-25000" dirty="0" err="1">
                <a:ea typeface="Times New Roman" panose="02020603050405020304" pitchFamily="18" charset="0"/>
              </a:rPr>
              <a:t>cru</a:t>
            </a:r>
            <a:r>
              <a:rPr lang="en-US" dirty="0">
                <a:ea typeface="Times New Roman" panose="02020603050405020304" pitchFamily="18" charset="0"/>
              </a:rPr>
              <a:t>, but of mass ratio </a:t>
            </a:r>
            <a:r>
              <a:rPr lang="en-US" dirty="0" err="1">
                <a:ea typeface="Times New Roman" panose="02020603050405020304" pitchFamily="18" charset="0"/>
              </a:rPr>
              <a:t>m</a:t>
            </a:r>
            <a:r>
              <a:rPr lang="en-US" baseline="-25000" dirty="0" err="1">
                <a:ea typeface="Times New Roman" panose="02020603050405020304" pitchFamily="18" charset="0"/>
              </a:rPr>
              <a:t>bat</a:t>
            </a:r>
            <a:r>
              <a:rPr lang="en-US" dirty="0">
                <a:ea typeface="Times New Roman" panose="02020603050405020304" pitchFamily="18" charset="0"/>
              </a:rPr>
              <a:t>/m higher mass = more energy</a:t>
            </a:r>
            <a:endParaRPr lang="cs-CZ" dirty="0">
              <a:ea typeface="Times New Roman" panose="02020603050405020304" pitchFamily="18" charset="0"/>
            </a:endParaRPr>
          </a:p>
          <a:p>
            <a:pPr>
              <a:spcAft>
                <a:spcPts val="0"/>
              </a:spcAft>
            </a:pPr>
            <a:endParaRPr lang="cs-CZ" dirty="0">
              <a:ea typeface="Times New Roman" panose="02020603050405020304" pitchFamily="18" charset="0"/>
            </a:endParaRPr>
          </a:p>
          <a:p>
            <a:pPr>
              <a:spcAft>
                <a:spcPts val="0"/>
              </a:spcAft>
            </a:pPr>
            <a:r>
              <a:rPr lang="en-US" dirty="0">
                <a:ea typeface="Times New Roman" panose="02020603050405020304" pitchFamily="18" charset="0"/>
              </a:rPr>
              <a:t>It is necessary to increase:</a:t>
            </a:r>
            <a:r>
              <a:rPr lang="cs-CZ" dirty="0">
                <a:ea typeface="Times New Roman" panose="02020603050405020304" pitchFamily="18" charset="0"/>
              </a:rPr>
              <a:t>:</a:t>
            </a:r>
            <a:endParaRPr lang="en-US" dirty="0">
              <a:ea typeface="Times New Roman" panose="02020603050405020304" pitchFamily="18" charset="0"/>
            </a:endParaRPr>
          </a:p>
          <a:p>
            <a:pPr marL="342900" lvl="0" indent="-342900">
              <a:spcAft>
                <a:spcPts val="0"/>
              </a:spcAft>
              <a:buFont typeface="Wingdings" panose="05000000000000000000" pitchFamily="2" charset="2"/>
              <a:buChar char=""/>
            </a:pPr>
            <a:r>
              <a:rPr lang="en-US" dirty="0">
                <a:ea typeface="Times New Roman" panose="02020603050405020304" pitchFamily="18" charset="0"/>
              </a:rPr>
              <a:t>ratio of battery weight to total aircraft weight</a:t>
            </a:r>
            <a:r>
              <a:rPr lang="cs-CZ" dirty="0">
                <a:ea typeface="Times New Roman" panose="02020603050405020304" pitchFamily="18" charset="0"/>
              </a:rPr>
              <a:t>, </a:t>
            </a:r>
            <a:endParaRPr lang="en-US" dirty="0">
              <a:ea typeface="Times New Roman" panose="02020603050405020304" pitchFamily="18" charset="0"/>
            </a:endParaRPr>
          </a:p>
          <a:p>
            <a:pPr marL="342900" lvl="0" indent="-342900">
              <a:spcAft>
                <a:spcPts val="0"/>
              </a:spcAft>
              <a:buFont typeface="Wingdings" panose="05000000000000000000" pitchFamily="2" charset="2"/>
              <a:buChar char=""/>
            </a:pPr>
            <a:r>
              <a:rPr lang="cs-CZ" dirty="0" err="1">
                <a:ea typeface="Times New Roman" panose="02020603050405020304" pitchFamily="18" charset="0"/>
              </a:rPr>
              <a:t>specific</a:t>
            </a:r>
            <a:r>
              <a:rPr lang="cs-CZ" dirty="0">
                <a:ea typeface="Times New Roman" panose="02020603050405020304" pitchFamily="18" charset="0"/>
              </a:rPr>
              <a:t> </a:t>
            </a:r>
            <a:r>
              <a:rPr lang="cs-CZ" dirty="0" err="1">
                <a:ea typeface="Times New Roman" panose="02020603050405020304" pitchFamily="18" charset="0"/>
              </a:rPr>
              <a:t>capacity</a:t>
            </a:r>
            <a:r>
              <a:rPr lang="cs-CZ" dirty="0">
                <a:ea typeface="Times New Roman" panose="02020603050405020304" pitchFamily="18" charset="0"/>
              </a:rPr>
              <a:t> E* , </a:t>
            </a:r>
            <a:endParaRPr lang="en-US" dirty="0">
              <a:ea typeface="Times New Roman" panose="02020603050405020304" pitchFamily="18" charset="0"/>
            </a:endParaRPr>
          </a:p>
          <a:p>
            <a:pPr marL="342900" lvl="0" indent="-342900">
              <a:spcAft>
                <a:spcPts val="0"/>
              </a:spcAft>
              <a:buFont typeface="Wingdings" panose="05000000000000000000" pitchFamily="2" charset="2"/>
              <a:buChar char=""/>
            </a:pPr>
            <a:r>
              <a:rPr lang="cs-CZ" dirty="0">
                <a:ea typeface="Times New Roman" panose="02020603050405020304" pitchFamily="18" charset="0"/>
              </a:rPr>
              <a:t>lift/</a:t>
            </a:r>
            <a:r>
              <a:rPr lang="cs-CZ" dirty="0" err="1">
                <a:ea typeface="Times New Roman" panose="02020603050405020304" pitchFamily="18" charset="0"/>
              </a:rPr>
              <a:t>drag</a:t>
            </a:r>
            <a:r>
              <a:rPr lang="cs-CZ" dirty="0">
                <a:ea typeface="Times New Roman" panose="02020603050405020304" pitchFamily="18" charset="0"/>
              </a:rPr>
              <a:t> ratio</a:t>
            </a:r>
            <a:endParaRPr lang="en-US" dirty="0">
              <a:ea typeface="Times New Roman" panose="02020603050405020304" pitchFamily="18" charset="0"/>
            </a:endParaRPr>
          </a:p>
          <a:p>
            <a:pPr marL="342900" lvl="0" indent="-342900">
              <a:spcAft>
                <a:spcPts val="0"/>
              </a:spcAft>
              <a:buFont typeface="Wingdings" panose="05000000000000000000" pitchFamily="2" charset="2"/>
              <a:buChar char=""/>
            </a:pPr>
            <a:r>
              <a:rPr lang="en-US" dirty="0">
                <a:ea typeface="Times New Roman" panose="02020603050405020304" pitchFamily="18" charset="0"/>
              </a:rPr>
              <a:t>overall system efficiency (from battery to </a:t>
            </a:r>
            <a:r>
              <a:rPr lang="cs-CZ" dirty="0" err="1">
                <a:ea typeface="Times New Roman" panose="02020603050405020304" pitchFamily="18" charset="0"/>
              </a:rPr>
              <a:t>final</a:t>
            </a:r>
            <a:r>
              <a:rPr lang="cs-CZ" dirty="0">
                <a:ea typeface="Times New Roman" panose="02020603050405020304" pitchFamily="18" charset="0"/>
              </a:rPr>
              <a:t> </a:t>
            </a:r>
            <a:r>
              <a:rPr lang="cs-CZ" dirty="0" err="1">
                <a:ea typeface="Times New Roman" panose="02020603050405020304" pitchFamily="18" charset="0"/>
              </a:rPr>
              <a:t>thrust</a:t>
            </a:r>
            <a:r>
              <a:rPr lang="cs-CZ" dirty="0">
                <a:ea typeface="Times New Roman" panose="02020603050405020304" pitchFamily="18" charset="0"/>
              </a:rPr>
              <a:t> </a:t>
            </a:r>
            <a:r>
              <a:rPr lang="cs-CZ" dirty="0" err="1">
                <a:ea typeface="Times New Roman" panose="02020603050405020304" pitchFamily="18" charset="0"/>
              </a:rPr>
              <a:t>force</a:t>
            </a:r>
            <a:r>
              <a:rPr lang="cs-CZ" dirty="0">
                <a:ea typeface="Times New Roman" panose="02020603050405020304" pitchFamily="18" charset="0"/>
              </a:rPr>
              <a:t> </a:t>
            </a:r>
            <a:r>
              <a:rPr lang="en-US" dirty="0">
                <a:ea typeface="Times New Roman" panose="02020603050405020304" pitchFamily="18" charset="0"/>
              </a:rPr>
              <a:t>)</a:t>
            </a:r>
            <a:endParaRPr lang="cs-CZ" dirty="0">
              <a:ea typeface="Times New Roman" panose="02020603050405020304" pitchFamily="18" charset="0"/>
            </a:endParaRPr>
          </a:p>
          <a:p>
            <a:pPr lvl="0">
              <a:spcAft>
                <a:spcPts val="0"/>
              </a:spcAft>
            </a:pPr>
            <a:endParaRPr lang="en-US" dirty="0">
              <a:ea typeface="Times New Roman" panose="02020603050405020304" pitchFamily="18" charset="0"/>
            </a:endParaRPr>
          </a:p>
          <a:p>
            <a:pPr>
              <a:spcAft>
                <a:spcPts val="0"/>
              </a:spcAft>
            </a:pPr>
            <a:r>
              <a:rPr lang="en-US" dirty="0"/>
              <a:t>Electric aircraft require a different conceptual approach. A simple conversion of existing aircraft is not suitable</a:t>
            </a:r>
            <a:endParaRPr lang="en-US" dirty="0">
              <a:ea typeface="Times New Roman" panose="02020603050405020304" pitchFamily="18" charset="0"/>
            </a:endParaRPr>
          </a:p>
        </p:txBody>
      </p:sp>
    </p:spTree>
    <p:extLst>
      <p:ext uri="{BB962C8B-B14F-4D97-AF65-F5344CB8AC3E}">
        <p14:creationId xmlns:p14="http://schemas.microsoft.com/office/powerpoint/2010/main" val="8082010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2627" name="Rectangle 3"/>
          <p:cNvSpPr>
            <a:spLocks noGrp="1" noChangeArrowheads="1"/>
          </p:cNvSpPr>
          <p:nvPr>
            <p:ph type="body" idx="1"/>
          </p:nvPr>
        </p:nvSpPr>
        <p:spPr>
          <a:xfrm>
            <a:off x="647700" y="1416050"/>
            <a:ext cx="8105775" cy="5137150"/>
          </a:xfrm>
        </p:spPr>
        <p:txBody>
          <a:bodyPr/>
          <a:lstStyle/>
          <a:p>
            <a:r>
              <a:rPr lang="cs-CZ" altLang="cs-CZ" sz="2400" dirty="0"/>
              <a:t>.</a:t>
            </a:r>
            <a:endParaRPr lang="cs-CZ" altLang="cs-CZ" sz="2800" dirty="0"/>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dirty="0"/>
              <a:t>Influence of battery parameters on flight range</a:t>
            </a:r>
            <a:endParaRPr lang="cs-CZ" altLang="cs-CZ" sz="2800" dirty="0"/>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9" name="Obrázek 8"/>
          <p:cNvPicPr/>
          <p:nvPr/>
        </p:nvPicPr>
        <p:blipFill>
          <a:blip r:embed="rId2"/>
          <a:stretch>
            <a:fillRect/>
          </a:stretch>
        </p:blipFill>
        <p:spPr>
          <a:xfrm>
            <a:off x="647699" y="1533138"/>
            <a:ext cx="7938739" cy="5020062"/>
          </a:xfrm>
          <a:prstGeom prst="rect">
            <a:avLst/>
          </a:prstGeom>
        </p:spPr>
      </p:pic>
    </p:spTree>
    <p:extLst>
      <p:ext uri="{BB962C8B-B14F-4D97-AF65-F5344CB8AC3E}">
        <p14:creationId xmlns:p14="http://schemas.microsoft.com/office/powerpoint/2010/main" val="7794341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Electric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units</a:t>
            </a:r>
            <a:endParaRPr lang="cs-CZ" altLang="cs-CZ" sz="3200" dirty="0">
              <a:solidFill>
                <a:schemeClr val="accent2"/>
              </a:solidFill>
              <a:latin typeface="Arial" panose="020B0604020202020204" pitchFamily="34" charset="0"/>
            </a:endParaRPr>
          </a:p>
        </p:txBody>
      </p:sp>
      <p:sp>
        <p:nvSpPr>
          <p:cNvPr id="282627" name="Rectangle 3"/>
          <p:cNvSpPr>
            <a:spLocks noGrp="1" noChangeArrowheads="1"/>
          </p:cNvSpPr>
          <p:nvPr>
            <p:ph type="body" idx="1"/>
          </p:nvPr>
        </p:nvSpPr>
        <p:spPr>
          <a:xfrm>
            <a:off x="314325" y="1602987"/>
            <a:ext cx="8105775" cy="4750158"/>
          </a:xfrm>
        </p:spPr>
        <p:txBody>
          <a:bodyPr/>
          <a:lstStyle/>
          <a:p>
            <a:r>
              <a:rPr lang="en-US" altLang="cs-CZ" sz="1800" dirty="0"/>
              <a:t>The increase in weight and power requirements creates an insoluble problem</a:t>
            </a:r>
            <a:endParaRPr lang="cs-CZ" altLang="cs-CZ" sz="1800" dirty="0"/>
          </a:p>
        </p:txBody>
      </p:sp>
      <p:sp>
        <p:nvSpPr>
          <p:cNvPr id="282629" name="Text Box 5"/>
          <p:cNvSpPr txBox="1">
            <a:spLocks noChangeArrowheads="1"/>
          </p:cNvSpPr>
          <p:nvPr/>
        </p:nvSpPr>
        <p:spPr bwMode="auto">
          <a:xfrm>
            <a:off x="647700" y="614159"/>
            <a:ext cx="82391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cs-CZ" sz="2800" dirty="0"/>
              <a:t>Attempt to electrify the A380 with current batteries</a:t>
            </a:r>
            <a:r>
              <a:rPr lang="cs-CZ" altLang="cs-CZ" sz="2800" dirty="0"/>
              <a:t> .. </a:t>
            </a:r>
            <a:r>
              <a:rPr lang="cs-CZ" altLang="cs-CZ" sz="2800" dirty="0">
                <a:solidFill>
                  <a:srgbClr val="FF0000"/>
                </a:solidFill>
              </a:rPr>
              <a:t>FAIL </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95222" y="2135049"/>
            <a:ext cx="8877355" cy="4618206"/>
          </a:xfrm>
          <a:prstGeom prst="rect">
            <a:avLst/>
          </a:prstGeom>
        </p:spPr>
      </p:pic>
      <p:sp>
        <p:nvSpPr>
          <p:cNvPr id="10" name="TextovéPole 9"/>
          <p:cNvSpPr txBox="1"/>
          <p:nvPr/>
        </p:nvSpPr>
        <p:spPr>
          <a:xfrm>
            <a:off x="209550" y="6353145"/>
            <a:ext cx="3470352" cy="400110"/>
          </a:xfrm>
          <a:prstGeom prst="rect">
            <a:avLst/>
          </a:prstGeom>
          <a:noFill/>
        </p:spPr>
        <p:txBody>
          <a:bodyPr wrap="square" rtlCol="0">
            <a:spAutoFit/>
          </a:bodyPr>
          <a:lstStyle/>
          <a:p>
            <a:r>
              <a:rPr lang="en-US" sz="1000" dirty="0"/>
              <a:t>https://www.eurocontrol.int/sites/default/files/2023-08/eurocontrol-think-paper-21-long-haul-decarb.pdf</a:t>
            </a:r>
          </a:p>
        </p:txBody>
      </p:sp>
    </p:spTree>
    <p:extLst>
      <p:ext uri="{BB962C8B-B14F-4D97-AF65-F5344CB8AC3E}">
        <p14:creationId xmlns:p14="http://schemas.microsoft.com/office/powerpoint/2010/main" val="27997282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333376"/>
            <a:ext cx="7772400" cy="457200"/>
          </a:xfrm>
        </p:spPr>
        <p:txBody>
          <a:bodyPr/>
          <a:lstStyle/>
          <a:p>
            <a:r>
              <a:rPr lang="cs-CZ" altLang="cs-CZ" sz="2800" dirty="0" err="1">
                <a:solidFill>
                  <a:schemeClr val="accent2"/>
                </a:solidFill>
                <a:latin typeface="Arial" panose="020B0604020202020204" pitchFamily="34" charset="0"/>
              </a:rPr>
              <a:t>Fuel</a:t>
            </a:r>
            <a:r>
              <a:rPr lang="cs-CZ" altLang="cs-CZ" sz="2800" dirty="0">
                <a:solidFill>
                  <a:schemeClr val="accent2"/>
                </a:solidFill>
                <a:latin typeface="Arial" panose="020B0604020202020204" pitchFamily="34" charset="0"/>
              </a:rPr>
              <a:t> cell</a:t>
            </a:r>
            <a:br>
              <a:rPr lang="cs-CZ" altLang="cs-CZ" sz="3200" dirty="0">
                <a:solidFill>
                  <a:schemeClr val="accent2"/>
                </a:solidFill>
                <a:latin typeface="Arial" panose="020B0604020202020204" pitchFamily="34" charset="0"/>
              </a:rPr>
            </a:br>
            <a:endParaRPr lang="cs-CZ" altLang="cs-CZ" sz="3200" dirty="0">
              <a:solidFill>
                <a:schemeClr val="accent2"/>
              </a:solidFill>
              <a:latin typeface="Arial" panose="020B0604020202020204" pitchFamily="34" charset="0"/>
            </a:endParaRPr>
          </a:p>
        </p:txBody>
      </p:sp>
      <p:sp>
        <p:nvSpPr>
          <p:cNvPr id="282629" name="Text Box 5"/>
          <p:cNvSpPr txBox="1">
            <a:spLocks noChangeArrowheads="1"/>
          </p:cNvSpPr>
          <p:nvPr/>
        </p:nvSpPr>
        <p:spPr bwMode="auto">
          <a:xfrm>
            <a:off x="281900" y="790576"/>
            <a:ext cx="82391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dirty="0"/>
              <a:t>Possible fuel and oxidizer combinations for fuel cells</a:t>
            </a:r>
            <a:r>
              <a:rPr lang="cs-CZ" altLang="cs-CZ" sz="2800" dirty="0"/>
              <a:t> </a:t>
            </a:r>
            <a:r>
              <a:rPr lang="cs-CZ" altLang="cs-CZ" sz="2800" dirty="0" err="1"/>
              <a:t>systems</a:t>
            </a:r>
            <a:r>
              <a:rPr lang="cs-CZ" altLang="cs-CZ" sz="2800" dirty="0"/>
              <a:t>.</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6" name="Obrázek 5"/>
          <p:cNvPicPr>
            <a:picLocks noChangeAspect="1"/>
          </p:cNvPicPr>
          <p:nvPr/>
        </p:nvPicPr>
        <p:blipFill>
          <a:blip r:embed="rId3"/>
          <a:stretch>
            <a:fillRect/>
          </a:stretch>
        </p:blipFill>
        <p:spPr>
          <a:xfrm>
            <a:off x="1753613" y="1868507"/>
            <a:ext cx="5465323" cy="4750820"/>
          </a:xfrm>
          <a:prstGeom prst="rect">
            <a:avLst/>
          </a:prstGeom>
        </p:spPr>
      </p:pic>
    </p:spTree>
    <p:extLst>
      <p:ext uri="{BB962C8B-B14F-4D97-AF65-F5344CB8AC3E}">
        <p14:creationId xmlns:p14="http://schemas.microsoft.com/office/powerpoint/2010/main" val="1760443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647700" y="101601"/>
            <a:ext cx="7772400" cy="457200"/>
          </a:xfrm>
        </p:spPr>
        <p:txBody>
          <a:bodyPr/>
          <a:lstStyle/>
          <a:p>
            <a:r>
              <a:rPr lang="cs-CZ" altLang="cs-CZ" sz="3200" dirty="0" err="1">
                <a:solidFill>
                  <a:schemeClr val="accent2"/>
                </a:solidFill>
                <a:latin typeface="Arial" panose="020B0604020202020204" pitchFamily="34" charset="0"/>
              </a:rPr>
              <a:t>Environmental</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requirements</a:t>
            </a:r>
            <a:endParaRPr lang="cs-CZ" altLang="cs-CZ" sz="3200" dirty="0">
              <a:solidFill>
                <a:schemeClr val="accent2"/>
              </a:solidFill>
              <a:latin typeface="Arial" panose="020B0604020202020204" pitchFamily="34" charset="0"/>
            </a:endParaRPr>
          </a:p>
        </p:txBody>
      </p:sp>
      <p:sp>
        <p:nvSpPr>
          <p:cNvPr id="267269" name="Text Box 5"/>
          <p:cNvSpPr txBox="1">
            <a:spLocks noChangeArrowheads="1"/>
          </p:cNvSpPr>
          <p:nvPr/>
        </p:nvSpPr>
        <p:spPr bwMode="auto">
          <a:xfrm>
            <a:off x="466725" y="914400"/>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b="1" dirty="0" err="1">
                <a:latin typeface="Calibri" panose="020F0502020204030204" pitchFamily="34" charset="0"/>
                <a:cs typeface="Calibri" panose="020F0502020204030204" pitchFamily="34" charset="0"/>
              </a:rPr>
              <a:t>Sustainability</a:t>
            </a:r>
            <a:endParaRPr lang="cs-CZ" altLang="cs-CZ" sz="2800"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2157412" y="2044698"/>
            <a:ext cx="5286375" cy="4676775"/>
          </a:xfrm>
          <a:prstGeom prst="rect">
            <a:avLst/>
          </a:prstGeom>
        </p:spPr>
      </p:pic>
      <p:sp>
        <p:nvSpPr>
          <p:cNvPr id="267267" name="Rectangle 3"/>
          <p:cNvSpPr>
            <a:spLocks noGrp="1" noChangeArrowheads="1"/>
          </p:cNvSpPr>
          <p:nvPr>
            <p:ph type="body" idx="1"/>
          </p:nvPr>
        </p:nvSpPr>
        <p:spPr>
          <a:xfrm>
            <a:off x="533399" y="1472353"/>
            <a:ext cx="8105775" cy="4823481"/>
          </a:xfrm>
        </p:spPr>
        <p:txBody>
          <a:bodyPr/>
          <a:lstStyle/>
          <a:p>
            <a:r>
              <a:rPr lang="en-US" altLang="cs-CZ" sz="2400" dirty="0"/>
              <a:t>Elements that should enable the aviation industry to achieve sustainability</a:t>
            </a:r>
            <a:endParaRPr lang="cs-CZ" altLang="cs-CZ" sz="2400" dirty="0"/>
          </a:p>
        </p:txBody>
      </p:sp>
      <p:sp>
        <p:nvSpPr>
          <p:cNvPr id="3" name="Ovál 2"/>
          <p:cNvSpPr/>
          <p:nvPr/>
        </p:nvSpPr>
        <p:spPr>
          <a:xfrm>
            <a:off x="1103972" y="3884093"/>
            <a:ext cx="2330604" cy="15277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000" dirty="0" err="1">
                <a:solidFill>
                  <a:schemeClr val="accent2">
                    <a:lumMod val="50000"/>
                  </a:schemeClr>
                </a:solidFill>
                <a:latin typeface="Arial" panose="020B0604020202020204" pitchFamily="34" charset="0"/>
                <a:cs typeface="Arial" panose="020B0604020202020204" pitchFamily="34" charset="0"/>
              </a:rPr>
              <a:t>sustainability</a:t>
            </a:r>
            <a:r>
              <a:rPr lang="cs-CZ" sz="2000" dirty="0">
                <a:solidFill>
                  <a:schemeClr val="accent2">
                    <a:lumMod val="50000"/>
                  </a:schemeClr>
                </a:solidFill>
                <a:latin typeface="Arial" panose="020B0604020202020204" pitchFamily="34" charset="0"/>
                <a:cs typeface="Arial" panose="020B0604020202020204" pitchFamily="34" charset="0"/>
              </a:rPr>
              <a:t> </a:t>
            </a:r>
            <a:r>
              <a:rPr lang="cs-CZ" sz="2000" dirty="0" err="1">
                <a:solidFill>
                  <a:schemeClr val="accent2">
                    <a:lumMod val="50000"/>
                  </a:schemeClr>
                </a:solidFill>
                <a:latin typeface="Arial" panose="020B0604020202020204" pitchFamily="34" charset="0"/>
                <a:cs typeface="Arial" panose="020B0604020202020204" pitchFamily="34" charset="0"/>
              </a:rPr>
              <a:t>elements</a:t>
            </a:r>
            <a:endParaRPr lang="en-US" sz="2000" dirty="0">
              <a:solidFill>
                <a:schemeClr val="accent2">
                  <a:lumMod val="50000"/>
                </a:schemeClr>
              </a:solidFill>
              <a:latin typeface="Arial" panose="020B0604020202020204" pitchFamily="34" charset="0"/>
              <a:cs typeface="Arial" panose="020B0604020202020204" pitchFamily="34" charset="0"/>
            </a:endParaRPr>
          </a:p>
        </p:txBody>
      </p:sp>
      <p:sp>
        <p:nvSpPr>
          <p:cNvPr id="4" name="Zaoblený obdélník 3"/>
          <p:cNvSpPr/>
          <p:nvPr/>
        </p:nvSpPr>
        <p:spPr>
          <a:xfrm>
            <a:off x="4075770" y="2377140"/>
            <a:ext cx="1449658" cy="735981"/>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800" dirty="0" err="1">
                <a:solidFill>
                  <a:schemeClr val="accent2">
                    <a:lumMod val="50000"/>
                  </a:schemeClr>
                </a:solidFill>
                <a:latin typeface="Arial" panose="020B0604020202020204" pitchFamily="34" charset="0"/>
                <a:cs typeface="Arial" panose="020B0604020202020204" pitchFamily="34" charset="0"/>
              </a:rPr>
              <a:t>Legislation</a:t>
            </a:r>
            <a:endParaRPr lang="en-US" sz="1800" dirty="0">
              <a:solidFill>
                <a:schemeClr val="accent2">
                  <a:lumMod val="50000"/>
                </a:schemeClr>
              </a:solidFill>
              <a:latin typeface="Arial" panose="020B0604020202020204" pitchFamily="34" charset="0"/>
              <a:cs typeface="Arial" panose="020B0604020202020204" pitchFamily="34" charset="0"/>
            </a:endParaRPr>
          </a:p>
        </p:txBody>
      </p:sp>
      <p:sp>
        <p:nvSpPr>
          <p:cNvPr id="9" name="Zaoblený obdélník 8"/>
          <p:cNvSpPr/>
          <p:nvPr/>
        </p:nvSpPr>
        <p:spPr>
          <a:xfrm>
            <a:off x="4075770" y="3767325"/>
            <a:ext cx="1449658" cy="735981"/>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800" dirty="0" err="1">
                <a:solidFill>
                  <a:schemeClr val="accent2">
                    <a:lumMod val="50000"/>
                  </a:schemeClr>
                </a:solidFill>
                <a:latin typeface="Arial" panose="020B0604020202020204" pitchFamily="34" charset="0"/>
                <a:cs typeface="Arial" panose="020B0604020202020204" pitchFamily="34" charset="0"/>
              </a:rPr>
              <a:t>Airport</a:t>
            </a:r>
            <a:r>
              <a:rPr lang="cs-CZ" sz="1800" dirty="0">
                <a:solidFill>
                  <a:schemeClr val="accent2">
                    <a:lumMod val="50000"/>
                  </a:schemeClr>
                </a:solidFill>
                <a:latin typeface="Arial" panose="020B0604020202020204" pitchFamily="34" charset="0"/>
                <a:cs typeface="Arial" panose="020B0604020202020204" pitchFamily="34" charset="0"/>
              </a:rPr>
              <a:t>  </a:t>
            </a:r>
            <a:endParaRPr lang="en-US" sz="1800" dirty="0">
              <a:solidFill>
                <a:schemeClr val="accent2">
                  <a:lumMod val="50000"/>
                </a:schemeClr>
              </a:solidFill>
              <a:latin typeface="Arial" panose="020B0604020202020204" pitchFamily="34" charset="0"/>
              <a:cs typeface="Arial" panose="020B0604020202020204" pitchFamily="34" charset="0"/>
            </a:endParaRPr>
          </a:p>
        </p:txBody>
      </p:sp>
      <p:sp>
        <p:nvSpPr>
          <p:cNvPr id="10" name="Zaoblený obdélník 9"/>
          <p:cNvSpPr/>
          <p:nvPr/>
        </p:nvSpPr>
        <p:spPr>
          <a:xfrm>
            <a:off x="4103647" y="4878730"/>
            <a:ext cx="1449658" cy="735981"/>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800" dirty="0" err="1">
                <a:solidFill>
                  <a:schemeClr val="accent2">
                    <a:lumMod val="50000"/>
                  </a:schemeClr>
                </a:solidFill>
                <a:latin typeface="Arial" panose="020B0604020202020204" pitchFamily="34" charset="0"/>
                <a:cs typeface="Arial" panose="020B0604020202020204" pitchFamily="34" charset="0"/>
              </a:rPr>
              <a:t>Aircraft</a:t>
            </a:r>
            <a:r>
              <a:rPr lang="cs-CZ" sz="1800" dirty="0">
                <a:solidFill>
                  <a:schemeClr val="accent2">
                    <a:lumMod val="50000"/>
                  </a:schemeClr>
                </a:solidFill>
                <a:latin typeface="Arial" panose="020B0604020202020204" pitchFamily="34" charset="0"/>
                <a:cs typeface="Arial" panose="020B0604020202020204" pitchFamily="34" charset="0"/>
              </a:rPr>
              <a:t> </a:t>
            </a:r>
            <a:endParaRPr lang="en-US" sz="1800" dirty="0">
              <a:solidFill>
                <a:schemeClr val="accent2">
                  <a:lumMod val="50000"/>
                </a:schemeClr>
              </a:solidFill>
              <a:latin typeface="Arial" panose="020B0604020202020204" pitchFamily="34" charset="0"/>
              <a:cs typeface="Arial" panose="020B0604020202020204" pitchFamily="34" charset="0"/>
            </a:endParaRPr>
          </a:p>
        </p:txBody>
      </p:sp>
      <p:sp>
        <p:nvSpPr>
          <p:cNvPr id="11" name="Zaoblený obdélník 10"/>
          <p:cNvSpPr/>
          <p:nvPr/>
        </p:nvSpPr>
        <p:spPr>
          <a:xfrm>
            <a:off x="4103647" y="5894624"/>
            <a:ext cx="1449658" cy="735981"/>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800" dirty="0" err="1">
                <a:solidFill>
                  <a:schemeClr val="accent2">
                    <a:lumMod val="50000"/>
                  </a:schemeClr>
                </a:solidFill>
                <a:latin typeface="Arial" panose="020B0604020202020204" pitchFamily="34" charset="0"/>
                <a:cs typeface="Arial" panose="020B0604020202020204" pitchFamily="34" charset="0"/>
              </a:rPr>
              <a:t>Fuels</a:t>
            </a:r>
            <a:r>
              <a:rPr lang="cs-CZ" sz="1800" dirty="0">
                <a:solidFill>
                  <a:schemeClr val="accent2">
                    <a:lumMod val="50000"/>
                  </a:schemeClr>
                </a:solidFill>
                <a:latin typeface="Arial" panose="020B0604020202020204" pitchFamily="34" charset="0"/>
                <a:cs typeface="Arial" panose="020B0604020202020204" pitchFamily="34" charset="0"/>
              </a:rPr>
              <a:t>  </a:t>
            </a:r>
            <a:endParaRPr lang="en-US" sz="1800" dirty="0">
              <a:solidFill>
                <a:schemeClr val="accent2">
                  <a:lumMod val="50000"/>
                </a:schemeClr>
              </a:solidFill>
              <a:latin typeface="Arial" panose="020B0604020202020204" pitchFamily="34" charset="0"/>
              <a:cs typeface="Arial" panose="020B0604020202020204" pitchFamily="34" charset="0"/>
            </a:endParaRPr>
          </a:p>
        </p:txBody>
      </p:sp>
      <p:sp>
        <p:nvSpPr>
          <p:cNvPr id="5" name="Obdélník 4"/>
          <p:cNvSpPr/>
          <p:nvPr/>
        </p:nvSpPr>
        <p:spPr>
          <a:xfrm>
            <a:off x="5996335" y="2044698"/>
            <a:ext cx="2642839" cy="1423331"/>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200" dirty="0">
                <a:solidFill>
                  <a:schemeClr val="accent2">
                    <a:lumMod val="50000"/>
                  </a:schemeClr>
                </a:solidFill>
                <a:latin typeface="Arial" panose="020B0604020202020204" pitchFamily="34" charset="0"/>
                <a:cs typeface="Arial" panose="020B0604020202020204" pitchFamily="34" charset="0"/>
              </a:rPr>
              <a:t>Paris </a:t>
            </a:r>
            <a:r>
              <a:rPr lang="cs-CZ" sz="1200" dirty="0" err="1">
                <a:solidFill>
                  <a:schemeClr val="accent2">
                    <a:lumMod val="50000"/>
                  </a:schemeClr>
                </a:solidFill>
                <a:latin typeface="Arial" panose="020B0604020202020204" pitchFamily="34" charset="0"/>
                <a:cs typeface="Arial" panose="020B0604020202020204" pitchFamily="34" charset="0"/>
              </a:rPr>
              <a:t>Climate</a:t>
            </a:r>
            <a:r>
              <a:rPr lang="cs-CZ" sz="1200" dirty="0">
                <a:solidFill>
                  <a:schemeClr val="accent2">
                    <a:lumMod val="50000"/>
                  </a:schemeClr>
                </a:solidFill>
                <a:latin typeface="Arial" panose="020B0604020202020204" pitchFamily="34" charset="0"/>
                <a:cs typeface="Arial" panose="020B0604020202020204" pitchFamily="34" charset="0"/>
              </a:rPr>
              <a:t> Agreement2015</a:t>
            </a:r>
          </a:p>
          <a:p>
            <a:pPr algn="ctr"/>
            <a:r>
              <a:rPr lang="cs-CZ" sz="1200" dirty="0">
                <a:solidFill>
                  <a:schemeClr val="accent2">
                    <a:lumMod val="50000"/>
                  </a:schemeClr>
                </a:solidFill>
                <a:latin typeface="Arial" panose="020B0604020202020204" pitchFamily="34" charset="0"/>
                <a:cs typeface="Arial" panose="020B0604020202020204" pitchFamily="34" charset="0"/>
              </a:rPr>
              <a:t>ICAO CORSIA</a:t>
            </a:r>
          </a:p>
          <a:p>
            <a:pPr algn="ctr"/>
            <a:r>
              <a:rPr lang="cs-CZ" sz="1200" dirty="0">
                <a:solidFill>
                  <a:schemeClr val="accent2">
                    <a:lumMod val="50000"/>
                  </a:schemeClr>
                </a:solidFill>
                <a:latin typeface="Arial" panose="020B0604020202020204" pitchFamily="34" charset="0"/>
                <a:cs typeface="Arial" panose="020B0604020202020204" pitchFamily="34" charset="0"/>
              </a:rPr>
              <a:t>EU Fit </a:t>
            </a:r>
            <a:r>
              <a:rPr lang="cs-CZ" sz="1200" dirty="0" err="1">
                <a:solidFill>
                  <a:schemeClr val="accent2">
                    <a:lumMod val="50000"/>
                  </a:schemeClr>
                </a:solidFill>
                <a:latin typeface="Arial" panose="020B0604020202020204" pitchFamily="34" charset="0"/>
                <a:cs typeface="Arial" panose="020B0604020202020204" pitchFamily="34" charset="0"/>
              </a:rPr>
              <a:t>for</a:t>
            </a:r>
            <a:r>
              <a:rPr lang="cs-CZ" sz="1200" dirty="0">
                <a:solidFill>
                  <a:schemeClr val="accent2">
                    <a:lumMod val="50000"/>
                  </a:schemeClr>
                </a:solidFill>
                <a:latin typeface="Arial" panose="020B0604020202020204" pitchFamily="34" charset="0"/>
                <a:cs typeface="Arial" panose="020B0604020202020204" pitchFamily="34" charset="0"/>
              </a:rPr>
              <a:t> 55</a:t>
            </a:r>
          </a:p>
          <a:p>
            <a:pPr algn="ctr"/>
            <a:r>
              <a:rPr lang="cs-CZ" sz="1200" dirty="0">
                <a:solidFill>
                  <a:schemeClr val="accent2">
                    <a:lumMod val="50000"/>
                  </a:schemeClr>
                </a:solidFill>
                <a:latin typeface="Arial" panose="020B0604020202020204" pitchFamily="34" charset="0"/>
                <a:cs typeface="Arial" panose="020B0604020202020204" pitchFamily="34" charset="0"/>
              </a:rPr>
              <a:t>EU </a:t>
            </a:r>
            <a:r>
              <a:rPr lang="cs-CZ" sz="1200" dirty="0" err="1">
                <a:solidFill>
                  <a:schemeClr val="accent2">
                    <a:lumMod val="50000"/>
                  </a:schemeClr>
                </a:solidFill>
                <a:latin typeface="Arial" panose="020B0604020202020204" pitchFamily="34" charset="0"/>
                <a:cs typeface="Arial" panose="020B0604020202020204" pitchFamily="34" charset="0"/>
              </a:rPr>
              <a:t>Emission</a:t>
            </a:r>
            <a:r>
              <a:rPr lang="cs-CZ" sz="1200" dirty="0">
                <a:solidFill>
                  <a:schemeClr val="accent2">
                    <a:lumMod val="50000"/>
                  </a:schemeClr>
                </a:solidFill>
                <a:latin typeface="Arial" panose="020B0604020202020204" pitchFamily="34" charset="0"/>
                <a:cs typeface="Arial" panose="020B0604020202020204" pitchFamily="34" charset="0"/>
              </a:rPr>
              <a:t> </a:t>
            </a:r>
            <a:r>
              <a:rPr lang="cs-CZ" sz="1200" dirty="0" err="1">
                <a:solidFill>
                  <a:schemeClr val="accent2">
                    <a:lumMod val="50000"/>
                  </a:schemeClr>
                </a:solidFill>
                <a:latin typeface="Arial" panose="020B0604020202020204" pitchFamily="34" charset="0"/>
                <a:cs typeface="Arial" panose="020B0604020202020204" pitchFamily="34" charset="0"/>
              </a:rPr>
              <a:t>allowances</a:t>
            </a:r>
            <a:endParaRPr lang="cs-CZ" sz="1200" dirty="0">
              <a:solidFill>
                <a:schemeClr val="accent2">
                  <a:lumMod val="50000"/>
                </a:schemeClr>
              </a:solidFill>
              <a:latin typeface="Arial" panose="020B0604020202020204" pitchFamily="34" charset="0"/>
              <a:cs typeface="Arial" panose="020B0604020202020204" pitchFamily="34" charset="0"/>
            </a:endParaRPr>
          </a:p>
          <a:p>
            <a:pPr algn="ctr"/>
            <a:r>
              <a:rPr lang="cs-CZ" sz="1200" dirty="0" err="1">
                <a:solidFill>
                  <a:schemeClr val="accent2">
                    <a:lumMod val="50000"/>
                  </a:schemeClr>
                </a:solidFill>
                <a:latin typeface="Arial" panose="020B0604020202020204" pitchFamily="34" charset="0"/>
                <a:cs typeface="Arial" panose="020B0604020202020204" pitchFamily="34" charset="0"/>
              </a:rPr>
              <a:t>Frequent</a:t>
            </a:r>
            <a:r>
              <a:rPr lang="cs-CZ" sz="1200" dirty="0">
                <a:solidFill>
                  <a:schemeClr val="accent2">
                    <a:lumMod val="50000"/>
                  </a:schemeClr>
                </a:solidFill>
                <a:latin typeface="Arial" panose="020B0604020202020204" pitchFamily="34" charset="0"/>
                <a:cs typeface="Arial" panose="020B0604020202020204" pitchFamily="34" charset="0"/>
              </a:rPr>
              <a:t> </a:t>
            </a:r>
            <a:r>
              <a:rPr lang="cs-CZ" sz="1200" dirty="0" err="1">
                <a:solidFill>
                  <a:schemeClr val="accent2">
                    <a:lumMod val="50000"/>
                  </a:schemeClr>
                </a:solidFill>
                <a:latin typeface="Arial" panose="020B0604020202020204" pitchFamily="34" charset="0"/>
                <a:cs typeface="Arial" panose="020B0604020202020204" pitchFamily="34" charset="0"/>
              </a:rPr>
              <a:t>traveler</a:t>
            </a:r>
            <a:r>
              <a:rPr lang="cs-CZ" sz="1200" dirty="0">
                <a:solidFill>
                  <a:schemeClr val="accent2">
                    <a:lumMod val="50000"/>
                  </a:schemeClr>
                </a:solidFill>
                <a:latin typeface="Arial" panose="020B0604020202020204" pitchFamily="34" charset="0"/>
                <a:cs typeface="Arial" panose="020B0604020202020204" pitchFamily="34" charset="0"/>
              </a:rPr>
              <a:t> </a:t>
            </a:r>
            <a:r>
              <a:rPr lang="cs-CZ" sz="1200" dirty="0" err="1">
                <a:solidFill>
                  <a:schemeClr val="accent2">
                    <a:lumMod val="50000"/>
                  </a:schemeClr>
                </a:solidFill>
                <a:latin typeface="Arial" panose="020B0604020202020204" pitchFamily="34" charset="0"/>
                <a:cs typeface="Arial" panose="020B0604020202020204" pitchFamily="34" charset="0"/>
              </a:rPr>
              <a:t>taxes</a:t>
            </a:r>
            <a:r>
              <a:rPr lang="cs-CZ" sz="1200" dirty="0">
                <a:solidFill>
                  <a:schemeClr val="accent2">
                    <a:lumMod val="50000"/>
                  </a:schemeClr>
                </a:solidFill>
                <a:latin typeface="Arial" panose="020B0604020202020204" pitchFamily="34" charset="0"/>
                <a:cs typeface="Arial" panose="020B0604020202020204" pitchFamily="34" charset="0"/>
              </a:rPr>
              <a:t>…… </a:t>
            </a:r>
            <a:endParaRPr lang="en-US" sz="1200" dirty="0">
              <a:solidFill>
                <a:schemeClr val="accent2">
                  <a:lumMod val="50000"/>
                </a:schemeClr>
              </a:solidFill>
              <a:latin typeface="Arial" panose="020B0604020202020204" pitchFamily="34" charset="0"/>
              <a:cs typeface="Arial" panose="020B0604020202020204" pitchFamily="34" charset="0"/>
            </a:endParaRPr>
          </a:p>
        </p:txBody>
      </p:sp>
      <p:sp>
        <p:nvSpPr>
          <p:cNvPr id="13" name="Obdélník 12"/>
          <p:cNvSpPr/>
          <p:nvPr/>
        </p:nvSpPr>
        <p:spPr>
          <a:xfrm>
            <a:off x="5996332" y="3588183"/>
            <a:ext cx="2642839" cy="1094263"/>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200" dirty="0">
                <a:solidFill>
                  <a:schemeClr val="accent2">
                    <a:lumMod val="50000"/>
                  </a:schemeClr>
                </a:solidFill>
                <a:latin typeface="Arial" panose="020B0604020202020204" pitchFamily="34" charset="0"/>
                <a:cs typeface="Arial" panose="020B0604020202020204" pitchFamily="34" charset="0"/>
              </a:rPr>
              <a:t>Nakládání s odpady </a:t>
            </a:r>
          </a:p>
          <a:p>
            <a:pPr algn="ctr"/>
            <a:r>
              <a:rPr lang="cs-CZ" sz="1200" dirty="0">
                <a:solidFill>
                  <a:schemeClr val="accent2">
                    <a:lumMod val="50000"/>
                  </a:schemeClr>
                </a:solidFill>
                <a:latin typeface="Arial" panose="020B0604020202020204" pitchFamily="34" charset="0"/>
                <a:cs typeface="Arial" panose="020B0604020202020204" pitchFamily="34" charset="0"/>
              </a:rPr>
              <a:t>Elektrifikace pozemního odbavení </a:t>
            </a:r>
          </a:p>
          <a:p>
            <a:pPr algn="ctr"/>
            <a:r>
              <a:rPr lang="cs-CZ" sz="1200" dirty="0">
                <a:solidFill>
                  <a:schemeClr val="accent2">
                    <a:lumMod val="50000"/>
                  </a:schemeClr>
                </a:solidFill>
                <a:latin typeface="Arial" panose="020B0604020202020204" pitchFamily="34" charset="0"/>
                <a:cs typeface="Arial" panose="020B0604020202020204" pitchFamily="34" charset="0"/>
              </a:rPr>
              <a:t>Integrovaná doprava </a:t>
            </a:r>
          </a:p>
          <a:p>
            <a:pPr algn="ctr"/>
            <a:r>
              <a:rPr lang="cs-CZ" sz="1200" dirty="0">
                <a:solidFill>
                  <a:schemeClr val="accent2">
                    <a:lumMod val="50000"/>
                  </a:schemeClr>
                </a:solidFill>
                <a:latin typeface="Arial" panose="020B0604020202020204" pitchFamily="34" charset="0"/>
                <a:cs typeface="Arial" panose="020B0604020202020204" pitchFamily="34" charset="0"/>
              </a:rPr>
              <a:t>Propojení s rychlovlaky  </a:t>
            </a:r>
          </a:p>
          <a:p>
            <a:pPr algn="ctr"/>
            <a:r>
              <a:rPr lang="cs-CZ" sz="1200" dirty="0">
                <a:solidFill>
                  <a:schemeClr val="accent2">
                    <a:lumMod val="50000"/>
                  </a:schemeClr>
                </a:solidFill>
                <a:latin typeface="Arial" panose="020B0604020202020204" pitchFamily="34" charset="0"/>
                <a:cs typeface="Arial" panose="020B0604020202020204" pitchFamily="34" charset="0"/>
              </a:rPr>
              <a:t>…… </a:t>
            </a:r>
            <a:endParaRPr lang="en-US" sz="1200" dirty="0">
              <a:solidFill>
                <a:schemeClr val="accent2">
                  <a:lumMod val="50000"/>
                </a:schemeClr>
              </a:solidFill>
              <a:latin typeface="Arial" panose="020B0604020202020204" pitchFamily="34" charset="0"/>
              <a:cs typeface="Arial" panose="020B0604020202020204" pitchFamily="34" charset="0"/>
            </a:endParaRPr>
          </a:p>
        </p:txBody>
      </p:sp>
      <p:sp>
        <p:nvSpPr>
          <p:cNvPr id="14" name="Obdélník 13"/>
          <p:cNvSpPr/>
          <p:nvPr/>
        </p:nvSpPr>
        <p:spPr>
          <a:xfrm>
            <a:off x="5996333" y="4753671"/>
            <a:ext cx="2642839" cy="98920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2">
                    <a:lumMod val="50000"/>
                  </a:schemeClr>
                </a:solidFill>
                <a:latin typeface="Arial" panose="020B0604020202020204" pitchFamily="34" charset="0"/>
                <a:cs typeface="Arial" panose="020B0604020202020204" pitchFamily="34" charset="0"/>
              </a:rPr>
              <a:t>High efficiency aircraft </a:t>
            </a:r>
            <a:r>
              <a:rPr lang="cs-CZ" sz="1200" b="1" dirty="0" err="1">
                <a:solidFill>
                  <a:schemeClr val="accent2">
                    <a:lumMod val="50000"/>
                  </a:schemeClr>
                </a:solidFill>
                <a:latin typeface="Arial" panose="020B0604020202020204" pitchFamily="34" charset="0"/>
                <a:cs typeface="Arial" panose="020B0604020202020204" pitchFamily="34" charset="0"/>
              </a:rPr>
              <a:t>propulsion</a:t>
            </a:r>
            <a:r>
              <a:rPr lang="cs-CZ" sz="1200" b="1" dirty="0">
                <a:solidFill>
                  <a:schemeClr val="accent2">
                    <a:lumMod val="50000"/>
                  </a:schemeClr>
                </a:solidFill>
                <a:latin typeface="Arial" panose="020B0604020202020204" pitchFamily="34" charset="0"/>
                <a:cs typeface="Arial" panose="020B0604020202020204" pitchFamily="34" charset="0"/>
              </a:rPr>
              <a:t> </a:t>
            </a:r>
          </a:p>
          <a:p>
            <a:pPr algn="ctr"/>
            <a:r>
              <a:rPr lang="en-US" sz="1200" dirty="0">
                <a:solidFill>
                  <a:schemeClr val="accent2">
                    <a:lumMod val="50000"/>
                  </a:schemeClr>
                </a:solidFill>
                <a:latin typeface="Arial" panose="020B0604020202020204" pitchFamily="34" charset="0"/>
                <a:cs typeface="Arial" panose="020B0604020202020204" pitchFamily="34" charset="0"/>
              </a:rPr>
              <a:t>New aerodynamic concepts</a:t>
            </a:r>
          </a:p>
          <a:p>
            <a:pPr algn="ctr"/>
            <a:r>
              <a:rPr lang="en-US" sz="1200" dirty="0">
                <a:solidFill>
                  <a:schemeClr val="accent2">
                    <a:lumMod val="50000"/>
                  </a:schemeClr>
                </a:solidFill>
                <a:latin typeface="Arial" panose="020B0604020202020204" pitchFamily="34" charset="0"/>
                <a:cs typeface="Arial" panose="020B0604020202020204" pitchFamily="34" charset="0"/>
              </a:rPr>
              <a:t>New materials</a:t>
            </a:r>
          </a:p>
        </p:txBody>
      </p:sp>
      <p:sp>
        <p:nvSpPr>
          <p:cNvPr id="15" name="Obdélník 14"/>
          <p:cNvSpPr/>
          <p:nvPr/>
        </p:nvSpPr>
        <p:spPr>
          <a:xfrm>
            <a:off x="5996334" y="3588183"/>
            <a:ext cx="2642839" cy="1094263"/>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2">
                    <a:lumMod val="50000"/>
                  </a:schemeClr>
                </a:solidFill>
                <a:latin typeface="Arial" panose="020B0604020202020204" pitchFamily="34" charset="0"/>
                <a:cs typeface="Arial" panose="020B0604020202020204" pitchFamily="34" charset="0"/>
              </a:rPr>
              <a:t>Waste management</a:t>
            </a:r>
          </a:p>
          <a:p>
            <a:pPr algn="ctr"/>
            <a:r>
              <a:rPr lang="en-US" sz="1200" dirty="0">
                <a:solidFill>
                  <a:schemeClr val="accent2">
                    <a:lumMod val="50000"/>
                  </a:schemeClr>
                </a:solidFill>
                <a:latin typeface="Arial" panose="020B0604020202020204" pitchFamily="34" charset="0"/>
                <a:cs typeface="Arial" panose="020B0604020202020204" pitchFamily="34" charset="0"/>
              </a:rPr>
              <a:t>Electrification of ground handling</a:t>
            </a:r>
          </a:p>
          <a:p>
            <a:pPr algn="ctr"/>
            <a:r>
              <a:rPr lang="en-US" sz="1200" dirty="0">
                <a:solidFill>
                  <a:schemeClr val="accent2">
                    <a:lumMod val="50000"/>
                  </a:schemeClr>
                </a:solidFill>
                <a:latin typeface="Arial" panose="020B0604020202020204" pitchFamily="34" charset="0"/>
                <a:cs typeface="Arial" panose="020B0604020202020204" pitchFamily="34" charset="0"/>
              </a:rPr>
              <a:t>Integrated transport</a:t>
            </a:r>
          </a:p>
          <a:p>
            <a:pPr algn="ctr"/>
            <a:r>
              <a:rPr lang="en-US" sz="1200" dirty="0">
                <a:solidFill>
                  <a:schemeClr val="accent2">
                    <a:lumMod val="50000"/>
                  </a:schemeClr>
                </a:solidFill>
                <a:latin typeface="Arial" panose="020B0604020202020204" pitchFamily="34" charset="0"/>
                <a:cs typeface="Arial" panose="020B0604020202020204" pitchFamily="34" charset="0"/>
              </a:rPr>
              <a:t>High-speed rail connections</a:t>
            </a:r>
            <a:r>
              <a:rPr lang="cs-CZ" sz="1200" dirty="0">
                <a:solidFill>
                  <a:schemeClr val="accent2">
                    <a:lumMod val="50000"/>
                  </a:schemeClr>
                </a:solidFill>
                <a:latin typeface="Arial" panose="020B0604020202020204" pitchFamily="34" charset="0"/>
                <a:cs typeface="Arial" panose="020B0604020202020204" pitchFamily="34" charset="0"/>
              </a:rPr>
              <a:t>  </a:t>
            </a:r>
          </a:p>
          <a:p>
            <a:pPr algn="ctr"/>
            <a:r>
              <a:rPr lang="cs-CZ" sz="1200" dirty="0">
                <a:solidFill>
                  <a:schemeClr val="accent2">
                    <a:lumMod val="50000"/>
                  </a:schemeClr>
                </a:solidFill>
                <a:latin typeface="Arial" panose="020B0604020202020204" pitchFamily="34" charset="0"/>
                <a:cs typeface="Arial" panose="020B0604020202020204" pitchFamily="34" charset="0"/>
              </a:rPr>
              <a:t>…… </a:t>
            </a:r>
            <a:endParaRPr lang="en-US" sz="1200" dirty="0">
              <a:solidFill>
                <a:schemeClr val="accent2">
                  <a:lumMod val="50000"/>
                </a:schemeClr>
              </a:solidFill>
              <a:latin typeface="Arial" panose="020B0604020202020204" pitchFamily="34" charset="0"/>
              <a:cs typeface="Arial" panose="020B0604020202020204" pitchFamily="34" charset="0"/>
            </a:endParaRPr>
          </a:p>
        </p:txBody>
      </p:sp>
      <p:sp>
        <p:nvSpPr>
          <p:cNvPr id="16" name="Obdélník 15"/>
          <p:cNvSpPr/>
          <p:nvPr/>
        </p:nvSpPr>
        <p:spPr>
          <a:xfrm>
            <a:off x="5996331" y="5792342"/>
            <a:ext cx="2642839" cy="98920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200" b="1" dirty="0" err="1">
                <a:solidFill>
                  <a:schemeClr val="accent2">
                    <a:lumMod val="50000"/>
                  </a:schemeClr>
                </a:solidFill>
                <a:latin typeface="Arial" panose="020B0604020202020204" pitchFamily="34" charset="0"/>
                <a:cs typeface="Arial" panose="020B0604020202020204" pitchFamily="34" charset="0"/>
              </a:rPr>
              <a:t>Sustainable</a:t>
            </a:r>
            <a:r>
              <a:rPr lang="cs-CZ" sz="1200" b="1" dirty="0">
                <a:solidFill>
                  <a:schemeClr val="accent2">
                    <a:lumMod val="50000"/>
                  </a:schemeClr>
                </a:solidFill>
                <a:latin typeface="Arial" panose="020B0604020202020204" pitchFamily="34" charset="0"/>
                <a:cs typeface="Arial" panose="020B0604020202020204" pitchFamily="34" charset="0"/>
              </a:rPr>
              <a:t> </a:t>
            </a:r>
            <a:r>
              <a:rPr lang="cs-CZ" sz="1200" b="1" dirty="0" err="1">
                <a:solidFill>
                  <a:schemeClr val="accent2">
                    <a:lumMod val="50000"/>
                  </a:schemeClr>
                </a:solidFill>
                <a:latin typeface="Arial" panose="020B0604020202020204" pitchFamily="34" charset="0"/>
                <a:cs typeface="Arial" panose="020B0604020202020204" pitchFamily="34" charset="0"/>
              </a:rPr>
              <a:t>Fuels</a:t>
            </a:r>
            <a:r>
              <a:rPr lang="cs-CZ" sz="1200" b="1" dirty="0">
                <a:solidFill>
                  <a:schemeClr val="accent2">
                    <a:lumMod val="50000"/>
                  </a:schemeClr>
                </a:solidFill>
                <a:latin typeface="Arial" panose="020B0604020202020204" pitchFamily="34" charset="0"/>
                <a:cs typeface="Arial" panose="020B0604020202020204" pitchFamily="34" charset="0"/>
              </a:rPr>
              <a:t> SAF</a:t>
            </a:r>
          </a:p>
          <a:p>
            <a:pPr algn="ctr"/>
            <a:r>
              <a:rPr lang="cs-CZ" sz="1200" b="1" dirty="0">
                <a:solidFill>
                  <a:schemeClr val="accent2">
                    <a:lumMod val="50000"/>
                  </a:schemeClr>
                </a:solidFill>
                <a:latin typeface="Arial" panose="020B0604020202020204" pitchFamily="34" charset="0"/>
                <a:cs typeface="Arial" panose="020B0604020202020204" pitchFamily="34" charset="0"/>
              </a:rPr>
              <a:t>Hydrogen</a:t>
            </a:r>
          </a:p>
          <a:p>
            <a:pPr algn="ctr"/>
            <a:r>
              <a:rPr lang="cs-CZ" sz="1200" b="1" dirty="0" err="1">
                <a:solidFill>
                  <a:schemeClr val="accent2">
                    <a:lumMod val="50000"/>
                  </a:schemeClr>
                </a:solidFill>
                <a:latin typeface="Arial" panose="020B0604020202020204" pitchFamily="34" charset="0"/>
                <a:cs typeface="Arial" panose="020B0604020202020204" pitchFamily="34" charset="0"/>
              </a:rPr>
              <a:t>Electrification</a:t>
            </a:r>
            <a:endParaRPr lang="en-US" sz="1200" dirty="0">
              <a:solidFill>
                <a:schemeClr val="accent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91961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Hydrogen </a:t>
            </a:r>
            <a:r>
              <a:rPr lang="cs-CZ" altLang="cs-CZ" sz="3200" dirty="0" err="1">
                <a:solidFill>
                  <a:schemeClr val="accent2"/>
                </a:solidFill>
                <a:latin typeface="Arial" panose="020B0604020202020204" pitchFamily="34" charset="0"/>
              </a:rPr>
              <a:t>propulsion</a:t>
            </a:r>
            <a:endParaRPr lang="cs-CZ" altLang="cs-CZ" sz="3200" dirty="0">
              <a:solidFill>
                <a:schemeClr val="accent2"/>
              </a:solidFill>
              <a:latin typeface="Arial" panose="020B0604020202020204" pitchFamily="34" charset="0"/>
            </a:endParaRPr>
          </a:p>
        </p:txBody>
      </p:sp>
      <p:sp>
        <p:nvSpPr>
          <p:cNvPr id="282627" name="Rectangle 3"/>
          <p:cNvSpPr>
            <a:spLocks noGrp="1" noChangeArrowheads="1"/>
          </p:cNvSpPr>
          <p:nvPr>
            <p:ph type="body" idx="1"/>
          </p:nvPr>
        </p:nvSpPr>
        <p:spPr>
          <a:xfrm>
            <a:off x="647700" y="1416050"/>
            <a:ext cx="8105775" cy="5137150"/>
          </a:xfrm>
        </p:spPr>
        <p:txBody>
          <a:bodyPr/>
          <a:lstStyle/>
          <a:p>
            <a:r>
              <a:rPr lang="en-US" altLang="cs-CZ" sz="2400" dirty="0"/>
              <a:t>Basic </a:t>
            </a:r>
            <a:r>
              <a:rPr lang="cs-CZ" altLang="cs-CZ" sz="2400" dirty="0" err="1"/>
              <a:t>working</a:t>
            </a:r>
            <a:r>
              <a:rPr lang="cs-CZ" altLang="cs-CZ" sz="2400" dirty="0"/>
              <a:t> </a:t>
            </a:r>
            <a:r>
              <a:rPr lang="en-US" altLang="cs-CZ" sz="2400" dirty="0"/>
              <a:t>diagram of a PEM type fuel cell</a:t>
            </a:r>
            <a:endParaRPr lang="cs-CZ" altLang="cs-CZ" sz="2800" dirty="0"/>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b="1" dirty="0">
                <a:latin typeface="Arial" panose="020B0604020202020204" pitchFamily="34" charset="0"/>
                <a:cs typeface="Arial" panose="020B0604020202020204" pitchFamily="34" charset="0"/>
              </a:rPr>
              <a:t>Hydrogen </a:t>
            </a:r>
            <a:r>
              <a:rPr lang="cs-CZ" altLang="cs-CZ" sz="2800" b="1" dirty="0" err="1">
                <a:latin typeface="Arial" panose="020B0604020202020204" pitchFamily="34" charset="0"/>
                <a:cs typeface="Arial" panose="020B0604020202020204" pitchFamily="34" charset="0"/>
              </a:rPr>
              <a:t>fuel</a:t>
            </a:r>
            <a:r>
              <a:rPr lang="cs-CZ" altLang="cs-CZ" sz="2800" b="1" dirty="0">
                <a:latin typeface="Arial" panose="020B0604020202020204" pitchFamily="34" charset="0"/>
                <a:cs typeface="Arial" panose="020B0604020202020204" pitchFamily="34" charset="0"/>
              </a:rPr>
              <a:t> cell</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647700" y="1847850"/>
            <a:ext cx="7229475" cy="5010150"/>
          </a:xfrm>
          <a:prstGeom prst="rect">
            <a:avLst/>
          </a:prstGeom>
        </p:spPr>
      </p:pic>
    </p:spTree>
    <p:extLst>
      <p:ext uri="{BB962C8B-B14F-4D97-AF65-F5344CB8AC3E}">
        <p14:creationId xmlns:p14="http://schemas.microsoft.com/office/powerpoint/2010/main" val="8173207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err="1">
                <a:solidFill>
                  <a:schemeClr val="accent2"/>
                </a:solidFill>
                <a:latin typeface="Arial" panose="020B0604020202020204" pitchFamily="34" charset="0"/>
              </a:rPr>
              <a:t>Fuel</a:t>
            </a:r>
            <a:r>
              <a:rPr lang="cs-CZ" altLang="cs-CZ" sz="3200" dirty="0">
                <a:solidFill>
                  <a:schemeClr val="accent2"/>
                </a:solidFill>
                <a:latin typeface="Arial" panose="020B0604020202020204" pitchFamily="34" charset="0"/>
              </a:rPr>
              <a:t> cell</a:t>
            </a:r>
          </a:p>
        </p:txBody>
      </p:sp>
      <p:sp>
        <p:nvSpPr>
          <p:cNvPr id="282627" name="Rectangle 3"/>
          <p:cNvSpPr>
            <a:spLocks noGrp="1" noChangeArrowheads="1"/>
          </p:cNvSpPr>
          <p:nvPr>
            <p:ph type="body" idx="1"/>
          </p:nvPr>
        </p:nvSpPr>
        <p:spPr>
          <a:xfrm>
            <a:off x="647700" y="1416050"/>
            <a:ext cx="8105775" cy="5137150"/>
          </a:xfrm>
        </p:spPr>
        <p:txBody>
          <a:bodyPr/>
          <a:lstStyle/>
          <a:p>
            <a:r>
              <a:rPr lang="en-US" sz="2000" dirty="0"/>
              <a:t>Overview of the advantages and limitations of various fuel cell systems</a:t>
            </a:r>
            <a:r>
              <a:rPr lang="cs-CZ" altLang="cs-CZ" sz="1600" dirty="0"/>
              <a:t>.</a:t>
            </a:r>
            <a:endParaRPr lang="cs-CZ" altLang="cs-CZ" sz="1800" dirty="0"/>
          </a:p>
        </p:txBody>
      </p:sp>
      <p:sp>
        <p:nvSpPr>
          <p:cNvPr id="282628" name="Text Box 4"/>
          <p:cNvSpPr txBox="1">
            <a:spLocks noChangeArrowheads="1"/>
          </p:cNvSpPr>
          <p:nvPr/>
        </p:nvSpPr>
        <p:spPr bwMode="auto">
          <a:xfrm>
            <a:off x="1912375" y="2030162"/>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b="1" dirty="0">
                <a:latin typeface="Arial" panose="020B0604020202020204" pitchFamily="34" charset="0"/>
                <a:cs typeface="Arial" panose="020B0604020202020204" pitchFamily="34" charset="0"/>
              </a:rPr>
              <a:t>Hydrogen </a:t>
            </a:r>
            <a:r>
              <a:rPr lang="cs-CZ" altLang="cs-CZ" sz="2800" b="1" dirty="0" err="1">
                <a:latin typeface="Arial" panose="020B0604020202020204" pitchFamily="34" charset="0"/>
                <a:cs typeface="Arial" panose="020B0604020202020204" pitchFamily="34" charset="0"/>
              </a:rPr>
              <a:t>fuel</a:t>
            </a:r>
            <a:r>
              <a:rPr lang="cs-CZ" altLang="cs-CZ" sz="2800" b="1" dirty="0">
                <a:latin typeface="Arial" panose="020B0604020202020204" pitchFamily="34" charset="0"/>
                <a:cs typeface="Arial" panose="020B0604020202020204" pitchFamily="34" charset="0"/>
              </a:rPr>
              <a:t> cell</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3" name="Rectangle 1"/>
          <p:cNvSpPr>
            <a:spLocks noChangeArrowheads="1"/>
          </p:cNvSpPr>
          <p:nvPr/>
        </p:nvSpPr>
        <p:spPr bwMode="auto">
          <a:xfrm>
            <a:off x="564308" y="2050295"/>
            <a:ext cx="12347729" cy="545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4" name="Obrázek 3"/>
          <p:cNvPicPr>
            <a:picLocks noChangeAspect="1"/>
          </p:cNvPicPr>
          <p:nvPr/>
        </p:nvPicPr>
        <p:blipFill>
          <a:blip r:embed="rId2"/>
          <a:stretch>
            <a:fillRect/>
          </a:stretch>
        </p:blipFill>
        <p:spPr>
          <a:xfrm>
            <a:off x="863029" y="1739067"/>
            <a:ext cx="7390383" cy="5017239"/>
          </a:xfrm>
          <a:prstGeom prst="rect">
            <a:avLst/>
          </a:prstGeom>
        </p:spPr>
      </p:pic>
    </p:spTree>
    <p:extLst>
      <p:ext uri="{BB962C8B-B14F-4D97-AF65-F5344CB8AC3E}">
        <p14:creationId xmlns:p14="http://schemas.microsoft.com/office/powerpoint/2010/main" val="15754246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err="1">
                <a:solidFill>
                  <a:schemeClr val="accent2"/>
                </a:solidFill>
                <a:latin typeface="Arial" panose="020B0604020202020204" pitchFamily="34" charset="0"/>
              </a:rPr>
              <a:t>Fuel</a:t>
            </a:r>
            <a:r>
              <a:rPr lang="cs-CZ" altLang="cs-CZ" sz="3200" dirty="0">
                <a:solidFill>
                  <a:schemeClr val="accent2"/>
                </a:solidFill>
                <a:latin typeface="Arial" panose="020B0604020202020204" pitchFamily="34" charset="0"/>
              </a:rPr>
              <a:t> cell</a:t>
            </a:r>
          </a:p>
        </p:txBody>
      </p:sp>
      <p:sp>
        <p:nvSpPr>
          <p:cNvPr id="282627" name="Rectangle 3"/>
          <p:cNvSpPr>
            <a:spLocks noGrp="1" noChangeArrowheads="1"/>
          </p:cNvSpPr>
          <p:nvPr>
            <p:ph type="body" idx="1"/>
          </p:nvPr>
        </p:nvSpPr>
        <p:spPr>
          <a:xfrm>
            <a:off x="647700" y="1416050"/>
            <a:ext cx="8105775" cy="5137150"/>
          </a:xfrm>
        </p:spPr>
        <p:txBody>
          <a:bodyPr/>
          <a:lstStyle/>
          <a:p>
            <a:r>
              <a:rPr lang="en-US" sz="2400" dirty="0"/>
              <a:t>Ideal and actual V-I characteristics of the PEM fuel cell (PEMFC</a:t>
            </a:r>
            <a:r>
              <a:rPr lang="cs-CZ" sz="2400" dirty="0"/>
              <a:t>)</a:t>
            </a:r>
            <a:endParaRPr lang="cs-CZ" altLang="cs-CZ" sz="2000" dirty="0"/>
          </a:p>
        </p:txBody>
      </p:sp>
      <p:sp>
        <p:nvSpPr>
          <p:cNvPr id="282628" name="Text Box 4"/>
          <p:cNvSpPr txBox="1">
            <a:spLocks noChangeArrowheads="1"/>
          </p:cNvSpPr>
          <p:nvPr/>
        </p:nvSpPr>
        <p:spPr bwMode="auto">
          <a:xfrm>
            <a:off x="1912375" y="2030162"/>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82629" name="Text Box 5"/>
          <p:cNvSpPr txBox="1">
            <a:spLocks noChangeArrowheads="1"/>
          </p:cNvSpPr>
          <p:nvPr/>
        </p:nvSpPr>
        <p:spPr bwMode="auto">
          <a:xfrm>
            <a:off x="414337" y="806449"/>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sz="2800" dirty="0">
                <a:latin typeface="Arial" panose="020B0604020202020204" pitchFamily="34" charset="0"/>
                <a:cs typeface="Arial" panose="020B0604020202020204" pitchFamily="34" charset="0"/>
              </a:rPr>
              <a:t>Hydrogen fuel cell</a:t>
            </a:r>
            <a:endParaRPr lang="cs-CZ" altLang="cs-CZ" sz="2800"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1674644" y="2227262"/>
            <a:ext cx="6051886" cy="4492635"/>
          </a:xfrm>
          <a:prstGeom prst="rect">
            <a:avLst/>
          </a:prstGeom>
        </p:spPr>
      </p:pic>
    </p:spTree>
    <p:extLst>
      <p:ext uri="{BB962C8B-B14F-4D97-AF65-F5344CB8AC3E}">
        <p14:creationId xmlns:p14="http://schemas.microsoft.com/office/powerpoint/2010/main" val="9105731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err="1">
                <a:solidFill>
                  <a:schemeClr val="accent2"/>
                </a:solidFill>
                <a:latin typeface="Arial" panose="020B0604020202020204" pitchFamily="34" charset="0"/>
              </a:rPr>
              <a:t>Fuel</a:t>
            </a:r>
            <a:r>
              <a:rPr lang="cs-CZ" altLang="cs-CZ" sz="3200" dirty="0">
                <a:solidFill>
                  <a:schemeClr val="accent2"/>
                </a:solidFill>
                <a:latin typeface="Arial" panose="020B0604020202020204" pitchFamily="34" charset="0"/>
              </a:rPr>
              <a:t> cell</a:t>
            </a:r>
          </a:p>
        </p:txBody>
      </p:sp>
      <p:sp>
        <p:nvSpPr>
          <p:cNvPr id="282627" name="Rectangle 3"/>
          <p:cNvSpPr>
            <a:spLocks noGrp="1" noChangeArrowheads="1"/>
          </p:cNvSpPr>
          <p:nvPr>
            <p:ph type="body" idx="1"/>
          </p:nvPr>
        </p:nvSpPr>
        <p:spPr>
          <a:xfrm>
            <a:off x="261937" y="1322388"/>
            <a:ext cx="8543925" cy="5137150"/>
          </a:xfrm>
        </p:spPr>
        <p:txBody>
          <a:bodyPr/>
          <a:lstStyle/>
          <a:p>
            <a:r>
              <a:rPr lang="en-US" sz="1800" dirty="0"/>
              <a:t>Airbus' vision of a fuel cell powertrain, the Gondola contains a 2MW electric motor, an associated engine control unit, a fuel cell system to power the engine, and associated systems to deliver air, hydrogen fuel, liquid coolant, and other necessities. A thermal management system would capture the cold blast air flowing around the aircraft</a:t>
            </a:r>
            <a:r>
              <a:rPr lang="cs-CZ" sz="2000" dirty="0"/>
              <a:t>.</a:t>
            </a:r>
            <a:endParaRPr lang="cs-CZ" altLang="cs-CZ" dirty="0"/>
          </a:p>
        </p:txBody>
      </p:sp>
      <p:sp>
        <p:nvSpPr>
          <p:cNvPr id="282629" name="Text Box 5"/>
          <p:cNvSpPr txBox="1">
            <a:spLocks noChangeArrowheads="1"/>
          </p:cNvSpPr>
          <p:nvPr/>
        </p:nvSpPr>
        <p:spPr bwMode="auto">
          <a:xfrm>
            <a:off x="361949" y="712788"/>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sz="2800" dirty="0">
                <a:latin typeface="Arial" panose="020B0604020202020204" pitchFamily="34" charset="0"/>
                <a:cs typeface="Arial" panose="020B0604020202020204" pitchFamily="34" charset="0"/>
              </a:rPr>
              <a:t>Hydrogen fuel cell</a:t>
            </a:r>
            <a:endParaRPr lang="cs-CZ" altLang="cs-CZ" sz="2800"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9" name="Obrázek 8"/>
          <p:cNvPicPr/>
          <p:nvPr/>
        </p:nvPicPr>
        <p:blipFill>
          <a:blip r:embed="rId2"/>
          <a:stretch>
            <a:fillRect/>
          </a:stretch>
        </p:blipFill>
        <p:spPr>
          <a:xfrm>
            <a:off x="534444" y="2804508"/>
            <a:ext cx="7894134" cy="3941980"/>
          </a:xfrm>
          <a:prstGeom prst="rect">
            <a:avLst/>
          </a:prstGeom>
        </p:spPr>
      </p:pic>
    </p:spTree>
    <p:extLst>
      <p:ext uri="{BB962C8B-B14F-4D97-AF65-F5344CB8AC3E}">
        <p14:creationId xmlns:p14="http://schemas.microsoft.com/office/powerpoint/2010/main" val="23625070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err="1">
                <a:solidFill>
                  <a:schemeClr val="accent2"/>
                </a:solidFill>
                <a:latin typeface="Arial" panose="020B0604020202020204" pitchFamily="34" charset="0"/>
              </a:rPr>
              <a:t>Fuel</a:t>
            </a:r>
            <a:r>
              <a:rPr lang="cs-CZ" altLang="cs-CZ" sz="3200" dirty="0">
                <a:solidFill>
                  <a:schemeClr val="accent2"/>
                </a:solidFill>
                <a:latin typeface="Arial" panose="020B0604020202020204" pitchFamily="34" charset="0"/>
              </a:rPr>
              <a:t> cell</a:t>
            </a:r>
          </a:p>
        </p:txBody>
      </p:sp>
      <p:sp>
        <p:nvSpPr>
          <p:cNvPr id="282627" name="Rectangle 3"/>
          <p:cNvSpPr>
            <a:spLocks noGrp="1" noChangeArrowheads="1"/>
          </p:cNvSpPr>
          <p:nvPr>
            <p:ph type="body" idx="1"/>
          </p:nvPr>
        </p:nvSpPr>
        <p:spPr>
          <a:xfrm>
            <a:off x="261937" y="1322388"/>
            <a:ext cx="8543925" cy="5137150"/>
          </a:xfrm>
        </p:spPr>
        <p:txBody>
          <a:bodyPr/>
          <a:lstStyle/>
          <a:p>
            <a:endParaRPr lang="cs-CZ" altLang="cs-CZ" dirty="0"/>
          </a:p>
        </p:txBody>
      </p:sp>
      <p:sp>
        <p:nvSpPr>
          <p:cNvPr id="282629" name="Text Box 5"/>
          <p:cNvSpPr txBox="1">
            <a:spLocks noChangeArrowheads="1"/>
          </p:cNvSpPr>
          <p:nvPr/>
        </p:nvSpPr>
        <p:spPr bwMode="auto">
          <a:xfrm>
            <a:off x="361949" y="712788"/>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dirty="0"/>
              <a:t>Hydrogen </a:t>
            </a:r>
            <a:r>
              <a:rPr lang="cs-CZ" altLang="cs-CZ" sz="2800" dirty="0" err="1"/>
              <a:t>fuel</a:t>
            </a:r>
            <a:r>
              <a:rPr lang="cs-CZ" altLang="cs-CZ" sz="2800" dirty="0"/>
              <a:t> cell </a:t>
            </a:r>
            <a:r>
              <a:rPr lang="cs-CZ" altLang="cs-CZ" sz="2800" dirty="0" err="1"/>
              <a:t>implementation</a:t>
            </a:r>
            <a:r>
              <a:rPr lang="cs-CZ" altLang="cs-CZ" sz="2800" dirty="0"/>
              <a:t> on </a:t>
            </a:r>
            <a:r>
              <a:rPr lang="cs-CZ" altLang="cs-CZ" sz="2800" dirty="0" err="1"/>
              <a:t>the</a:t>
            </a:r>
            <a:r>
              <a:rPr lang="cs-CZ" altLang="cs-CZ" sz="2800" dirty="0"/>
              <a:t> A380</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235743" y="1163094"/>
            <a:ext cx="8596312" cy="5590161"/>
          </a:xfrm>
          <a:prstGeom prst="rect">
            <a:avLst/>
          </a:prstGeom>
        </p:spPr>
      </p:pic>
      <p:sp>
        <p:nvSpPr>
          <p:cNvPr id="10" name="TextovéPole 9"/>
          <p:cNvSpPr txBox="1"/>
          <p:nvPr/>
        </p:nvSpPr>
        <p:spPr>
          <a:xfrm>
            <a:off x="209550" y="6353145"/>
            <a:ext cx="3470352" cy="400110"/>
          </a:xfrm>
          <a:prstGeom prst="rect">
            <a:avLst/>
          </a:prstGeom>
          <a:noFill/>
        </p:spPr>
        <p:txBody>
          <a:bodyPr wrap="square" rtlCol="0">
            <a:spAutoFit/>
          </a:bodyPr>
          <a:lstStyle/>
          <a:p>
            <a:r>
              <a:rPr lang="en-US" sz="1000" dirty="0"/>
              <a:t>https://www.eurocontrol.int/sites/default/files/2023-08/eurocontrol-think-paper-21-long-haul-decarb.pdf</a:t>
            </a:r>
          </a:p>
        </p:txBody>
      </p:sp>
    </p:spTree>
    <p:extLst>
      <p:ext uri="{BB962C8B-B14F-4D97-AF65-F5344CB8AC3E}">
        <p14:creationId xmlns:p14="http://schemas.microsoft.com/office/powerpoint/2010/main" val="5063720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52425" y="3467100"/>
            <a:ext cx="7115175" cy="209550"/>
          </a:xfrm>
          <a:prstGeom prst="rec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cs-CZ" altLang="cs-CZ"/>
          </a:p>
        </p:txBody>
      </p:sp>
      <p:sp>
        <p:nvSpPr>
          <p:cNvPr id="3" name="Rectangle 2"/>
          <p:cNvSpPr txBox="1">
            <a:spLocks noChangeArrowheads="1"/>
          </p:cNvSpPr>
          <p:nvPr/>
        </p:nvSpPr>
        <p:spPr>
          <a:xfrm>
            <a:off x="758490" y="2619802"/>
            <a:ext cx="7203799" cy="457200"/>
          </a:xfrm>
          <a:prstGeom prst="rect">
            <a:avLst/>
          </a:prstGeom>
        </p:spPr>
        <p:txBody>
          <a:bodyPr/>
          <a:lst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a:lstStyle>
          <a:p>
            <a:r>
              <a:rPr lang="cs-CZ" altLang="cs-CZ" sz="3200" dirty="0">
                <a:latin typeface="Arial" panose="020B0604020202020204" pitchFamily="34" charset="0"/>
              </a:rPr>
              <a:t>Hydrogen </a:t>
            </a:r>
            <a:r>
              <a:rPr lang="cs-CZ" altLang="cs-CZ" sz="3200" dirty="0" err="1">
                <a:latin typeface="Arial" panose="020B0604020202020204" pitchFamily="34" charset="0"/>
              </a:rPr>
              <a:t>aircraft</a:t>
            </a:r>
            <a:r>
              <a:rPr lang="cs-CZ" altLang="cs-CZ" sz="3200" dirty="0">
                <a:latin typeface="Arial" panose="020B0604020202020204" pitchFamily="34" charset="0"/>
              </a:rPr>
              <a:t> </a:t>
            </a:r>
            <a:r>
              <a:rPr lang="cs-CZ" altLang="cs-CZ" sz="3200" dirty="0" err="1">
                <a:latin typeface="Arial" panose="020B0604020202020204" pitchFamily="34" charset="0"/>
              </a:rPr>
              <a:t>propulsion</a:t>
            </a:r>
            <a:r>
              <a:rPr lang="cs-CZ" altLang="cs-CZ" sz="3200" dirty="0">
                <a:latin typeface="Arial" panose="020B0604020202020204" pitchFamily="34" charset="0"/>
              </a:rPr>
              <a:t> </a:t>
            </a:r>
          </a:p>
        </p:txBody>
      </p:sp>
      <p:pic>
        <p:nvPicPr>
          <p:cNvPr id="5" name="Obrázek 4"/>
          <p:cNvPicPr>
            <a:picLocks noChangeAspect="1"/>
          </p:cNvPicPr>
          <p:nvPr/>
        </p:nvPicPr>
        <p:blipFill>
          <a:blip r:embed="rId2"/>
          <a:stretch>
            <a:fillRect/>
          </a:stretch>
        </p:blipFill>
        <p:spPr>
          <a:xfrm>
            <a:off x="4360389" y="3972075"/>
            <a:ext cx="3898087" cy="2420917"/>
          </a:xfrm>
          <a:prstGeom prst="rect">
            <a:avLst/>
          </a:prstGeom>
        </p:spPr>
      </p:pic>
    </p:spTree>
    <p:extLst>
      <p:ext uri="{BB962C8B-B14F-4D97-AF65-F5344CB8AC3E}">
        <p14:creationId xmlns:p14="http://schemas.microsoft.com/office/powerpoint/2010/main" val="35584192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Hydrogen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p>
        </p:txBody>
      </p:sp>
      <p:sp>
        <p:nvSpPr>
          <p:cNvPr id="282627" name="Rectangle 3"/>
          <p:cNvSpPr>
            <a:spLocks noGrp="1" noChangeArrowheads="1"/>
          </p:cNvSpPr>
          <p:nvPr>
            <p:ph type="body" idx="1"/>
          </p:nvPr>
        </p:nvSpPr>
        <p:spPr>
          <a:xfrm>
            <a:off x="647700" y="1416050"/>
            <a:ext cx="8105775" cy="5137150"/>
          </a:xfrm>
        </p:spPr>
        <p:txBody>
          <a:bodyPr/>
          <a:lstStyle/>
          <a:p>
            <a:r>
              <a:rPr lang="cs-CZ" altLang="cs-CZ" sz="2400" dirty="0"/>
              <a:t>.</a:t>
            </a:r>
            <a:endParaRPr lang="cs-CZ" altLang="cs-CZ" sz="2800" dirty="0"/>
          </a:p>
        </p:txBody>
      </p:sp>
      <p:sp>
        <p:nvSpPr>
          <p:cNvPr id="282628" name="Text Box 4"/>
          <p:cNvSpPr txBox="1">
            <a:spLocks noChangeArrowheads="1"/>
          </p:cNvSpPr>
          <p:nvPr/>
        </p:nvSpPr>
        <p:spPr bwMode="auto">
          <a:xfrm>
            <a:off x="1912375" y="2030162"/>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dirty="0"/>
              <a:t>Airbus' vision </a:t>
            </a:r>
            <a:r>
              <a:rPr lang="cs-CZ" altLang="cs-CZ" sz="2800" dirty="0" err="1"/>
              <a:t>for</a:t>
            </a:r>
            <a:r>
              <a:rPr lang="cs-CZ" altLang="cs-CZ" sz="2800" dirty="0"/>
              <a:t> hydrogen </a:t>
            </a:r>
            <a:r>
              <a:rPr lang="cs-CZ" altLang="cs-CZ" sz="2800" dirty="0" err="1"/>
              <a:t>propulsion</a:t>
            </a:r>
            <a:endParaRPr lang="cs-CZ" altLang="cs-CZ" sz="2800" dirty="0"/>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0" y="1546621"/>
            <a:ext cx="8971746" cy="4371974"/>
          </a:xfrm>
          <a:prstGeom prst="rect">
            <a:avLst/>
          </a:prstGeom>
        </p:spPr>
      </p:pic>
      <p:sp>
        <p:nvSpPr>
          <p:cNvPr id="3" name="TextovéPole 2"/>
          <p:cNvSpPr txBox="1"/>
          <p:nvPr/>
        </p:nvSpPr>
        <p:spPr>
          <a:xfrm>
            <a:off x="7204345" y="3317109"/>
            <a:ext cx="1730105" cy="830997"/>
          </a:xfrm>
          <a:prstGeom prst="rect">
            <a:avLst/>
          </a:prstGeom>
          <a:noFill/>
        </p:spPr>
        <p:txBody>
          <a:bodyPr wrap="square" rtlCol="0">
            <a:spAutoFit/>
          </a:bodyPr>
          <a:lstStyle/>
          <a:p>
            <a:r>
              <a:rPr lang="cs-CZ" sz="4800" dirty="0"/>
              <a:t>?</a:t>
            </a:r>
            <a:endParaRPr lang="en-US" sz="48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Hydrogen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dirty="0">
                <a:latin typeface="Arial" panose="020B0604020202020204" pitchFamily="34" charset="0"/>
                <a:cs typeface="Arial" panose="020B0604020202020204" pitchFamily="34" charset="0"/>
              </a:rPr>
              <a:t>Properties of </a:t>
            </a:r>
            <a:r>
              <a:rPr lang="cs-CZ" altLang="cs-CZ" sz="2800" dirty="0">
                <a:latin typeface="Arial" panose="020B0604020202020204" pitchFamily="34" charset="0"/>
                <a:cs typeface="Arial" panose="020B0604020202020204" pitchFamily="34" charset="0"/>
              </a:rPr>
              <a:t>a </a:t>
            </a:r>
            <a:r>
              <a:rPr lang="en-US" altLang="cs-CZ" sz="2800" dirty="0">
                <a:latin typeface="Arial" panose="020B0604020202020204" pitchFamily="34" charset="0"/>
                <a:cs typeface="Arial" panose="020B0604020202020204" pitchFamily="34" charset="0"/>
              </a:rPr>
              <a:t>hydrogen</a:t>
            </a:r>
            <a:r>
              <a:rPr lang="cs-CZ" altLang="cs-CZ" sz="2800" dirty="0">
                <a:latin typeface="Arial" panose="020B0604020202020204" pitchFamily="34" charset="0"/>
                <a:cs typeface="Arial" panose="020B0604020202020204" pitchFamily="34" charset="0"/>
              </a:rPr>
              <a:t> </a:t>
            </a:r>
            <a:r>
              <a:rPr lang="en-US" altLang="cs-CZ" sz="2800" dirty="0">
                <a:latin typeface="Arial" panose="020B0604020202020204" pitchFamily="34" charset="0"/>
                <a:cs typeface="Arial" panose="020B0604020202020204" pitchFamily="34" charset="0"/>
              </a:rPr>
              <a:t>fuel</a:t>
            </a:r>
            <a:endParaRPr lang="cs-CZ" altLang="cs-CZ" sz="2800"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82627" name="Rectangle 3"/>
          <p:cNvSpPr>
            <a:spLocks noGrp="1" noChangeArrowheads="1"/>
          </p:cNvSpPr>
          <p:nvPr>
            <p:ph type="body" idx="1"/>
          </p:nvPr>
        </p:nvSpPr>
        <p:spPr>
          <a:xfrm>
            <a:off x="466725" y="1416050"/>
            <a:ext cx="8409645" cy="5137150"/>
          </a:xfrm>
        </p:spPr>
        <p:txBody>
          <a:bodyPr/>
          <a:lstStyle/>
          <a:p>
            <a:pPr algn="just"/>
            <a:r>
              <a:rPr lang="en-US" sz="2800" dirty="0"/>
              <a:t>Hydrogen propulsion with a gas turbine is intended to help with the </a:t>
            </a:r>
            <a:r>
              <a:rPr lang="en-US" sz="2800" dirty="0" err="1"/>
              <a:t>decarbonization</a:t>
            </a:r>
            <a:r>
              <a:rPr lang="en-US" sz="2800" dirty="0"/>
              <a:t> of civil aviation. A key challenge is integrating large liquid hydrogen tanks into aircraft, given the low density of liquid hydrogen. Hydrogen offers a quarter of the energy content per unit volume and one third of the fuel weight compared to conventional fuel</a:t>
            </a:r>
            <a:r>
              <a:rPr lang="cs-CZ" sz="2800" dirty="0"/>
              <a:t>. </a:t>
            </a:r>
            <a:endParaRPr lang="cs-CZ" altLang="cs-CZ" sz="2800" dirty="0"/>
          </a:p>
        </p:txBody>
      </p:sp>
      <p:pic>
        <p:nvPicPr>
          <p:cNvPr id="4" name="Obrázek 3"/>
          <p:cNvPicPr>
            <a:picLocks noChangeAspect="1"/>
          </p:cNvPicPr>
          <p:nvPr/>
        </p:nvPicPr>
        <p:blipFill>
          <a:blip r:embed="rId2"/>
          <a:stretch>
            <a:fillRect/>
          </a:stretch>
        </p:blipFill>
        <p:spPr>
          <a:xfrm>
            <a:off x="221262" y="4673198"/>
            <a:ext cx="8730049" cy="1794510"/>
          </a:xfrm>
          <a:prstGeom prst="rect">
            <a:avLst/>
          </a:prstGeom>
        </p:spPr>
      </p:pic>
    </p:spTree>
    <p:extLst>
      <p:ext uri="{BB962C8B-B14F-4D97-AF65-F5344CB8AC3E}">
        <p14:creationId xmlns:p14="http://schemas.microsoft.com/office/powerpoint/2010/main" val="14483914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Hydrogen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dirty="0">
                <a:latin typeface="Arial" panose="020B0604020202020204" pitchFamily="34" charset="0"/>
                <a:cs typeface="Arial" panose="020B0604020202020204" pitchFamily="34" charset="0"/>
              </a:rPr>
              <a:t>Direct combustion of hydrogen in a turbine engine</a:t>
            </a:r>
            <a:endParaRPr lang="cs-CZ" altLang="cs-CZ" sz="2800"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1223010" y="2812550"/>
            <a:ext cx="7795260" cy="3961947"/>
          </a:xfrm>
          <a:prstGeom prst="rect">
            <a:avLst/>
          </a:prstGeom>
        </p:spPr>
      </p:pic>
      <p:sp>
        <p:nvSpPr>
          <p:cNvPr id="3" name="Obdélník 2"/>
          <p:cNvSpPr/>
          <p:nvPr/>
        </p:nvSpPr>
        <p:spPr>
          <a:xfrm>
            <a:off x="1223010" y="2812550"/>
            <a:ext cx="2735673" cy="19809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2627" name="Rectangle 3"/>
          <p:cNvSpPr>
            <a:spLocks noGrp="1" noChangeArrowheads="1"/>
          </p:cNvSpPr>
          <p:nvPr>
            <p:ph type="body" idx="1"/>
          </p:nvPr>
        </p:nvSpPr>
        <p:spPr>
          <a:xfrm>
            <a:off x="466725" y="1416050"/>
            <a:ext cx="8409645" cy="5137150"/>
          </a:xfrm>
        </p:spPr>
        <p:txBody>
          <a:bodyPr/>
          <a:lstStyle/>
          <a:p>
            <a:r>
              <a:rPr lang="en-US" altLang="cs-CZ" sz="2400" dirty="0"/>
              <a:t>Tested since 1957</a:t>
            </a:r>
          </a:p>
          <a:p>
            <a:r>
              <a:rPr lang="en-US" altLang="cs-CZ" sz="2400" dirty="0" err="1"/>
              <a:t>Tu</a:t>
            </a:r>
            <a:r>
              <a:rPr lang="en-US" altLang="cs-CZ" sz="2400" dirty="0"/>
              <a:t> 155 was a demonstrator based on the civil </a:t>
            </a:r>
            <a:r>
              <a:rPr lang="en-US" altLang="cs-CZ" sz="2400" dirty="0" err="1"/>
              <a:t>Tu</a:t>
            </a:r>
            <a:r>
              <a:rPr lang="en-US" altLang="cs-CZ" sz="2400" dirty="0"/>
              <a:t> 154, 1988</a:t>
            </a:r>
          </a:p>
          <a:p>
            <a:r>
              <a:rPr lang="en-US" altLang="cs-CZ" sz="2400" dirty="0"/>
              <a:t>Feasible, but H2 storage and efficiency are issues</a:t>
            </a:r>
          </a:p>
          <a:p>
            <a:r>
              <a:rPr lang="en-US" altLang="cs-CZ" sz="2400" dirty="0"/>
              <a:t>Lack of cheap sustainable hydrogen source</a:t>
            </a:r>
            <a:endParaRPr lang="cs-CZ" altLang="cs-CZ" sz="2800" u="sng" dirty="0"/>
          </a:p>
        </p:txBody>
      </p:sp>
    </p:spTree>
    <p:extLst>
      <p:ext uri="{BB962C8B-B14F-4D97-AF65-F5344CB8AC3E}">
        <p14:creationId xmlns:p14="http://schemas.microsoft.com/office/powerpoint/2010/main" val="24415531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Hydrogen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dirty="0">
                <a:latin typeface="Arial" panose="020B0604020202020204" pitchFamily="34" charset="0"/>
                <a:cs typeface="Arial" panose="020B0604020202020204" pitchFamily="34" charset="0"/>
              </a:rPr>
              <a:t>Direct hydrogen </a:t>
            </a:r>
            <a:r>
              <a:rPr lang="cs-CZ" altLang="cs-CZ" sz="2800" dirty="0" err="1">
                <a:latin typeface="Arial" panose="020B0604020202020204" pitchFamily="34" charset="0"/>
                <a:cs typeface="Arial" panose="020B0604020202020204" pitchFamily="34" charset="0"/>
              </a:rPr>
              <a:t>combustion</a:t>
            </a:r>
            <a:endParaRPr lang="cs-CZ" altLang="cs-CZ" sz="2800"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3" name="Obdélník 2"/>
          <p:cNvSpPr/>
          <p:nvPr/>
        </p:nvSpPr>
        <p:spPr>
          <a:xfrm>
            <a:off x="1223010" y="2812550"/>
            <a:ext cx="2735673" cy="19809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2627" name="Rectangle 3"/>
          <p:cNvSpPr>
            <a:spLocks noGrp="1" noChangeArrowheads="1"/>
          </p:cNvSpPr>
          <p:nvPr>
            <p:ph type="body" idx="1"/>
          </p:nvPr>
        </p:nvSpPr>
        <p:spPr>
          <a:xfrm>
            <a:off x="466725" y="1416050"/>
            <a:ext cx="8409645" cy="5137150"/>
          </a:xfrm>
        </p:spPr>
        <p:txBody>
          <a:bodyPr/>
          <a:lstStyle/>
          <a:p>
            <a:r>
              <a:rPr lang="en-US" altLang="cs-CZ" sz="2400" dirty="0"/>
              <a:t>Hydrogen powered A-380</a:t>
            </a:r>
          </a:p>
          <a:p>
            <a:r>
              <a:rPr lang="cs-CZ" altLang="cs-CZ" sz="2400" dirty="0"/>
              <a:t>Tu 155 byl demonstrátor založený na civilním Tu 154, rok 1988</a:t>
            </a:r>
          </a:p>
          <a:p>
            <a:r>
              <a:rPr lang="cs-CZ" altLang="cs-CZ" sz="2400" dirty="0"/>
              <a:t>Proveditelné, problém je uložení H2 a efektivita </a:t>
            </a:r>
          </a:p>
          <a:p>
            <a:r>
              <a:rPr lang="cs-CZ" altLang="cs-CZ" sz="2400" u="sng" dirty="0"/>
              <a:t>Chybí zdroj levného udržitelného vodíku </a:t>
            </a:r>
            <a:endParaRPr lang="cs-CZ" altLang="cs-CZ" sz="2800" u="sng" dirty="0"/>
          </a:p>
        </p:txBody>
      </p:sp>
      <p:pic>
        <p:nvPicPr>
          <p:cNvPr id="4" name="Obrázek 3"/>
          <p:cNvPicPr>
            <a:picLocks noChangeAspect="1"/>
          </p:cNvPicPr>
          <p:nvPr/>
        </p:nvPicPr>
        <p:blipFill>
          <a:blip r:embed="rId2"/>
          <a:stretch>
            <a:fillRect/>
          </a:stretch>
        </p:blipFill>
        <p:spPr>
          <a:xfrm>
            <a:off x="373566" y="1935163"/>
            <a:ext cx="8332284" cy="4922837"/>
          </a:xfrm>
          <a:prstGeom prst="rect">
            <a:avLst/>
          </a:prstGeom>
        </p:spPr>
      </p:pic>
      <p:sp>
        <p:nvSpPr>
          <p:cNvPr id="5" name="TextovéPole 4"/>
          <p:cNvSpPr txBox="1"/>
          <p:nvPr/>
        </p:nvSpPr>
        <p:spPr>
          <a:xfrm>
            <a:off x="209550" y="6353145"/>
            <a:ext cx="3470352" cy="400110"/>
          </a:xfrm>
          <a:prstGeom prst="rect">
            <a:avLst/>
          </a:prstGeom>
          <a:noFill/>
        </p:spPr>
        <p:txBody>
          <a:bodyPr wrap="square" rtlCol="0">
            <a:spAutoFit/>
          </a:bodyPr>
          <a:lstStyle/>
          <a:p>
            <a:r>
              <a:rPr lang="en-US" sz="1000" dirty="0"/>
              <a:t>https://www.eurocontrol.int/sites/default/files/2023-08/eurocontrol-think-paper-21-long-haul-decarb.pdf</a:t>
            </a:r>
          </a:p>
        </p:txBody>
      </p:sp>
    </p:spTree>
    <p:extLst>
      <p:ext uri="{BB962C8B-B14F-4D97-AF65-F5344CB8AC3E}">
        <p14:creationId xmlns:p14="http://schemas.microsoft.com/office/powerpoint/2010/main" val="818260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647700" y="101601"/>
            <a:ext cx="7772400" cy="457200"/>
          </a:xfrm>
        </p:spPr>
        <p:txBody>
          <a:bodyPr/>
          <a:lstStyle/>
          <a:p>
            <a:r>
              <a:rPr lang="cs-CZ" altLang="cs-CZ" sz="3200" dirty="0" err="1">
                <a:solidFill>
                  <a:schemeClr val="accent2"/>
                </a:solidFill>
                <a:latin typeface="Arial" panose="020B0604020202020204" pitchFamily="34" charset="0"/>
              </a:rPr>
              <a:t>Environmental</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requirements</a:t>
            </a:r>
            <a:endParaRPr lang="cs-CZ" altLang="cs-CZ" sz="3200" dirty="0">
              <a:solidFill>
                <a:schemeClr val="accent2"/>
              </a:solidFill>
              <a:latin typeface="Arial" panose="020B0604020202020204" pitchFamily="34" charset="0"/>
            </a:endParaRPr>
          </a:p>
        </p:txBody>
      </p:sp>
      <p:sp>
        <p:nvSpPr>
          <p:cNvPr id="267267" name="Rectangle 3"/>
          <p:cNvSpPr>
            <a:spLocks noGrp="1" noChangeArrowheads="1"/>
          </p:cNvSpPr>
          <p:nvPr>
            <p:ph type="body" idx="1"/>
          </p:nvPr>
        </p:nvSpPr>
        <p:spPr>
          <a:xfrm>
            <a:off x="647700" y="1729718"/>
            <a:ext cx="8105775" cy="4823481"/>
          </a:xfrm>
        </p:spPr>
        <p:txBody>
          <a:bodyPr/>
          <a:lstStyle/>
          <a:p>
            <a:r>
              <a:rPr lang="en-US" altLang="cs-CZ" sz="2400" dirty="0"/>
              <a:t>Climate change, including global warming, has been occurring since the beginning of the 20th century.</a:t>
            </a:r>
          </a:p>
          <a:p>
            <a:r>
              <a:rPr lang="en-US" altLang="cs-CZ" sz="2400" dirty="0"/>
              <a:t>In the second half of the 20th century, the intensity of higher average annual global temperatures has increased.</a:t>
            </a:r>
          </a:p>
          <a:p>
            <a:r>
              <a:rPr lang="en-US" altLang="cs-CZ" sz="2400" dirty="0"/>
              <a:t>According to scientists, the increase in average global temperatures is strongly influenced by human activities and emissions of greenhouse gases, especially CO2.</a:t>
            </a:r>
          </a:p>
          <a:p>
            <a:r>
              <a:rPr lang="en-US" altLang="cs-CZ" sz="2400" dirty="0"/>
              <a:t>CO2 is produced by the combustion of hydrocarbon fuels.</a:t>
            </a:r>
            <a:endParaRPr lang="cs-CZ" altLang="cs-CZ" sz="2400" dirty="0"/>
          </a:p>
          <a:p>
            <a:pPr marL="0" indent="0">
              <a:buNone/>
            </a:pPr>
            <a:endParaRPr lang="cs-CZ" altLang="cs-CZ" sz="2400" dirty="0"/>
          </a:p>
          <a:p>
            <a:pPr marL="0" indent="0">
              <a:buNone/>
            </a:pPr>
            <a:r>
              <a:rPr lang="en-US" altLang="cs-CZ" sz="2400" dirty="0"/>
              <a:t>Air transport contributes 2-3% to emissions and this ratio is growing as land transport decarbonizes.</a:t>
            </a:r>
            <a:r>
              <a:rPr lang="cs-CZ" altLang="cs-CZ" sz="2400" dirty="0"/>
              <a:t>.  </a:t>
            </a:r>
          </a:p>
        </p:txBody>
      </p:sp>
      <p:sp>
        <p:nvSpPr>
          <p:cNvPr id="267268"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67269" name="Text Box 5"/>
          <p:cNvSpPr txBox="1">
            <a:spLocks noChangeArrowheads="1"/>
          </p:cNvSpPr>
          <p:nvPr/>
        </p:nvSpPr>
        <p:spPr bwMode="auto">
          <a:xfrm>
            <a:off x="466725" y="914400"/>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b="1" dirty="0" err="1">
                <a:latin typeface="Arial" panose="020B0604020202020204" pitchFamily="34" charset="0"/>
                <a:cs typeface="Arial" panose="020B0604020202020204" pitchFamily="34" charset="0"/>
              </a:rPr>
              <a:t>Global</a:t>
            </a:r>
            <a:r>
              <a:rPr lang="cs-CZ" altLang="cs-CZ" sz="2800" b="1" dirty="0">
                <a:latin typeface="Arial" panose="020B0604020202020204" pitchFamily="34" charset="0"/>
                <a:cs typeface="Arial" panose="020B0604020202020204" pitchFamily="34" charset="0"/>
              </a:rPr>
              <a:t> </a:t>
            </a:r>
            <a:r>
              <a:rPr lang="cs-CZ" altLang="cs-CZ" sz="2800" b="1" dirty="0" err="1">
                <a:latin typeface="Arial" panose="020B0604020202020204" pitchFamily="34" charset="0"/>
                <a:cs typeface="Arial" panose="020B0604020202020204" pitchFamily="34" charset="0"/>
              </a:rPr>
              <a:t>climate</a:t>
            </a:r>
            <a:r>
              <a:rPr lang="cs-CZ" altLang="cs-CZ" sz="2800" b="1" dirty="0">
                <a:latin typeface="Arial" panose="020B0604020202020204" pitchFamily="34" charset="0"/>
                <a:cs typeface="Arial" panose="020B0604020202020204" pitchFamily="34" charset="0"/>
              </a:rPr>
              <a:t> </a:t>
            </a:r>
            <a:r>
              <a:rPr lang="cs-CZ" altLang="cs-CZ" sz="2800" b="1" dirty="0" err="1">
                <a:latin typeface="Arial" panose="020B0604020202020204" pitchFamily="34" charset="0"/>
                <a:cs typeface="Arial" panose="020B0604020202020204" pitchFamily="34" charset="0"/>
              </a:rPr>
              <a:t>change</a:t>
            </a:r>
            <a:endParaRPr lang="cs-CZ" altLang="cs-CZ" sz="2800"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Tree>
    <p:extLst>
      <p:ext uri="{BB962C8B-B14F-4D97-AF65-F5344CB8AC3E}">
        <p14:creationId xmlns:p14="http://schemas.microsoft.com/office/powerpoint/2010/main" val="205849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Hydrogen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dirty="0">
                <a:latin typeface="Arial" panose="020B0604020202020204" pitchFamily="34" charset="0"/>
                <a:cs typeface="Arial" panose="020B0604020202020204" pitchFamily="34" charset="0"/>
              </a:rPr>
              <a:t>Hydrogen </a:t>
            </a:r>
            <a:r>
              <a:rPr lang="cs-CZ" altLang="cs-CZ" sz="2800" dirty="0" err="1">
                <a:latin typeface="Arial" panose="020B0604020202020204" pitchFamily="34" charset="0"/>
                <a:cs typeface="Arial" panose="020B0604020202020204" pitchFamily="34" charset="0"/>
              </a:rPr>
              <a:t>combustion</a:t>
            </a:r>
            <a:r>
              <a:rPr lang="cs-CZ" altLang="cs-CZ" sz="2800" dirty="0">
                <a:latin typeface="Arial" panose="020B0604020202020204" pitchFamily="34" charset="0"/>
                <a:cs typeface="Arial" panose="020B0604020202020204" pitchFamily="34" charset="0"/>
              </a:rPr>
              <a:t> </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3" name="Obdélník 2"/>
          <p:cNvSpPr/>
          <p:nvPr/>
        </p:nvSpPr>
        <p:spPr>
          <a:xfrm>
            <a:off x="1223010" y="2812550"/>
            <a:ext cx="2735673" cy="19809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2627" name="Rectangle 3"/>
          <p:cNvSpPr>
            <a:spLocks noGrp="1" noChangeArrowheads="1"/>
          </p:cNvSpPr>
          <p:nvPr>
            <p:ph type="body" idx="1"/>
          </p:nvPr>
        </p:nvSpPr>
        <p:spPr>
          <a:xfrm>
            <a:off x="466725" y="1416050"/>
            <a:ext cx="8409645" cy="5137150"/>
          </a:xfrm>
        </p:spPr>
        <p:txBody>
          <a:bodyPr/>
          <a:lstStyle/>
          <a:p>
            <a:r>
              <a:rPr lang="cs-CZ" altLang="cs-CZ" sz="2400" dirty="0" err="1"/>
              <a:t>Methan</a:t>
            </a:r>
            <a:r>
              <a:rPr lang="en-US" altLang="cs-CZ" sz="2400" dirty="0"/>
              <a:t> powered A-380</a:t>
            </a:r>
          </a:p>
          <a:p>
            <a:r>
              <a:rPr lang="cs-CZ" altLang="cs-CZ" sz="2400" dirty="0"/>
              <a:t>Tu 155 byl demonstrátor založený na civilním Tu 154, rok 1988é, problém je uložení H2 a efektivita </a:t>
            </a:r>
          </a:p>
          <a:p>
            <a:r>
              <a:rPr lang="cs-CZ" altLang="cs-CZ" sz="2400" u="sng" dirty="0"/>
              <a:t>Chybí zdroj levného udržitelného vodíku </a:t>
            </a:r>
            <a:endParaRPr lang="cs-CZ" altLang="cs-CZ" sz="2800" u="sng" dirty="0"/>
          </a:p>
        </p:txBody>
      </p:sp>
      <p:pic>
        <p:nvPicPr>
          <p:cNvPr id="2" name="Obrázek 1"/>
          <p:cNvPicPr>
            <a:picLocks noChangeAspect="1"/>
          </p:cNvPicPr>
          <p:nvPr/>
        </p:nvPicPr>
        <p:blipFill>
          <a:blip r:embed="rId2"/>
          <a:stretch>
            <a:fillRect/>
          </a:stretch>
        </p:blipFill>
        <p:spPr>
          <a:xfrm>
            <a:off x="466725" y="1902798"/>
            <a:ext cx="8119714" cy="4931151"/>
          </a:xfrm>
          <a:prstGeom prst="rect">
            <a:avLst/>
          </a:prstGeom>
        </p:spPr>
      </p:pic>
      <p:sp>
        <p:nvSpPr>
          <p:cNvPr id="5" name="TextovéPole 4"/>
          <p:cNvSpPr txBox="1"/>
          <p:nvPr/>
        </p:nvSpPr>
        <p:spPr>
          <a:xfrm>
            <a:off x="209550" y="6353145"/>
            <a:ext cx="3470352" cy="400110"/>
          </a:xfrm>
          <a:prstGeom prst="rect">
            <a:avLst/>
          </a:prstGeom>
          <a:noFill/>
        </p:spPr>
        <p:txBody>
          <a:bodyPr wrap="square" rtlCol="0">
            <a:spAutoFit/>
          </a:bodyPr>
          <a:lstStyle/>
          <a:p>
            <a:r>
              <a:rPr lang="en-US" sz="1000" dirty="0"/>
              <a:t>https://www.eurocontrol.int/sites/default/files/2023-08/eurocontrol-think-paper-21-long-haul-decarb.pdf</a:t>
            </a:r>
          </a:p>
        </p:txBody>
      </p:sp>
      <p:sp>
        <p:nvSpPr>
          <p:cNvPr id="6" name="TextovéPole 5"/>
          <p:cNvSpPr txBox="1"/>
          <p:nvPr/>
        </p:nvSpPr>
        <p:spPr>
          <a:xfrm>
            <a:off x="4726722" y="883326"/>
            <a:ext cx="4124093" cy="1569660"/>
          </a:xfrm>
          <a:prstGeom prst="rect">
            <a:avLst/>
          </a:prstGeom>
          <a:noFill/>
        </p:spPr>
        <p:txBody>
          <a:bodyPr wrap="square" rtlCol="0">
            <a:spAutoFit/>
          </a:bodyPr>
          <a:lstStyle/>
          <a:p>
            <a:r>
              <a:rPr lang="en-US" dirty="0"/>
              <a:t>However, in the case of a methane leak, the </a:t>
            </a:r>
            <a:r>
              <a:rPr lang="cs-CZ" dirty="0" err="1"/>
              <a:t>enviromental</a:t>
            </a:r>
            <a:r>
              <a:rPr lang="cs-CZ" dirty="0"/>
              <a:t> </a:t>
            </a:r>
            <a:r>
              <a:rPr lang="en-US" dirty="0"/>
              <a:t>impact can be 30 to 82.5 times higher than that of CO2.</a:t>
            </a:r>
          </a:p>
        </p:txBody>
      </p:sp>
    </p:spTree>
    <p:extLst>
      <p:ext uri="{BB962C8B-B14F-4D97-AF65-F5344CB8AC3E}">
        <p14:creationId xmlns:p14="http://schemas.microsoft.com/office/powerpoint/2010/main" val="4183105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Hydrogen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b="1" dirty="0">
                <a:latin typeface="Arial" panose="020B0604020202020204" pitchFamily="34" charset="0"/>
                <a:cs typeface="Arial" panose="020B0604020202020204" pitchFamily="34" charset="0"/>
              </a:rPr>
              <a:t>Hydrogen </a:t>
            </a:r>
            <a:r>
              <a:rPr lang="cs-CZ" altLang="cs-CZ" sz="2800" b="1" dirty="0" err="1">
                <a:latin typeface="Arial" panose="020B0604020202020204" pitchFamily="34" charset="0"/>
                <a:cs typeface="Arial" panose="020B0604020202020204" pitchFamily="34" charset="0"/>
              </a:rPr>
              <a:t>fuel</a:t>
            </a:r>
            <a:r>
              <a:rPr lang="cs-CZ" altLang="cs-CZ" sz="2800" b="1" dirty="0">
                <a:latin typeface="Arial" panose="020B0604020202020204" pitchFamily="34" charset="0"/>
                <a:cs typeface="Arial" panose="020B0604020202020204" pitchFamily="34" charset="0"/>
              </a:rPr>
              <a:t> tank </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82627" name="Rectangle 3"/>
          <p:cNvSpPr>
            <a:spLocks noGrp="1" noChangeArrowheads="1"/>
          </p:cNvSpPr>
          <p:nvPr>
            <p:ph type="body" idx="1"/>
          </p:nvPr>
        </p:nvSpPr>
        <p:spPr>
          <a:xfrm>
            <a:off x="466725" y="1416050"/>
            <a:ext cx="8409645" cy="5137150"/>
          </a:xfrm>
        </p:spPr>
        <p:txBody>
          <a:bodyPr/>
          <a:lstStyle/>
          <a:p>
            <a:r>
              <a:rPr lang="en-US" altLang="cs-CZ" sz="2800" dirty="0"/>
              <a:t>Generally, 3 times the volume of tanks is needed, which must withstand overpressure of up to 2 bars and must be thermally insulated.</a:t>
            </a:r>
            <a:endParaRPr lang="cs-CZ" altLang="cs-CZ" sz="2800" dirty="0"/>
          </a:p>
        </p:txBody>
      </p:sp>
      <p:pic>
        <p:nvPicPr>
          <p:cNvPr id="6" name="Obrázek 5"/>
          <p:cNvPicPr/>
          <p:nvPr/>
        </p:nvPicPr>
        <p:blipFill>
          <a:blip r:embed="rId2"/>
          <a:stretch>
            <a:fillRect/>
          </a:stretch>
        </p:blipFill>
        <p:spPr>
          <a:xfrm>
            <a:off x="466725" y="2623441"/>
            <a:ext cx="7953375" cy="3388253"/>
          </a:xfrm>
          <a:prstGeom prst="rect">
            <a:avLst/>
          </a:prstGeom>
        </p:spPr>
      </p:pic>
      <p:sp>
        <p:nvSpPr>
          <p:cNvPr id="2" name="TextovéPole 1"/>
          <p:cNvSpPr txBox="1"/>
          <p:nvPr/>
        </p:nvSpPr>
        <p:spPr>
          <a:xfrm>
            <a:off x="647700" y="6091535"/>
            <a:ext cx="6980664" cy="461665"/>
          </a:xfrm>
          <a:prstGeom prst="rect">
            <a:avLst/>
          </a:prstGeom>
          <a:noFill/>
        </p:spPr>
        <p:txBody>
          <a:bodyPr wrap="square" rtlCol="0">
            <a:spAutoFit/>
          </a:bodyPr>
          <a:lstStyle/>
          <a:p>
            <a:r>
              <a:rPr lang="cs-CZ" dirty="0"/>
              <a:t>Airbus' hydrogen tank vision</a:t>
            </a:r>
            <a:endParaRPr lang="en-US" dirty="0"/>
          </a:p>
        </p:txBody>
      </p:sp>
    </p:spTree>
    <p:extLst>
      <p:ext uri="{BB962C8B-B14F-4D97-AF65-F5344CB8AC3E}">
        <p14:creationId xmlns:p14="http://schemas.microsoft.com/office/powerpoint/2010/main" val="34987527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Hydrogen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b="1" dirty="0">
                <a:latin typeface="Arial" panose="020B0604020202020204" pitchFamily="34" charset="0"/>
                <a:cs typeface="Arial" panose="020B0604020202020204" pitchFamily="34" charset="0"/>
              </a:rPr>
              <a:t>Hydrogen </a:t>
            </a:r>
            <a:r>
              <a:rPr lang="cs-CZ" altLang="cs-CZ" sz="2800" b="1" dirty="0" err="1">
                <a:latin typeface="Arial" panose="020B0604020202020204" pitchFamily="34" charset="0"/>
                <a:cs typeface="Arial" panose="020B0604020202020204" pitchFamily="34" charset="0"/>
              </a:rPr>
              <a:t>fuel</a:t>
            </a:r>
            <a:r>
              <a:rPr lang="cs-CZ" altLang="cs-CZ" sz="2800" b="1" dirty="0">
                <a:latin typeface="Arial" panose="020B0604020202020204" pitchFamily="34" charset="0"/>
                <a:cs typeface="Arial" panose="020B0604020202020204" pitchFamily="34" charset="0"/>
              </a:rPr>
              <a:t> tank</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82627" name="Rectangle 3"/>
          <p:cNvSpPr>
            <a:spLocks noGrp="1" noChangeArrowheads="1"/>
          </p:cNvSpPr>
          <p:nvPr>
            <p:ph type="body" idx="1"/>
          </p:nvPr>
        </p:nvSpPr>
        <p:spPr>
          <a:xfrm>
            <a:off x="466725" y="1416050"/>
            <a:ext cx="8409645" cy="5137150"/>
          </a:xfrm>
        </p:spPr>
        <p:txBody>
          <a:bodyPr/>
          <a:lstStyle/>
          <a:p>
            <a:endParaRPr lang="cs-CZ" sz="2800" dirty="0"/>
          </a:p>
          <a:p>
            <a:r>
              <a:rPr lang="en-US" sz="2800" dirty="0"/>
              <a:t>The gravimetric efficiency of a hydrogen tank is the ratio of the mass of hydrogen stored to the total mass of the tank system, including the hydrogen itself, the tank structure, insulation, and other components.</a:t>
            </a:r>
          </a:p>
          <a:p>
            <a:r>
              <a:rPr lang="en-US" sz="2800" dirty="0"/>
              <a:t>Higher gravimetric efficiency is desirable, especially for weight-sensitive applications such as aviation, as it allows more hydrogen to be carried for a given weight of the tank system, increasing range and payload</a:t>
            </a:r>
            <a:r>
              <a:rPr lang="cs-CZ" sz="2800" dirty="0"/>
              <a:t>.</a:t>
            </a:r>
            <a:endParaRPr lang="cs-CZ" altLang="cs-CZ" sz="2800" dirty="0"/>
          </a:p>
        </p:txBody>
      </p:sp>
    </p:spTree>
    <p:extLst>
      <p:ext uri="{BB962C8B-B14F-4D97-AF65-F5344CB8AC3E}">
        <p14:creationId xmlns:p14="http://schemas.microsoft.com/office/powerpoint/2010/main" val="26447946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Hydrogen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b="1" dirty="0">
                <a:latin typeface="Arial" panose="020B0604020202020204" pitchFamily="34" charset="0"/>
                <a:cs typeface="Arial" panose="020B0604020202020204" pitchFamily="34" charset="0"/>
              </a:rPr>
              <a:t>Hydrogen </a:t>
            </a:r>
            <a:r>
              <a:rPr lang="cs-CZ" altLang="cs-CZ" sz="2800" b="1" dirty="0" err="1">
                <a:latin typeface="Arial" panose="020B0604020202020204" pitchFamily="34" charset="0"/>
                <a:cs typeface="Arial" panose="020B0604020202020204" pitchFamily="34" charset="0"/>
              </a:rPr>
              <a:t>fuel</a:t>
            </a:r>
            <a:r>
              <a:rPr lang="cs-CZ" altLang="cs-CZ" sz="2800" b="1" dirty="0">
                <a:latin typeface="Arial" panose="020B0604020202020204" pitchFamily="34" charset="0"/>
                <a:cs typeface="Arial" panose="020B0604020202020204" pitchFamily="34" charset="0"/>
              </a:rPr>
              <a:t> tank</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82627" name="Rectangle 3"/>
          <p:cNvSpPr>
            <a:spLocks noGrp="1" noChangeArrowheads="1"/>
          </p:cNvSpPr>
          <p:nvPr>
            <p:ph type="body" idx="1"/>
          </p:nvPr>
        </p:nvSpPr>
        <p:spPr>
          <a:xfrm>
            <a:off x="466725" y="1416050"/>
            <a:ext cx="8409645" cy="5137150"/>
          </a:xfrm>
        </p:spPr>
        <p:txBody>
          <a:bodyPr/>
          <a:lstStyle/>
          <a:p>
            <a:r>
              <a:rPr lang="en-US" sz="2400" dirty="0"/>
              <a:t>The simplest is compressed H2. However, the storage density is low compared to other methods.</a:t>
            </a:r>
          </a:p>
          <a:p>
            <a:r>
              <a:rPr lang="en-US" sz="2400" dirty="0"/>
              <a:t>Liquid H2: 25% to 45% of the stored energy is needed to liquefy H2. In this method, the storage density of hydrogen is very high, but hydrogen boils at around -253°C and this low temperature must be maintained (otherwise the hydrogen will evaporate) and bulky insulation is required.</a:t>
            </a:r>
          </a:p>
          <a:p>
            <a:r>
              <a:rPr lang="en-US" sz="2400" dirty="0"/>
              <a:t>Metal hydride storage involves the absorption of hydrogen by powdered metals under high pressure. During this process, heat is generated when the pressure is added, and the process is reversed when the pressure is released and heat is applied. The main problem is the weight of the absorption material - the weight of the tank would be about 7-8 kg higher than that of a comparable tank with compressed gaseous H2.</a:t>
            </a:r>
            <a:endParaRPr lang="cs-CZ" sz="2000" dirty="0"/>
          </a:p>
        </p:txBody>
      </p:sp>
    </p:spTree>
    <p:extLst>
      <p:ext uri="{BB962C8B-B14F-4D97-AF65-F5344CB8AC3E}">
        <p14:creationId xmlns:p14="http://schemas.microsoft.com/office/powerpoint/2010/main" val="9411871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Hydrogen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b="1" dirty="0" err="1">
                <a:latin typeface="Arial" panose="020B0604020202020204" pitchFamily="34" charset="0"/>
                <a:cs typeface="Arial" panose="020B0604020202020204" pitchFamily="34" charset="0"/>
              </a:rPr>
              <a:t>Defferent</a:t>
            </a:r>
            <a:r>
              <a:rPr lang="cs-CZ" altLang="cs-CZ" sz="2800" b="1" dirty="0">
                <a:latin typeface="Arial" panose="020B0604020202020204" pitchFamily="34" charset="0"/>
                <a:cs typeface="Arial" panose="020B0604020202020204" pitchFamily="34" charset="0"/>
              </a:rPr>
              <a:t> </a:t>
            </a:r>
            <a:r>
              <a:rPr lang="en-US" altLang="cs-CZ" sz="2800" b="1" dirty="0">
                <a:latin typeface="Arial" panose="020B0604020202020204" pitchFamily="34" charset="0"/>
                <a:cs typeface="Arial" panose="020B0604020202020204" pitchFamily="34" charset="0"/>
              </a:rPr>
              <a:t>methods of storage of H2</a:t>
            </a:r>
            <a:endParaRPr lang="cs-CZ" altLang="cs-CZ" sz="2800"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82627" name="Rectangle 3"/>
          <p:cNvSpPr>
            <a:spLocks noGrp="1" noChangeArrowheads="1"/>
          </p:cNvSpPr>
          <p:nvPr>
            <p:ph type="body" idx="1"/>
          </p:nvPr>
        </p:nvSpPr>
        <p:spPr>
          <a:xfrm>
            <a:off x="466725" y="1416050"/>
            <a:ext cx="8409645" cy="5137150"/>
          </a:xfrm>
        </p:spPr>
        <p:txBody>
          <a:bodyPr/>
          <a:lstStyle/>
          <a:p>
            <a:endParaRPr lang="cs-CZ" sz="2800" dirty="0"/>
          </a:p>
        </p:txBody>
      </p:sp>
      <p:pic>
        <p:nvPicPr>
          <p:cNvPr id="3" name="Obrázek 2"/>
          <p:cNvPicPr>
            <a:picLocks noChangeAspect="1"/>
          </p:cNvPicPr>
          <p:nvPr/>
        </p:nvPicPr>
        <p:blipFill>
          <a:blip r:embed="rId2"/>
          <a:stretch>
            <a:fillRect/>
          </a:stretch>
        </p:blipFill>
        <p:spPr>
          <a:xfrm>
            <a:off x="466725" y="1433513"/>
            <a:ext cx="7796329" cy="5421143"/>
          </a:xfrm>
          <a:prstGeom prst="rect">
            <a:avLst/>
          </a:prstGeom>
        </p:spPr>
      </p:pic>
    </p:spTree>
    <p:extLst>
      <p:ext uri="{BB962C8B-B14F-4D97-AF65-F5344CB8AC3E}">
        <p14:creationId xmlns:p14="http://schemas.microsoft.com/office/powerpoint/2010/main" val="40824249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Hydrogen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p>
        </p:txBody>
      </p:sp>
      <p:sp>
        <p:nvSpPr>
          <p:cNvPr id="282629" name="Text Box 5"/>
          <p:cNvSpPr txBox="1">
            <a:spLocks noChangeArrowheads="1"/>
          </p:cNvSpPr>
          <p:nvPr/>
        </p:nvSpPr>
        <p:spPr bwMode="auto">
          <a:xfrm>
            <a:off x="466725" y="914400"/>
            <a:ext cx="82391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b="1" dirty="0">
                <a:latin typeface="Arial" panose="020B0604020202020204" pitchFamily="34" charset="0"/>
                <a:cs typeface="Arial" panose="020B0604020202020204" pitchFamily="34" charset="0"/>
              </a:rPr>
              <a:t>Possible methods of storage of H2 on board the aircraft</a:t>
            </a:r>
            <a:endParaRPr lang="cs-CZ" altLang="cs-CZ" sz="2800"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82627" name="Rectangle 3"/>
          <p:cNvSpPr>
            <a:spLocks noGrp="1" noChangeArrowheads="1"/>
          </p:cNvSpPr>
          <p:nvPr>
            <p:ph type="body" idx="1"/>
          </p:nvPr>
        </p:nvSpPr>
        <p:spPr>
          <a:xfrm>
            <a:off x="466725" y="1416050"/>
            <a:ext cx="8409645" cy="5137150"/>
          </a:xfrm>
        </p:spPr>
        <p:txBody>
          <a:bodyPr/>
          <a:lstStyle/>
          <a:p>
            <a:endParaRPr lang="cs-CZ" sz="2800" dirty="0"/>
          </a:p>
        </p:txBody>
      </p:sp>
      <p:pic>
        <p:nvPicPr>
          <p:cNvPr id="7" name="Obrázek 6"/>
          <p:cNvPicPr/>
          <p:nvPr/>
        </p:nvPicPr>
        <p:blipFill>
          <a:blip r:embed="rId2"/>
          <a:stretch>
            <a:fillRect/>
          </a:stretch>
        </p:blipFill>
        <p:spPr>
          <a:xfrm>
            <a:off x="5894372" y="1935163"/>
            <a:ext cx="3249628" cy="1363345"/>
          </a:xfrm>
          <a:prstGeom prst="rect">
            <a:avLst/>
          </a:prstGeom>
        </p:spPr>
      </p:pic>
      <p:pic>
        <p:nvPicPr>
          <p:cNvPr id="9" name="Obrázek 8"/>
          <p:cNvPicPr/>
          <p:nvPr/>
        </p:nvPicPr>
        <p:blipFill>
          <a:blip r:embed="rId3"/>
          <a:stretch>
            <a:fillRect/>
          </a:stretch>
        </p:blipFill>
        <p:spPr>
          <a:xfrm>
            <a:off x="466725" y="1433513"/>
            <a:ext cx="5146706" cy="2247582"/>
          </a:xfrm>
          <a:prstGeom prst="rect">
            <a:avLst/>
          </a:prstGeom>
        </p:spPr>
      </p:pic>
      <p:pic>
        <p:nvPicPr>
          <p:cNvPr id="10" name="Obrázek 9"/>
          <p:cNvPicPr/>
          <p:nvPr/>
        </p:nvPicPr>
        <p:blipFill>
          <a:blip r:embed="rId4"/>
          <a:stretch>
            <a:fillRect/>
          </a:stretch>
        </p:blipFill>
        <p:spPr>
          <a:xfrm>
            <a:off x="729573" y="3854173"/>
            <a:ext cx="5656729" cy="2525949"/>
          </a:xfrm>
          <a:prstGeom prst="rect">
            <a:avLst/>
          </a:prstGeom>
        </p:spPr>
      </p:pic>
      <p:sp>
        <p:nvSpPr>
          <p:cNvPr id="2" name="TextovéPole 1"/>
          <p:cNvSpPr txBox="1"/>
          <p:nvPr/>
        </p:nvSpPr>
        <p:spPr>
          <a:xfrm>
            <a:off x="5894372" y="3240753"/>
            <a:ext cx="2062264" cy="461665"/>
          </a:xfrm>
          <a:prstGeom prst="rect">
            <a:avLst/>
          </a:prstGeom>
          <a:noFill/>
        </p:spPr>
        <p:txBody>
          <a:bodyPr wrap="square" rtlCol="0">
            <a:spAutoFit/>
          </a:bodyPr>
          <a:lstStyle/>
          <a:p>
            <a:r>
              <a:rPr lang="cs-CZ" dirty="0"/>
              <a:t>In </a:t>
            </a:r>
            <a:r>
              <a:rPr lang="cs-CZ" dirty="0" err="1"/>
              <a:t>the</a:t>
            </a:r>
            <a:r>
              <a:rPr lang="cs-CZ" dirty="0"/>
              <a:t> </a:t>
            </a:r>
            <a:r>
              <a:rPr lang="cs-CZ" dirty="0" err="1"/>
              <a:t>fuselage</a:t>
            </a:r>
            <a:endParaRPr lang="en-US" dirty="0"/>
          </a:p>
        </p:txBody>
      </p:sp>
      <p:sp>
        <p:nvSpPr>
          <p:cNvPr id="3" name="TextovéPole 2"/>
          <p:cNvSpPr txBox="1"/>
          <p:nvPr/>
        </p:nvSpPr>
        <p:spPr>
          <a:xfrm>
            <a:off x="6386302" y="5918457"/>
            <a:ext cx="2723338" cy="461665"/>
          </a:xfrm>
          <a:prstGeom prst="rect">
            <a:avLst/>
          </a:prstGeom>
          <a:noFill/>
        </p:spPr>
        <p:txBody>
          <a:bodyPr wrap="square" rtlCol="0">
            <a:spAutoFit/>
          </a:bodyPr>
          <a:lstStyle/>
          <a:p>
            <a:r>
              <a:rPr lang="cs-CZ" dirty="0" err="1"/>
              <a:t>Under</a:t>
            </a:r>
            <a:r>
              <a:rPr lang="cs-CZ" dirty="0"/>
              <a:t> </a:t>
            </a:r>
            <a:r>
              <a:rPr lang="cs-CZ" dirty="0" err="1"/>
              <a:t>the</a:t>
            </a:r>
            <a:r>
              <a:rPr lang="cs-CZ" dirty="0"/>
              <a:t> </a:t>
            </a:r>
            <a:r>
              <a:rPr lang="cs-CZ" dirty="0" err="1"/>
              <a:t>wings</a:t>
            </a:r>
            <a:endParaRPr lang="en-US" dirty="0"/>
          </a:p>
        </p:txBody>
      </p:sp>
    </p:spTree>
    <p:extLst>
      <p:ext uri="{BB962C8B-B14F-4D97-AF65-F5344CB8AC3E}">
        <p14:creationId xmlns:p14="http://schemas.microsoft.com/office/powerpoint/2010/main" val="2472109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3200" dirty="0">
                <a:solidFill>
                  <a:schemeClr val="accent2"/>
                </a:solidFill>
                <a:latin typeface="Arial" panose="020B0604020202020204" pitchFamily="34" charset="0"/>
              </a:rPr>
              <a:t>Hydrogen </a:t>
            </a:r>
            <a:r>
              <a:rPr lang="cs-CZ" altLang="cs-CZ" sz="3200" dirty="0" err="1">
                <a:solidFill>
                  <a:schemeClr val="accent2"/>
                </a:solidFill>
                <a:latin typeface="Arial" panose="020B0604020202020204" pitchFamily="34" charset="0"/>
              </a:rPr>
              <a:t>aircraft</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propulsion</a:t>
            </a:r>
            <a:r>
              <a:rPr lang="cs-CZ" altLang="cs-CZ" sz="3200" dirty="0">
                <a:solidFill>
                  <a:schemeClr val="accent2"/>
                </a:solidFill>
                <a:latin typeface="Arial" panose="020B0604020202020204" pitchFamily="34" charset="0"/>
              </a:rPr>
              <a:t> </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282627" name="Rectangle 3"/>
          <p:cNvSpPr>
            <a:spLocks noGrp="1" noChangeArrowheads="1"/>
          </p:cNvSpPr>
          <p:nvPr>
            <p:ph type="body" idx="1"/>
          </p:nvPr>
        </p:nvSpPr>
        <p:spPr>
          <a:xfrm>
            <a:off x="525091" y="1293963"/>
            <a:ext cx="8409645" cy="5137150"/>
          </a:xfrm>
        </p:spPr>
        <p:txBody>
          <a:bodyPr/>
          <a:lstStyle/>
          <a:p>
            <a:r>
              <a:rPr lang="cs-CZ" sz="2800" dirty="0"/>
              <a:t>C</a:t>
            </a:r>
            <a:r>
              <a:rPr lang="en-US" sz="2400" dirty="0" err="1"/>
              <a:t>omparison</a:t>
            </a:r>
            <a:r>
              <a:rPr lang="en-US" sz="2400" dirty="0"/>
              <a:t> of the efficiency of different drive</a:t>
            </a:r>
            <a:r>
              <a:rPr lang="cs-CZ" sz="2400" dirty="0" err="1"/>
              <a:t>chain</a:t>
            </a:r>
            <a:r>
              <a:rPr lang="cs-CZ" sz="2400" dirty="0"/>
              <a:t> </a:t>
            </a:r>
            <a:r>
              <a:rPr lang="en-US" sz="2400" dirty="0"/>
              <a:t> types</a:t>
            </a:r>
          </a:p>
        </p:txBody>
      </p:sp>
      <p:pic>
        <p:nvPicPr>
          <p:cNvPr id="2" name="Obrázek 1"/>
          <p:cNvPicPr>
            <a:picLocks noChangeAspect="1"/>
          </p:cNvPicPr>
          <p:nvPr/>
        </p:nvPicPr>
        <p:blipFill>
          <a:blip r:embed="rId2"/>
          <a:stretch>
            <a:fillRect/>
          </a:stretch>
        </p:blipFill>
        <p:spPr>
          <a:xfrm>
            <a:off x="833218" y="1733847"/>
            <a:ext cx="5762528" cy="4978239"/>
          </a:xfrm>
          <a:prstGeom prst="rect">
            <a:avLst/>
          </a:prstGeom>
        </p:spPr>
      </p:pic>
      <p:sp>
        <p:nvSpPr>
          <p:cNvPr id="7" name="Text Box 5"/>
          <p:cNvSpPr txBox="1">
            <a:spLocks noChangeArrowheads="1"/>
          </p:cNvSpPr>
          <p:nvPr/>
        </p:nvSpPr>
        <p:spPr bwMode="auto">
          <a:xfrm>
            <a:off x="414337" y="770743"/>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b="1" dirty="0">
                <a:latin typeface="Arial" panose="020B0604020202020204" pitchFamily="34" charset="0"/>
                <a:cs typeface="Arial" panose="020B0604020202020204" pitchFamily="34" charset="0"/>
              </a:rPr>
              <a:t>Hydrogen </a:t>
            </a:r>
            <a:r>
              <a:rPr lang="cs-CZ" altLang="cs-CZ" sz="2800" b="1" dirty="0" err="1">
                <a:latin typeface="Arial" panose="020B0604020202020204" pitchFamily="34" charset="0"/>
                <a:cs typeface="Arial" panose="020B0604020202020204" pitchFamily="34" charset="0"/>
              </a:rPr>
              <a:t>Fuel</a:t>
            </a:r>
            <a:r>
              <a:rPr lang="cs-CZ" altLang="cs-CZ" sz="2800" b="1" dirty="0">
                <a:latin typeface="Arial" panose="020B0604020202020204" pitchFamily="34" charset="0"/>
                <a:cs typeface="Arial" panose="020B0604020202020204" pitchFamily="34" charset="0"/>
              </a:rPr>
              <a:t> cell </a:t>
            </a:r>
          </a:p>
        </p:txBody>
      </p:sp>
      <p:sp>
        <p:nvSpPr>
          <p:cNvPr id="3" name="TextovéPole 2"/>
          <p:cNvSpPr txBox="1"/>
          <p:nvPr/>
        </p:nvSpPr>
        <p:spPr>
          <a:xfrm>
            <a:off x="6177166" y="1969712"/>
            <a:ext cx="2585834" cy="3416320"/>
          </a:xfrm>
          <a:prstGeom prst="rect">
            <a:avLst/>
          </a:prstGeom>
          <a:noFill/>
        </p:spPr>
        <p:txBody>
          <a:bodyPr wrap="square" rtlCol="0">
            <a:spAutoFit/>
          </a:bodyPr>
          <a:lstStyle/>
          <a:p>
            <a:r>
              <a:rPr lang="en-US" dirty="0"/>
              <a:t>Direct storage of electrical energy in a battery is the most efficient - the problem of insufficient capacity can be solved by a fuel cell.</a:t>
            </a:r>
          </a:p>
        </p:txBody>
      </p:sp>
    </p:spTree>
    <p:extLst>
      <p:ext uri="{BB962C8B-B14F-4D97-AF65-F5344CB8AC3E}">
        <p14:creationId xmlns:p14="http://schemas.microsoft.com/office/powerpoint/2010/main" val="39330671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err="1"/>
              <a:t>Seminar</a:t>
            </a:r>
            <a:r>
              <a:rPr lang="cs-CZ" dirty="0"/>
              <a:t> 12</a:t>
            </a:r>
            <a:endParaRPr lang="en-US" dirty="0"/>
          </a:p>
        </p:txBody>
      </p:sp>
      <p:sp>
        <p:nvSpPr>
          <p:cNvPr id="3" name="Podnadpis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7322126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74613"/>
            <a:ext cx="7772400" cy="457200"/>
          </a:xfrm>
        </p:spPr>
        <p:txBody>
          <a:bodyPr/>
          <a:lstStyle/>
          <a:p>
            <a:r>
              <a:rPr lang="cs-CZ" altLang="cs-CZ" sz="2400" dirty="0" err="1">
                <a:solidFill>
                  <a:schemeClr val="accent2"/>
                </a:solidFill>
                <a:latin typeface="Arial" panose="020B0604020202020204" pitchFamily="34" charset="0"/>
              </a:rPr>
              <a:t>Seminar</a:t>
            </a:r>
            <a:r>
              <a:rPr lang="cs-CZ" altLang="cs-CZ" sz="2400" dirty="0">
                <a:solidFill>
                  <a:schemeClr val="accent2"/>
                </a:solidFill>
                <a:latin typeface="Arial" panose="020B0604020202020204" pitchFamily="34" charset="0"/>
              </a:rPr>
              <a:t> 12 </a:t>
            </a:r>
            <a:r>
              <a:rPr lang="cs-CZ" altLang="cs-CZ" sz="2400" dirty="0" err="1">
                <a:solidFill>
                  <a:schemeClr val="accent2"/>
                </a:solidFill>
                <a:latin typeface="Arial" panose="020B0604020202020204" pitchFamily="34" charset="0"/>
              </a:rPr>
              <a:t>Analysis</a:t>
            </a:r>
            <a:r>
              <a:rPr lang="cs-CZ" altLang="cs-CZ" sz="2400" dirty="0">
                <a:solidFill>
                  <a:schemeClr val="accent2"/>
                </a:solidFill>
                <a:latin typeface="Arial" panose="020B0604020202020204" pitchFamily="34" charset="0"/>
              </a:rPr>
              <a:t> </a:t>
            </a:r>
            <a:r>
              <a:rPr lang="cs-CZ" altLang="cs-CZ" sz="2400" dirty="0" err="1">
                <a:solidFill>
                  <a:schemeClr val="accent2"/>
                </a:solidFill>
                <a:latin typeface="Arial" panose="020B0604020202020204" pitchFamily="34" charset="0"/>
              </a:rPr>
              <a:t>of</a:t>
            </a:r>
            <a:r>
              <a:rPr lang="cs-CZ" altLang="cs-CZ" sz="2400" dirty="0">
                <a:solidFill>
                  <a:schemeClr val="accent2"/>
                </a:solidFill>
                <a:latin typeface="Arial" panose="020B0604020202020204" pitchFamily="34" charset="0"/>
              </a:rPr>
              <a:t> </a:t>
            </a:r>
            <a:r>
              <a:rPr lang="cs-CZ" altLang="cs-CZ" sz="2400" dirty="0" err="1">
                <a:solidFill>
                  <a:schemeClr val="accent2"/>
                </a:solidFill>
                <a:latin typeface="Arial" panose="020B0604020202020204" pitchFamily="34" charset="0"/>
              </a:rPr>
              <a:t>aircraft</a:t>
            </a:r>
            <a:r>
              <a:rPr lang="cs-CZ" altLang="cs-CZ" sz="2400" dirty="0">
                <a:solidFill>
                  <a:schemeClr val="accent2"/>
                </a:solidFill>
                <a:latin typeface="Arial" panose="020B0604020202020204" pitchFamily="34" charset="0"/>
              </a:rPr>
              <a:t> </a:t>
            </a:r>
            <a:r>
              <a:rPr lang="cs-CZ" altLang="cs-CZ" sz="2400" dirty="0" err="1">
                <a:solidFill>
                  <a:schemeClr val="accent2"/>
                </a:solidFill>
                <a:latin typeface="Arial" panose="020B0604020202020204" pitchFamily="34" charset="0"/>
              </a:rPr>
              <a:t>propulsion</a:t>
            </a:r>
            <a:r>
              <a:rPr lang="cs-CZ" altLang="cs-CZ" sz="2400" dirty="0">
                <a:solidFill>
                  <a:schemeClr val="accent2"/>
                </a:solidFill>
                <a:latin typeface="Arial" panose="020B0604020202020204" pitchFamily="34" charset="0"/>
              </a:rPr>
              <a:t> </a:t>
            </a:r>
            <a:r>
              <a:rPr lang="cs-CZ" altLang="cs-CZ" sz="2400" dirty="0" err="1">
                <a:solidFill>
                  <a:schemeClr val="accent2"/>
                </a:solidFill>
                <a:latin typeface="Arial" panose="020B0604020202020204" pitchFamily="34" charset="0"/>
              </a:rPr>
              <a:t>efficiency</a:t>
            </a:r>
            <a:r>
              <a:rPr lang="cs-CZ" altLang="cs-CZ" sz="2400" dirty="0">
                <a:solidFill>
                  <a:schemeClr val="accent2"/>
                </a:solidFill>
                <a:latin typeface="Arial" panose="020B0604020202020204" pitchFamily="34" charset="0"/>
              </a:rPr>
              <a:t> </a:t>
            </a:r>
            <a:endParaRPr lang="cs-CZ" altLang="cs-CZ" sz="3200" dirty="0">
              <a:solidFill>
                <a:schemeClr val="accent2"/>
              </a:solidFill>
              <a:latin typeface="Arial" panose="020B0604020202020204" pitchFamily="34" charset="0"/>
            </a:endParaRPr>
          </a:p>
        </p:txBody>
      </p:sp>
      <p:sp>
        <p:nvSpPr>
          <p:cNvPr id="282627" name="Rectangle 3"/>
          <p:cNvSpPr>
            <a:spLocks noGrp="1" noChangeArrowheads="1"/>
          </p:cNvSpPr>
          <p:nvPr>
            <p:ph type="body" idx="1"/>
          </p:nvPr>
        </p:nvSpPr>
        <p:spPr>
          <a:xfrm>
            <a:off x="647700" y="1416050"/>
            <a:ext cx="8105775" cy="5137150"/>
          </a:xfrm>
        </p:spPr>
        <p:txBody>
          <a:bodyPr/>
          <a:lstStyle/>
          <a:p>
            <a:pPr marL="0" indent="0">
              <a:buNone/>
            </a:pPr>
            <a:r>
              <a:rPr lang="cs-CZ" altLang="cs-CZ" sz="2400" dirty="0" err="1"/>
              <a:t>Task</a:t>
            </a:r>
            <a:r>
              <a:rPr lang="cs-CZ" altLang="cs-CZ" sz="2400" dirty="0"/>
              <a:t>: </a:t>
            </a:r>
          </a:p>
          <a:p>
            <a:r>
              <a:rPr lang="en-US" altLang="cs-CZ" sz="2400" dirty="0"/>
              <a:t>Analyze the overall efficiency of the propulsion system of the given airliner:</a:t>
            </a:r>
          </a:p>
          <a:p>
            <a:pPr lvl="1"/>
            <a:r>
              <a:rPr lang="en-US" altLang="cs-CZ" sz="2000" dirty="0"/>
              <a:t>Determine the specific range and specific impulse of the propulsion system</a:t>
            </a:r>
          </a:p>
          <a:p>
            <a:pPr lvl="1"/>
            <a:r>
              <a:rPr lang="en-US" altLang="cs-CZ" sz="2000" dirty="0"/>
              <a:t>What impact will a 10% increase in propulsion efficiency have on the specific range?</a:t>
            </a:r>
            <a:endParaRPr lang="cs-CZ" altLang="cs-CZ" sz="2400" dirty="0"/>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dirty="0"/>
              <a:t>Analysis of aircraft propulsion efficiency </a:t>
            </a:r>
            <a:endParaRPr lang="cs-CZ" altLang="cs-CZ" sz="2800" dirty="0"/>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6" name="Rectangle 1"/>
          <p:cNvSpPr>
            <a:spLocks noChangeArrowheads="1"/>
          </p:cNvSpPr>
          <p:nvPr/>
        </p:nvSpPr>
        <p:spPr bwMode="auto">
          <a:xfrm>
            <a:off x="575503" y="4020033"/>
            <a:ext cx="12934835" cy="67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7" name="Tabulka 6"/>
          <p:cNvGraphicFramePr>
            <a:graphicFrameLocks noGrp="1"/>
          </p:cNvGraphicFramePr>
          <p:nvPr>
            <p:extLst>
              <p:ext uri="{D42A27DB-BD31-4B8C-83A1-F6EECF244321}">
                <p14:modId xmlns:p14="http://schemas.microsoft.com/office/powerpoint/2010/main" val="3565302040"/>
              </p:ext>
            </p:extLst>
          </p:nvPr>
        </p:nvGraphicFramePr>
        <p:xfrm>
          <a:off x="366712" y="4126063"/>
          <a:ext cx="8239126" cy="1887109"/>
        </p:xfrm>
        <a:graphic>
          <a:graphicData uri="http://schemas.openxmlformats.org/drawingml/2006/table">
            <a:tbl>
              <a:tblPr firstRow="1" bandRow="1">
                <a:tableStyleId>{5C22544A-7EE6-4342-B048-85BDC9FD1C3A}</a:tableStyleId>
              </a:tblPr>
              <a:tblGrid>
                <a:gridCol w="861959">
                  <a:extLst>
                    <a:ext uri="{9D8B030D-6E8A-4147-A177-3AD203B41FA5}">
                      <a16:colId xmlns:a16="http://schemas.microsoft.com/office/drawing/2014/main" val="1676709880"/>
                    </a:ext>
                  </a:extLst>
                </a:gridCol>
                <a:gridCol w="817359">
                  <a:extLst>
                    <a:ext uri="{9D8B030D-6E8A-4147-A177-3AD203B41FA5}">
                      <a16:colId xmlns:a16="http://schemas.microsoft.com/office/drawing/2014/main" val="846658728"/>
                    </a:ext>
                  </a:extLst>
                </a:gridCol>
                <a:gridCol w="724519">
                  <a:extLst>
                    <a:ext uri="{9D8B030D-6E8A-4147-A177-3AD203B41FA5}">
                      <a16:colId xmlns:a16="http://schemas.microsoft.com/office/drawing/2014/main" val="201824574"/>
                    </a:ext>
                  </a:extLst>
                </a:gridCol>
                <a:gridCol w="714507">
                  <a:extLst>
                    <a:ext uri="{9D8B030D-6E8A-4147-A177-3AD203B41FA5}">
                      <a16:colId xmlns:a16="http://schemas.microsoft.com/office/drawing/2014/main" val="3753997138"/>
                    </a:ext>
                  </a:extLst>
                </a:gridCol>
                <a:gridCol w="905648">
                  <a:extLst>
                    <a:ext uri="{9D8B030D-6E8A-4147-A177-3AD203B41FA5}">
                      <a16:colId xmlns:a16="http://schemas.microsoft.com/office/drawing/2014/main" val="2260199560"/>
                    </a:ext>
                  </a:extLst>
                </a:gridCol>
                <a:gridCol w="903828">
                  <a:extLst>
                    <a:ext uri="{9D8B030D-6E8A-4147-A177-3AD203B41FA5}">
                      <a16:colId xmlns:a16="http://schemas.microsoft.com/office/drawing/2014/main" val="2941062934"/>
                    </a:ext>
                  </a:extLst>
                </a:gridCol>
                <a:gridCol w="1027615">
                  <a:extLst>
                    <a:ext uri="{9D8B030D-6E8A-4147-A177-3AD203B41FA5}">
                      <a16:colId xmlns:a16="http://schemas.microsoft.com/office/drawing/2014/main" val="2794969460"/>
                    </a:ext>
                  </a:extLst>
                </a:gridCol>
                <a:gridCol w="897457">
                  <a:extLst>
                    <a:ext uri="{9D8B030D-6E8A-4147-A177-3AD203B41FA5}">
                      <a16:colId xmlns:a16="http://schemas.microsoft.com/office/drawing/2014/main" val="1429503920"/>
                    </a:ext>
                  </a:extLst>
                </a:gridCol>
                <a:gridCol w="806437">
                  <a:extLst>
                    <a:ext uri="{9D8B030D-6E8A-4147-A177-3AD203B41FA5}">
                      <a16:colId xmlns:a16="http://schemas.microsoft.com/office/drawing/2014/main" val="1306689307"/>
                    </a:ext>
                  </a:extLst>
                </a:gridCol>
                <a:gridCol w="579797">
                  <a:extLst>
                    <a:ext uri="{9D8B030D-6E8A-4147-A177-3AD203B41FA5}">
                      <a16:colId xmlns:a16="http://schemas.microsoft.com/office/drawing/2014/main" val="488805671"/>
                    </a:ext>
                  </a:extLst>
                </a:gridCol>
              </a:tblGrid>
              <a:tr h="729958">
                <a:tc>
                  <a:txBody>
                    <a:bodyPr/>
                    <a:lstStyle/>
                    <a:p>
                      <a:pPr>
                        <a:spcAft>
                          <a:spcPts val="0"/>
                        </a:spcAft>
                      </a:pPr>
                      <a:r>
                        <a:rPr lang="cs-CZ" sz="1200" dirty="0">
                          <a:solidFill>
                            <a:schemeClr val="tx1"/>
                          </a:solidFill>
                          <a:effectLst/>
                        </a:rPr>
                        <a:t>Typ </a:t>
                      </a:r>
                      <a:endParaRPr lang="en-US" sz="20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a:spcAft>
                          <a:spcPts val="0"/>
                        </a:spcAft>
                      </a:pPr>
                      <a:r>
                        <a:rPr lang="cs-CZ" sz="1200" dirty="0">
                          <a:solidFill>
                            <a:schemeClr val="tx1"/>
                          </a:solidFill>
                          <a:effectLst/>
                        </a:rPr>
                        <a:t>MTOW  (kg)</a:t>
                      </a:r>
                      <a:endParaRPr lang="en-US" sz="20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a:spcAft>
                          <a:spcPts val="0"/>
                        </a:spcAft>
                      </a:pPr>
                      <a:r>
                        <a:rPr lang="cs-CZ" sz="1200" dirty="0">
                          <a:solidFill>
                            <a:schemeClr val="tx1"/>
                          </a:solidFill>
                          <a:effectLst/>
                        </a:rPr>
                        <a:t>OWE</a:t>
                      </a:r>
                      <a:endParaRPr lang="en-US" sz="2000" dirty="0">
                        <a:solidFill>
                          <a:schemeClr val="tx1"/>
                        </a:solidFill>
                        <a:effectLst/>
                      </a:endParaRPr>
                    </a:p>
                    <a:p>
                      <a:pPr>
                        <a:spcAft>
                          <a:spcPts val="0"/>
                        </a:spcAft>
                      </a:pPr>
                      <a:r>
                        <a:rPr lang="cs-CZ" sz="1200" dirty="0">
                          <a:solidFill>
                            <a:schemeClr val="tx1"/>
                          </a:solidFill>
                          <a:effectLst/>
                        </a:rPr>
                        <a:t>(kg)</a:t>
                      </a:r>
                      <a:endParaRPr lang="en-US" sz="20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a:spcAft>
                          <a:spcPts val="0"/>
                        </a:spcAft>
                      </a:pPr>
                      <a:r>
                        <a:rPr lang="en-US" sz="1200" dirty="0">
                          <a:solidFill>
                            <a:schemeClr val="tx1"/>
                          </a:solidFill>
                          <a:effectLst/>
                        </a:rPr>
                        <a:t>Wing area</a:t>
                      </a:r>
                      <a:endParaRPr lang="en-US" sz="2000" dirty="0">
                        <a:solidFill>
                          <a:schemeClr val="tx1"/>
                        </a:solidFill>
                        <a:effectLst/>
                      </a:endParaRPr>
                    </a:p>
                    <a:p>
                      <a:pPr>
                        <a:spcAft>
                          <a:spcPts val="0"/>
                        </a:spcAft>
                      </a:pPr>
                      <a:r>
                        <a:rPr lang="cs-CZ" sz="1200" dirty="0">
                          <a:solidFill>
                            <a:schemeClr val="tx1"/>
                          </a:solidFill>
                          <a:effectLst/>
                        </a:rPr>
                        <a:t>(m2)</a:t>
                      </a:r>
                      <a:endParaRPr lang="en-US" sz="20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a:spcAft>
                          <a:spcPts val="0"/>
                        </a:spcAft>
                      </a:pPr>
                      <a:r>
                        <a:rPr lang="en-US" sz="1200" dirty="0">
                          <a:solidFill>
                            <a:schemeClr val="tx1"/>
                          </a:solidFill>
                          <a:effectLst/>
                        </a:rPr>
                        <a:t>Cruise speed</a:t>
                      </a:r>
                      <a:endParaRPr lang="en-US" sz="2000" dirty="0">
                        <a:solidFill>
                          <a:schemeClr val="tx1"/>
                        </a:solidFill>
                        <a:effectLst/>
                      </a:endParaRPr>
                    </a:p>
                    <a:p>
                      <a:pPr>
                        <a:spcAft>
                          <a:spcPts val="0"/>
                        </a:spcAft>
                      </a:pPr>
                      <a:r>
                        <a:rPr lang="cs-CZ" sz="1200" dirty="0">
                          <a:solidFill>
                            <a:schemeClr val="tx1"/>
                          </a:solidFill>
                          <a:effectLst/>
                        </a:rPr>
                        <a:t>(km/h) </a:t>
                      </a:r>
                      <a:endParaRPr lang="en-US" sz="20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a:spcAft>
                          <a:spcPts val="0"/>
                        </a:spcAft>
                      </a:pPr>
                      <a:r>
                        <a:rPr lang="en-US" sz="1200" dirty="0">
                          <a:solidFill>
                            <a:schemeClr val="tx1"/>
                          </a:solidFill>
                          <a:effectLst/>
                        </a:rPr>
                        <a:t>Payload</a:t>
                      </a:r>
                      <a:endParaRPr lang="en-US" sz="2000" dirty="0">
                        <a:solidFill>
                          <a:schemeClr val="tx1"/>
                        </a:solidFill>
                        <a:effectLst/>
                      </a:endParaRPr>
                    </a:p>
                    <a:p>
                      <a:pPr>
                        <a:spcAft>
                          <a:spcPts val="0"/>
                        </a:spcAft>
                      </a:pPr>
                      <a:r>
                        <a:rPr lang="cs-CZ" sz="1200" dirty="0">
                          <a:solidFill>
                            <a:schemeClr val="tx1"/>
                          </a:solidFill>
                          <a:effectLst/>
                        </a:rPr>
                        <a:t>(kg)</a:t>
                      </a:r>
                      <a:endParaRPr lang="en-US" sz="20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a:spcAft>
                          <a:spcPts val="0"/>
                        </a:spcAft>
                      </a:pPr>
                      <a:r>
                        <a:rPr lang="en-US" sz="1200" dirty="0">
                          <a:solidFill>
                            <a:schemeClr val="tx1"/>
                          </a:solidFill>
                          <a:effectLst/>
                        </a:rPr>
                        <a:t>Propulsion</a:t>
                      </a:r>
                      <a:endParaRPr lang="en-US" sz="2000" dirty="0">
                        <a:solidFill>
                          <a:schemeClr val="tx1"/>
                        </a:solidFill>
                        <a:effectLst/>
                      </a:endParaRPr>
                    </a:p>
                    <a:p>
                      <a:pPr>
                        <a:spcAft>
                          <a:spcPts val="0"/>
                        </a:spcAft>
                      </a:pPr>
                      <a:r>
                        <a:rPr lang="en-US" sz="1200" dirty="0">
                          <a:solidFill>
                            <a:schemeClr val="tx1"/>
                          </a:solidFill>
                          <a:effectLst/>
                        </a:rPr>
                        <a:t>power (kW)</a:t>
                      </a:r>
                      <a:endParaRPr lang="en-US" sz="20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a:spcAft>
                          <a:spcPts val="0"/>
                        </a:spcAft>
                      </a:pPr>
                      <a:r>
                        <a:rPr lang="en-US" sz="1200" dirty="0">
                          <a:solidFill>
                            <a:schemeClr val="tx1"/>
                          </a:solidFill>
                          <a:effectLst/>
                        </a:rPr>
                        <a:t>Range</a:t>
                      </a:r>
                      <a:endParaRPr lang="en-US" sz="2000" dirty="0">
                        <a:solidFill>
                          <a:schemeClr val="tx1"/>
                        </a:solidFill>
                        <a:effectLst/>
                      </a:endParaRPr>
                    </a:p>
                    <a:p>
                      <a:pPr>
                        <a:spcAft>
                          <a:spcPts val="0"/>
                        </a:spcAft>
                      </a:pPr>
                      <a:r>
                        <a:rPr lang="en-US" sz="1200" dirty="0">
                          <a:solidFill>
                            <a:schemeClr val="tx1"/>
                          </a:solidFill>
                          <a:effectLst/>
                        </a:rPr>
                        <a:t>(km)</a:t>
                      </a:r>
                      <a:endParaRPr lang="en-US" sz="2000" dirty="0">
                        <a:solidFill>
                          <a:schemeClr val="tx1"/>
                        </a:solidFill>
                        <a:effectLst/>
                        <a:latin typeface="Times New Roman" panose="02020603050405020304" pitchFamily="18" charset="0"/>
                        <a:ea typeface="Times New Roman" panose="02020603050405020304" pitchFamily="18" charset="0"/>
                      </a:endParaRPr>
                    </a:p>
                  </a:txBody>
                  <a:tcPr/>
                </a:tc>
                <a:tc>
                  <a:txBody>
                    <a:bodyPr/>
                    <a:lstStyle/>
                    <a:p>
                      <a:pPr>
                        <a:spcAft>
                          <a:spcPts val="0"/>
                        </a:spcAft>
                      </a:pPr>
                      <a:r>
                        <a:rPr lang="en-US" sz="1200" dirty="0">
                          <a:solidFill>
                            <a:schemeClr val="tx1"/>
                          </a:solidFill>
                          <a:effectLst/>
                        </a:rPr>
                        <a:t>Fuel capacity (</a:t>
                      </a:r>
                      <a:r>
                        <a:rPr lang="en-US" sz="1200" dirty="0" err="1">
                          <a:solidFill>
                            <a:schemeClr val="tx1"/>
                          </a:solidFill>
                          <a:effectLst/>
                        </a:rPr>
                        <a:t>litres</a:t>
                      </a:r>
                      <a:r>
                        <a:rPr lang="en-US" sz="1200" dirty="0">
                          <a:solidFill>
                            <a:schemeClr val="tx1"/>
                          </a:solidFill>
                          <a:effectLst/>
                        </a:rPr>
                        <a:t> ) </a:t>
                      </a:r>
                      <a:endParaRPr lang="en-US" sz="2000" dirty="0">
                        <a:solidFill>
                          <a:schemeClr val="tx1"/>
                        </a:solidFill>
                        <a:effectLst/>
                        <a:latin typeface="Times New Roman" panose="02020603050405020304" pitchFamily="18" charset="0"/>
                        <a:ea typeface="Times New Roman" panose="02020603050405020304" pitchFamily="18" charset="0"/>
                      </a:endParaRPr>
                    </a:p>
                  </a:txBody>
                  <a:tcPr marL="0" marR="0" marT="0" marB="0"/>
                </a:tc>
                <a:tc>
                  <a:txBody>
                    <a:bodyPr/>
                    <a:lstStyle/>
                    <a:p>
                      <a:pPr>
                        <a:spcAft>
                          <a:spcPts val="0"/>
                        </a:spcAft>
                      </a:pPr>
                      <a:r>
                        <a:rPr lang="en-US" sz="1200" dirty="0">
                          <a:solidFill>
                            <a:schemeClr val="tx1"/>
                          </a:solidFill>
                          <a:effectLst/>
                        </a:rPr>
                        <a:t>L/D ratio </a:t>
                      </a:r>
                      <a:endParaRPr lang="en-US" sz="2000" dirty="0">
                        <a:solidFill>
                          <a:schemeClr val="tx1"/>
                        </a:solidFill>
                        <a:effectLst/>
                      </a:endParaRPr>
                    </a:p>
                    <a:p>
                      <a:pPr>
                        <a:spcAft>
                          <a:spcPts val="0"/>
                        </a:spcAft>
                      </a:pPr>
                      <a:r>
                        <a:rPr lang="en-US" sz="1200" dirty="0">
                          <a:solidFill>
                            <a:schemeClr val="tx1"/>
                          </a:solidFill>
                          <a:effectLst/>
                        </a:rPr>
                        <a:t>Optimal </a:t>
                      </a:r>
                      <a:endParaRPr lang="en-US" sz="2000" dirty="0">
                        <a:solidFill>
                          <a:schemeClr val="tx1"/>
                        </a:solidFill>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579845690"/>
                  </a:ext>
                </a:extLst>
              </a:tr>
              <a:tr h="566233">
                <a:tc>
                  <a:txBody>
                    <a:bodyPr/>
                    <a:lstStyle/>
                    <a:p>
                      <a:pPr>
                        <a:spcAft>
                          <a:spcPts val="0"/>
                        </a:spcAft>
                      </a:pPr>
                      <a:r>
                        <a:rPr lang="cs-CZ" sz="1200">
                          <a:effectLst/>
                        </a:rPr>
                        <a:t>Airbus A340 -500 </a:t>
                      </a:r>
                      <a:endParaRPr lang="en-US" sz="2000">
                        <a:effectLst/>
                        <a:latin typeface="Times New Roman" panose="02020603050405020304" pitchFamily="18" charset="0"/>
                        <a:ea typeface="Times New Roman" panose="02020603050405020304" pitchFamily="18" charset="0"/>
                      </a:endParaRPr>
                    </a:p>
                  </a:txBody>
                  <a:tcPr/>
                </a:tc>
                <a:tc>
                  <a:txBody>
                    <a:bodyPr/>
                    <a:lstStyle/>
                    <a:p>
                      <a:pPr>
                        <a:spcAft>
                          <a:spcPts val="0"/>
                        </a:spcAft>
                      </a:pPr>
                      <a:r>
                        <a:rPr lang="en-US" sz="1200" b="1" dirty="0">
                          <a:effectLst/>
                          <a:latin typeface="Calibri" panose="020F0502020204030204" pitchFamily="34" charset="0"/>
                          <a:cs typeface="Calibri" panose="020F0502020204030204" pitchFamily="34" charset="0"/>
                        </a:rPr>
                        <a:t>376 000 </a:t>
                      </a:r>
                      <a:endParaRPr lang="en-US" sz="2000" b="1" dirty="0">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en-US" sz="1200" b="1" dirty="0">
                          <a:effectLst/>
                          <a:latin typeface="Calibri" panose="020F0502020204030204" pitchFamily="34" charset="0"/>
                          <a:cs typeface="Calibri" panose="020F0502020204030204" pitchFamily="34" charset="0"/>
                        </a:rPr>
                        <a:t>72 850</a:t>
                      </a:r>
                      <a:endParaRPr lang="en-US" sz="2000" b="1" dirty="0">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dirty="0">
                          <a:effectLst/>
                          <a:latin typeface="Calibri" panose="020F0502020204030204" pitchFamily="34" charset="0"/>
                          <a:cs typeface="Calibri" panose="020F0502020204030204" pitchFamily="34" charset="0"/>
                        </a:rPr>
                        <a:t>439,4</a:t>
                      </a:r>
                      <a:endParaRPr lang="en-US" sz="2000" b="1" dirty="0">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dirty="0">
                          <a:effectLst/>
                          <a:latin typeface="Calibri" panose="020F0502020204030204" pitchFamily="34" charset="0"/>
                          <a:cs typeface="Calibri" panose="020F0502020204030204" pitchFamily="34" charset="0"/>
                        </a:rPr>
                        <a:t>907</a:t>
                      </a:r>
                      <a:endParaRPr lang="en-US" sz="2000" b="1" dirty="0">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a:effectLst/>
                          <a:latin typeface="Calibri" panose="020F0502020204030204" pitchFamily="34" charset="0"/>
                          <a:cs typeface="Calibri" panose="020F0502020204030204" pitchFamily="34" charset="0"/>
                        </a:rPr>
                        <a:t>43300</a:t>
                      </a:r>
                      <a:endParaRPr lang="en-US" sz="2000" b="1">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dirty="0">
                          <a:effectLst/>
                          <a:latin typeface="Calibri" panose="020F0502020204030204" pitchFamily="34" charset="0"/>
                          <a:cs typeface="Calibri" panose="020F0502020204030204" pitchFamily="34" charset="0"/>
                        </a:rPr>
                        <a:t>9165</a:t>
                      </a:r>
                      <a:endParaRPr lang="en-US" sz="2000" b="1" dirty="0">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a:effectLst/>
                          <a:latin typeface="Calibri" panose="020F0502020204030204" pitchFamily="34" charset="0"/>
                          <a:cs typeface="Calibri" panose="020F0502020204030204" pitchFamily="34" charset="0"/>
                        </a:rPr>
                        <a:t>16100</a:t>
                      </a:r>
                      <a:endParaRPr lang="en-US" sz="2000" b="1">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dirty="0">
                          <a:effectLst/>
                          <a:latin typeface="Calibri" panose="020F0502020204030204" pitchFamily="34" charset="0"/>
                          <a:cs typeface="Calibri" panose="020F0502020204030204" pitchFamily="34" charset="0"/>
                        </a:rPr>
                        <a:t>222 850</a:t>
                      </a:r>
                      <a:endParaRPr lang="en-US" sz="1800" b="1" dirty="0">
                        <a:effectLst/>
                        <a:latin typeface="Calibri" panose="020F0502020204030204" pitchFamily="34" charset="0"/>
                        <a:ea typeface="Times New Roman" panose="02020603050405020304" pitchFamily="18" charset="0"/>
                        <a:cs typeface="Calibri" panose="020F0502020204030204" pitchFamily="34" charset="0"/>
                      </a:endParaRPr>
                    </a:p>
                  </a:txBody>
                  <a:tcPr marL="0" marR="0" marT="0" marB="0"/>
                </a:tc>
                <a:tc>
                  <a:txBody>
                    <a:bodyPr/>
                    <a:lstStyle/>
                    <a:p>
                      <a:pPr>
                        <a:spcAft>
                          <a:spcPts val="0"/>
                        </a:spcAft>
                      </a:pPr>
                      <a:r>
                        <a:rPr lang="cs-CZ" sz="1400" b="1" dirty="0">
                          <a:effectLst/>
                          <a:latin typeface="Calibri" panose="020F0502020204030204" pitchFamily="34" charset="0"/>
                          <a:cs typeface="Calibri" panose="020F0502020204030204" pitchFamily="34" charset="0"/>
                        </a:rPr>
                        <a:t>18.1</a:t>
                      </a:r>
                      <a:endParaRPr lang="en-US" sz="2000" b="1" dirty="0">
                        <a:effectLst/>
                        <a:latin typeface="Calibri" panose="020F0502020204030204" pitchFamily="34" charset="0"/>
                        <a:ea typeface="Times New Roman" panose="02020603050405020304" pitchFamily="18" charset="0"/>
                        <a:cs typeface="Calibri" panose="020F0502020204030204" pitchFamily="34" charset="0"/>
                      </a:endParaRPr>
                    </a:p>
                  </a:txBody>
                  <a:tcPr marL="0" marR="0" marT="0" marB="0"/>
                </a:tc>
                <a:extLst>
                  <a:ext uri="{0D108BD9-81ED-4DB2-BD59-A6C34878D82A}">
                    <a16:rowId xmlns:a16="http://schemas.microsoft.com/office/drawing/2014/main" val="2736856544"/>
                  </a:ext>
                </a:extLst>
              </a:tr>
              <a:tr h="590918">
                <a:tc>
                  <a:txBody>
                    <a:bodyPr/>
                    <a:lstStyle/>
                    <a:p>
                      <a:pPr>
                        <a:spcAft>
                          <a:spcPts val="0"/>
                        </a:spcAft>
                      </a:pPr>
                      <a:r>
                        <a:rPr lang="cs-CZ" sz="1200">
                          <a:effectLst/>
                        </a:rPr>
                        <a:t>Airbus A380 -800 </a:t>
                      </a:r>
                      <a:endParaRPr lang="en-US" sz="2000">
                        <a:effectLst/>
                        <a:latin typeface="Times New Roman" panose="02020603050405020304" pitchFamily="18" charset="0"/>
                        <a:ea typeface="Times New Roman" panose="02020603050405020304" pitchFamily="18" charset="0"/>
                      </a:endParaRPr>
                    </a:p>
                  </a:txBody>
                  <a:tcPr/>
                </a:tc>
                <a:tc>
                  <a:txBody>
                    <a:bodyPr/>
                    <a:lstStyle/>
                    <a:p>
                      <a:pPr>
                        <a:spcAft>
                          <a:spcPts val="0"/>
                        </a:spcAft>
                      </a:pPr>
                      <a:r>
                        <a:rPr lang="cs-CZ" sz="1200" b="1">
                          <a:effectLst/>
                          <a:latin typeface="Calibri" panose="020F0502020204030204" pitchFamily="34" charset="0"/>
                          <a:cs typeface="Calibri" panose="020F0502020204030204" pitchFamily="34" charset="0"/>
                        </a:rPr>
                        <a:t>560 000 </a:t>
                      </a:r>
                      <a:endParaRPr lang="en-US" sz="2000" b="1">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a:effectLst/>
                          <a:latin typeface="Calibri" panose="020F0502020204030204" pitchFamily="34" charset="0"/>
                          <a:cs typeface="Calibri" panose="020F0502020204030204" pitchFamily="34" charset="0"/>
                        </a:rPr>
                        <a:t>276 800</a:t>
                      </a:r>
                      <a:endParaRPr lang="en-US" sz="2000" b="1">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a:effectLst/>
                          <a:latin typeface="Calibri" panose="020F0502020204030204" pitchFamily="34" charset="0"/>
                          <a:cs typeface="Calibri" panose="020F0502020204030204" pitchFamily="34" charset="0"/>
                        </a:rPr>
                        <a:t>846</a:t>
                      </a:r>
                      <a:endParaRPr lang="en-US" sz="2000" b="1">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a:effectLst/>
                          <a:latin typeface="Calibri" panose="020F0502020204030204" pitchFamily="34" charset="0"/>
                          <a:cs typeface="Calibri" panose="020F0502020204030204" pitchFamily="34" charset="0"/>
                        </a:rPr>
                        <a:t>945</a:t>
                      </a:r>
                      <a:endParaRPr lang="en-US" sz="2000" b="1">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dirty="0">
                          <a:effectLst/>
                          <a:latin typeface="Calibri" panose="020F0502020204030204" pitchFamily="34" charset="0"/>
                          <a:cs typeface="Calibri" panose="020F0502020204030204" pitchFamily="34" charset="0"/>
                        </a:rPr>
                        <a:t>66 400</a:t>
                      </a:r>
                      <a:endParaRPr lang="en-US" sz="2000" b="1" dirty="0">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dirty="0">
                          <a:effectLst/>
                          <a:latin typeface="Calibri" panose="020F0502020204030204" pitchFamily="34" charset="0"/>
                          <a:cs typeface="Calibri" panose="020F0502020204030204" pitchFamily="34" charset="0"/>
                        </a:rPr>
                        <a:t>12 246</a:t>
                      </a:r>
                      <a:endParaRPr lang="en-US" sz="2000" b="1" dirty="0">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dirty="0">
                          <a:effectLst/>
                          <a:latin typeface="Calibri" panose="020F0502020204030204" pitchFamily="34" charset="0"/>
                          <a:cs typeface="Calibri" panose="020F0502020204030204" pitchFamily="34" charset="0"/>
                        </a:rPr>
                        <a:t>15 200</a:t>
                      </a:r>
                      <a:endParaRPr lang="en-US" sz="2000" b="1" dirty="0">
                        <a:effectLst/>
                        <a:latin typeface="Calibri" panose="020F0502020204030204" pitchFamily="34" charset="0"/>
                        <a:ea typeface="Times New Roman" panose="02020603050405020304" pitchFamily="18" charset="0"/>
                        <a:cs typeface="Calibri" panose="020F0502020204030204" pitchFamily="34" charset="0"/>
                      </a:endParaRPr>
                    </a:p>
                  </a:txBody>
                  <a:tcPr/>
                </a:tc>
                <a:tc>
                  <a:txBody>
                    <a:bodyPr/>
                    <a:lstStyle/>
                    <a:p>
                      <a:pPr>
                        <a:spcAft>
                          <a:spcPts val="0"/>
                        </a:spcAft>
                      </a:pPr>
                      <a:r>
                        <a:rPr lang="cs-CZ" sz="1200" b="1" dirty="0">
                          <a:effectLst/>
                          <a:latin typeface="Calibri" panose="020F0502020204030204" pitchFamily="34" charset="0"/>
                          <a:cs typeface="Calibri" panose="020F0502020204030204" pitchFamily="34" charset="0"/>
                        </a:rPr>
                        <a:t>320 000</a:t>
                      </a:r>
                      <a:endParaRPr lang="en-US" sz="2000" b="1" dirty="0">
                        <a:effectLst/>
                        <a:latin typeface="Calibri" panose="020F0502020204030204" pitchFamily="34" charset="0"/>
                        <a:ea typeface="Times New Roman" panose="02020603050405020304" pitchFamily="18" charset="0"/>
                        <a:cs typeface="Calibri" panose="020F0502020204030204" pitchFamily="34" charset="0"/>
                      </a:endParaRPr>
                    </a:p>
                  </a:txBody>
                  <a:tcPr marL="0" marR="0" marT="0" marB="0"/>
                </a:tc>
                <a:tc>
                  <a:txBody>
                    <a:bodyPr/>
                    <a:lstStyle/>
                    <a:p>
                      <a:pPr>
                        <a:spcAft>
                          <a:spcPts val="0"/>
                        </a:spcAft>
                      </a:pPr>
                      <a:r>
                        <a:rPr lang="cs-CZ" sz="1400" b="1" dirty="0">
                          <a:effectLst/>
                          <a:latin typeface="Calibri" panose="020F0502020204030204" pitchFamily="34" charset="0"/>
                          <a:cs typeface="Calibri" panose="020F0502020204030204" pitchFamily="34" charset="0"/>
                        </a:rPr>
                        <a:t>19.36</a:t>
                      </a:r>
                      <a:endParaRPr lang="en-US" sz="2000" b="1" dirty="0">
                        <a:effectLst/>
                        <a:latin typeface="Calibri" panose="020F0502020204030204" pitchFamily="34" charset="0"/>
                        <a:ea typeface="Times New Roman" panose="02020603050405020304" pitchFamily="18" charset="0"/>
                        <a:cs typeface="Calibri" panose="020F0502020204030204" pitchFamily="34" charset="0"/>
                      </a:endParaRPr>
                    </a:p>
                  </a:txBody>
                  <a:tcPr marL="0" marR="0" marT="0" marB="0"/>
                </a:tc>
                <a:extLst>
                  <a:ext uri="{0D108BD9-81ED-4DB2-BD59-A6C34878D82A}">
                    <a16:rowId xmlns:a16="http://schemas.microsoft.com/office/drawing/2014/main" val="3499941805"/>
                  </a:ext>
                </a:extLst>
              </a:tr>
            </a:tbl>
          </a:graphicData>
        </a:graphic>
      </p:graphicFrame>
      <p:sp>
        <p:nvSpPr>
          <p:cNvPr id="9" name="Rectangle 2"/>
          <p:cNvSpPr>
            <a:spLocks noChangeArrowheads="1"/>
          </p:cNvSpPr>
          <p:nvPr/>
        </p:nvSpPr>
        <p:spPr bwMode="auto">
          <a:xfrm>
            <a:off x="467359" y="4244699"/>
            <a:ext cx="1310687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 name="TextovéPole 9"/>
          <p:cNvSpPr txBox="1"/>
          <p:nvPr/>
        </p:nvSpPr>
        <p:spPr>
          <a:xfrm>
            <a:off x="366712" y="6122504"/>
            <a:ext cx="8053388" cy="400110"/>
          </a:xfrm>
          <a:prstGeom prst="rect">
            <a:avLst/>
          </a:prstGeom>
          <a:noFill/>
        </p:spPr>
        <p:txBody>
          <a:bodyPr wrap="square" rtlCol="0">
            <a:spAutoFit/>
          </a:bodyPr>
          <a:lstStyle/>
          <a:p>
            <a:r>
              <a:rPr lang="en-US" sz="2000" dirty="0"/>
              <a:t>For simplicity, mean values ​​of variable parameters will be considered</a:t>
            </a:r>
          </a:p>
        </p:txBody>
      </p:sp>
    </p:spTree>
    <p:extLst>
      <p:ext uri="{BB962C8B-B14F-4D97-AF65-F5344CB8AC3E}">
        <p14:creationId xmlns:p14="http://schemas.microsoft.com/office/powerpoint/2010/main" val="2834637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333376"/>
            <a:ext cx="7772400" cy="457200"/>
          </a:xfrm>
        </p:spPr>
        <p:txBody>
          <a:bodyPr/>
          <a:lstStyle/>
          <a:p>
            <a:r>
              <a:rPr lang="cs-CZ" altLang="cs-CZ" sz="2400" dirty="0" err="1">
                <a:solidFill>
                  <a:schemeClr val="accent2"/>
                </a:solidFill>
                <a:latin typeface="Arial" panose="020B0604020202020204" pitchFamily="34" charset="0"/>
              </a:rPr>
              <a:t>Seminar</a:t>
            </a:r>
            <a:r>
              <a:rPr lang="cs-CZ" altLang="cs-CZ" sz="2400" dirty="0">
                <a:solidFill>
                  <a:schemeClr val="accent2"/>
                </a:solidFill>
                <a:latin typeface="Arial" panose="020B0604020202020204" pitchFamily="34" charset="0"/>
              </a:rPr>
              <a:t> 12 </a:t>
            </a:r>
            <a:r>
              <a:rPr lang="cs-CZ" altLang="cs-CZ" sz="2400" dirty="0" err="1">
                <a:solidFill>
                  <a:schemeClr val="accent2"/>
                </a:solidFill>
                <a:latin typeface="Arial" panose="020B0604020202020204" pitchFamily="34" charset="0"/>
              </a:rPr>
              <a:t>Analysis</a:t>
            </a:r>
            <a:r>
              <a:rPr lang="cs-CZ" altLang="cs-CZ" sz="2400" dirty="0">
                <a:solidFill>
                  <a:schemeClr val="accent2"/>
                </a:solidFill>
                <a:latin typeface="Arial" panose="020B0604020202020204" pitchFamily="34" charset="0"/>
              </a:rPr>
              <a:t> </a:t>
            </a:r>
            <a:r>
              <a:rPr lang="cs-CZ" altLang="cs-CZ" sz="2400" dirty="0" err="1">
                <a:solidFill>
                  <a:schemeClr val="accent2"/>
                </a:solidFill>
                <a:latin typeface="Arial" panose="020B0604020202020204" pitchFamily="34" charset="0"/>
              </a:rPr>
              <a:t>of</a:t>
            </a:r>
            <a:r>
              <a:rPr lang="cs-CZ" altLang="cs-CZ" sz="2400" dirty="0">
                <a:solidFill>
                  <a:schemeClr val="accent2"/>
                </a:solidFill>
                <a:latin typeface="Arial" panose="020B0604020202020204" pitchFamily="34" charset="0"/>
              </a:rPr>
              <a:t> </a:t>
            </a:r>
            <a:r>
              <a:rPr lang="cs-CZ" altLang="cs-CZ" sz="2400" dirty="0" err="1">
                <a:solidFill>
                  <a:schemeClr val="accent2"/>
                </a:solidFill>
                <a:latin typeface="Arial" panose="020B0604020202020204" pitchFamily="34" charset="0"/>
              </a:rPr>
              <a:t>aircraft</a:t>
            </a:r>
            <a:r>
              <a:rPr lang="cs-CZ" altLang="cs-CZ" sz="2400" dirty="0">
                <a:solidFill>
                  <a:schemeClr val="accent2"/>
                </a:solidFill>
                <a:latin typeface="Arial" panose="020B0604020202020204" pitchFamily="34" charset="0"/>
              </a:rPr>
              <a:t> </a:t>
            </a:r>
            <a:r>
              <a:rPr lang="cs-CZ" altLang="cs-CZ" sz="2400" dirty="0" err="1">
                <a:solidFill>
                  <a:schemeClr val="accent2"/>
                </a:solidFill>
                <a:latin typeface="Arial" panose="020B0604020202020204" pitchFamily="34" charset="0"/>
              </a:rPr>
              <a:t>propulsion</a:t>
            </a:r>
            <a:r>
              <a:rPr lang="cs-CZ" altLang="cs-CZ" sz="2400" dirty="0">
                <a:solidFill>
                  <a:schemeClr val="accent2"/>
                </a:solidFill>
                <a:latin typeface="Arial" panose="020B0604020202020204" pitchFamily="34" charset="0"/>
              </a:rPr>
              <a:t> </a:t>
            </a:r>
            <a:r>
              <a:rPr lang="cs-CZ" altLang="cs-CZ" sz="2400" dirty="0" err="1">
                <a:solidFill>
                  <a:schemeClr val="accent2"/>
                </a:solidFill>
                <a:latin typeface="Arial" panose="020B0604020202020204" pitchFamily="34" charset="0"/>
              </a:rPr>
              <a:t>efficiency</a:t>
            </a:r>
            <a:br>
              <a:rPr lang="cs-CZ" altLang="cs-CZ" sz="2800" dirty="0">
                <a:solidFill>
                  <a:schemeClr val="accent2"/>
                </a:solidFill>
                <a:latin typeface="Arial" panose="020B0604020202020204" pitchFamily="34" charset="0"/>
              </a:rPr>
            </a:br>
            <a:endParaRPr lang="cs-CZ" altLang="cs-CZ" sz="2800" dirty="0">
              <a:solidFill>
                <a:schemeClr val="accent2"/>
              </a:solidFill>
              <a:latin typeface="Arial" panose="020B0604020202020204" pitchFamily="34" charset="0"/>
            </a:endParaRPr>
          </a:p>
        </p:txBody>
      </p:sp>
      <p:sp>
        <p:nvSpPr>
          <p:cNvPr id="282627" name="Rectangle 3"/>
          <p:cNvSpPr>
            <a:spLocks noGrp="1" noChangeArrowheads="1"/>
          </p:cNvSpPr>
          <p:nvPr>
            <p:ph type="body" idx="1"/>
          </p:nvPr>
        </p:nvSpPr>
        <p:spPr>
          <a:xfrm>
            <a:off x="647700" y="1416050"/>
            <a:ext cx="8105775" cy="5137150"/>
          </a:xfrm>
        </p:spPr>
        <p:txBody>
          <a:bodyPr/>
          <a:lstStyle/>
          <a:p>
            <a:pPr marL="0" indent="0">
              <a:buNone/>
            </a:pPr>
            <a:r>
              <a:rPr lang="cs-CZ" altLang="cs-CZ" sz="2800" dirty="0"/>
              <a:t>.</a:t>
            </a:r>
          </a:p>
        </p:txBody>
      </p:sp>
      <p:sp>
        <p:nvSpPr>
          <p:cNvPr id="282629" name="Text Box 5"/>
          <p:cNvSpPr txBox="1">
            <a:spLocks noChangeArrowheads="1"/>
          </p:cNvSpPr>
          <p:nvPr/>
        </p:nvSpPr>
        <p:spPr bwMode="auto">
          <a:xfrm>
            <a:off x="414337" y="911225"/>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dirty="0" err="1"/>
              <a:t>Range</a:t>
            </a:r>
            <a:r>
              <a:rPr lang="cs-CZ" altLang="cs-CZ" sz="2800" dirty="0"/>
              <a:t>: </a:t>
            </a: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
        <p:nvSpPr>
          <p:cNvPr id="4" name="Šipka dolů 3"/>
          <p:cNvSpPr/>
          <p:nvPr/>
        </p:nvSpPr>
        <p:spPr>
          <a:xfrm>
            <a:off x="3822970" y="2461098"/>
            <a:ext cx="332519" cy="535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Obdélník 6"/>
              <p:cNvSpPr/>
              <p:nvPr/>
            </p:nvSpPr>
            <p:spPr>
              <a:xfrm>
                <a:off x="2121519" y="5629021"/>
                <a:ext cx="4572000" cy="1088824"/>
              </a:xfrm>
              <a:prstGeom prst="rect">
                <a:avLst/>
              </a:prstGeom>
            </p:spPr>
            <p:txBody>
              <a:bodyPr>
                <a:spAutoFit/>
              </a:bodyPr>
              <a:lstStyle/>
              <a:p>
                <a14:m>
                  <m:oMath xmlns:m="http://schemas.openxmlformats.org/officeDocument/2006/math">
                    <m:r>
                      <a:rPr lang="cs-CZ" i="1">
                        <a:latin typeface="Cambria Math" panose="02040503050406030204" pitchFamily="18" charset="0"/>
                        <a:ea typeface="Times New Roman" panose="02020603050405020304" pitchFamily="18" charset="0"/>
                        <a:cs typeface="Times New Roman" panose="02020603050405020304" pitchFamily="18" charset="0"/>
                      </a:rPr>
                      <m:t>𝑆𝐴𝑅</m:t>
                    </m:r>
                    <m:r>
                      <a:rPr lang="cs-CZ" i="1">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rPr>
                        </m:ctrlPr>
                      </m:fPr>
                      <m:num>
                        <m:r>
                          <a:rPr lang="cs-CZ" i="1">
                            <a:latin typeface="Cambria Math" panose="02040503050406030204" pitchFamily="18" charset="0"/>
                            <a:ea typeface="Times New Roman" panose="02020603050405020304" pitchFamily="18" charset="0"/>
                            <a:cs typeface="Times New Roman" panose="02020603050405020304" pitchFamily="18" charset="0"/>
                          </a:rPr>
                          <m:t>𝑅</m:t>
                        </m:r>
                      </m:num>
                      <m:den>
                        <m:sSub>
                          <m:sSubPr>
                            <m:ctrlPr>
                              <a:rPr lang="en-US" i="1">
                                <a:effectLst/>
                                <a:latin typeface="Cambria Math" panose="02040503050406030204" pitchFamily="18" charset="0"/>
                                <a:ea typeface="Times New Roman" panose="02020603050405020304" pitchFamily="18" charset="0"/>
                              </a:rPr>
                            </m:ctrlPr>
                          </m:sSubPr>
                          <m:e>
                            <m:r>
                              <a:rPr lang="cs-CZ" i="1">
                                <a:latin typeface="Cambria Math" panose="02040503050406030204" pitchFamily="18" charset="0"/>
                                <a:ea typeface="Times New Roman" panose="02020603050405020304" pitchFamily="18" charset="0"/>
                                <a:cs typeface="Times New Roman" panose="02020603050405020304" pitchFamily="18" charset="0"/>
                              </a:rPr>
                              <m:t>𝑚</m:t>
                            </m:r>
                          </m:e>
                          <m:sub>
                            <m:r>
                              <a:rPr lang="cs-CZ" i="1">
                                <a:latin typeface="Cambria Math" panose="02040503050406030204" pitchFamily="18" charset="0"/>
                                <a:ea typeface="Times New Roman" panose="02020603050405020304" pitchFamily="18" charset="0"/>
                                <a:cs typeface="Times New Roman" panose="02020603050405020304" pitchFamily="18" charset="0"/>
                              </a:rPr>
                              <m:t>𝑓</m:t>
                            </m:r>
                          </m:sub>
                        </m:sSub>
                      </m:den>
                    </m:f>
                    <m:d>
                      <m:dPr>
                        <m:begChr m:val="["/>
                        <m:endChr m:val="]"/>
                        <m:ctrlPr>
                          <a:rPr lang="en-US" i="1">
                            <a:effectLst/>
                            <a:latin typeface="Cambria Math" panose="02040503050406030204" pitchFamily="18" charset="0"/>
                            <a:ea typeface="Times New Roman" panose="02020603050405020304" pitchFamily="18" charset="0"/>
                          </a:rPr>
                        </m:ctrlPr>
                      </m:dPr>
                      <m:e>
                        <m:f>
                          <m:fPr>
                            <m:ctrlPr>
                              <a:rPr lang="en-US" i="1">
                                <a:effectLst/>
                                <a:latin typeface="Cambria Math" panose="02040503050406030204" pitchFamily="18" charset="0"/>
                                <a:ea typeface="Times New Roman" panose="02020603050405020304" pitchFamily="18" charset="0"/>
                              </a:rPr>
                            </m:ctrlPr>
                          </m:fPr>
                          <m:num>
                            <m:r>
                              <a:rPr lang="cs-CZ" i="1">
                                <a:latin typeface="Cambria Math" panose="02040503050406030204" pitchFamily="18" charset="0"/>
                                <a:ea typeface="Times New Roman" panose="02020603050405020304" pitchFamily="18" charset="0"/>
                                <a:cs typeface="Times New Roman" panose="02020603050405020304" pitchFamily="18" charset="0"/>
                              </a:rPr>
                              <m:t>𝑁𝑀</m:t>
                            </m:r>
                          </m:num>
                          <m:den>
                            <m:r>
                              <a:rPr lang="cs-CZ" i="1">
                                <a:latin typeface="Cambria Math" panose="02040503050406030204" pitchFamily="18" charset="0"/>
                                <a:ea typeface="Times New Roman" panose="02020603050405020304" pitchFamily="18" charset="0"/>
                                <a:cs typeface="Times New Roman" panose="02020603050405020304" pitchFamily="18" charset="0"/>
                              </a:rPr>
                              <m:t>𝑙𝑏</m:t>
                            </m:r>
                            <m:r>
                              <a:rPr lang="cs-CZ" i="1">
                                <a:latin typeface="Cambria Math" panose="02040503050406030204" pitchFamily="18" charset="0"/>
                                <a:ea typeface="Times New Roman" panose="02020603050405020304" pitchFamily="18" charset="0"/>
                                <a:cs typeface="Times New Roman" panose="02020603050405020304" pitchFamily="18" charset="0"/>
                              </a:rPr>
                              <m:t> </m:t>
                            </m:r>
                            <m:r>
                              <a:rPr lang="cs-CZ" i="1">
                                <a:latin typeface="Cambria Math" panose="02040503050406030204" pitchFamily="18" charset="0"/>
                                <a:ea typeface="Times New Roman" panose="02020603050405020304" pitchFamily="18" charset="0"/>
                                <a:cs typeface="Times New Roman" panose="02020603050405020304" pitchFamily="18" charset="0"/>
                              </a:rPr>
                              <m:t>𝑓𝑢𝑒𝑙</m:t>
                            </m:r>
                          </m:den>
                        </m:f>
                      </m:e>
                    </m:d>
                    <m:d>
                      <m:dPr>
                        <m:begChr m:val="["/>
                        <m:endChr m:val="]"/>
                        <m:ctrlPr>
                          <a:rPr lang="en-US" i="1">
                            <a:effectLst/>
                            <a:latin typeface="Cambria Math" panose="02040503050406030204" pitchFamily="18" charset="0"/>
                            <a:ea typeface="Times New Roman" panose="02020603050405020304" pitchFamily="18" charset="0"/>
                          </a:rPr>
                        </m:ctrlPr>
                      </m:dPr>
                      <m:e>
                        <m:f>
                          <m:fPr>
                            <m:ctrlPr>
                              <a:rPr lang="en-US" i="1">
                                <a:effectLst/>
                                <a:latin typeface="Cambria Math" panose="02040503050406030204" pitchFamily="18" charset="0"/>
                                <a:ea typeface="Times New Roman" panose="02020603050405020304" pitchFamily="18" charset="0"/>
                              </a:rPr>
                            </m:ctrlPr>
                          </m:fPr>
                          <m:num>
                            <m:r>
                              <a:rPr lang="cs-CZ" i="1">
                                <a:latin typeface="Cambria Math" panose="02040503050406030204" pitchFamily="18" charset="0"/>
                                <a:ea typeface="Times New Roman" panose="02020603050405020304" pitchFamily="18" charset="0"/>
                                <a:cs typeface="Times New Roman" panose="02020603050405020304" pitchFamily="18" charset="0"/>
                              </a:rPr>
                              <m:t>𝑘𝑚</m:t>
                            </m:r>
                          </m:num>
                          <m:den>
                            <m:r>
                              <a:rPr lang="cs-CZ" i="1">
                                <a:latin typeface="Cambria Math" panose="02040503050406030204" pitchFamily="18" charset="0"/>
                                <a:ea typeface="Times New Roman" panose="02020603050405020304" pitchFamily="18" charset="0"/>
                                <a:cs typeface="Times New Roman" panose="02020603050405020304" pitchFamily="18" charset="0"/>
                              </a:rPr>
                              <m:t>𝑘𝑔</m:t>
                            </m:r>
                            <m:r>
                              <a:rPr lang="cs-CZ" i="1">
                                <a:latin typeface="Cambria Math" panose="02040503050406030204" pitchFamily="18" charset="0"/>
                                <a:ea typeface="Times New Roman" panose="02020603050405020304" pitchFamily="18" charset="0"/>
                                <a:cs typeface="Times New Roman" panose="02020603050405020304" pitchFamily="18" charset="0"/>
                              </a:rPr>
                              <m:t> </m:t>
                            </m:r>
                            <m:r>
                              <a:rPr lang="cs-CZ" i="1">
                                <a:latin typeface="Cambria Math" panose="02040503050406030204" pitchFamily="18" charset="0"/>
                                <a:ea typeface="Times New Roman" panose="02020603050405020304" pitchFamily="18" charset="0"/>
                                <a:cs typeface="Times New Roman" panose="02020603050405020304" pitchFamily="18" charset="0"/>
                              </a:rPr>
                              <m:t>𝑝𝑎𝑙𝑖𝑣𝑎</m:t>
                            </m:r>
                          </m:den>
                        </m:f>
                      </m:e>
                    </m:d>
                  </m:oMath>
                </a14:m>
                <a:r>
                  <a:rPr lang="cs-CZ" dirty="0">
                    <a:latin typeface="Calibri" panose="020F0502020204030204" pitchFamily="34" charset="0"/>
                    <a:ea typeface="Times New Roman" panose="02020603050405020304" pitchFamily="18" charset="0"/>
                    <a:cs typeface="Times New Roman" panose="02020603050405020304" pitchFamily="18" charset="0"/>
                  </a:rPr>
                  <a:t> 	</a:t>
                </a:r>
                <a:endParaRPr lang="en-US" dirty="0"/>
              </a:p>
            </p:txBody>
          </p:sp>
        </mc:Choice>
        <mc:Fallback xmlns="">
          <p:sp>
            <p:nvSpPr>
              <p:cNvPr id="7" name="Obdélník 6"/>
              <p:cNvSpPr>
                <a:spLocks noRot="1" noChangeAspect="1" noMove="1" noResize="1" noEditPoints="1" noAdjustHandles="1" noChangeArrowheads="1" noChangeShapeType="1" noTextEdit="1"/>
              </p:cNvSpPr>
              <p:nvPr/>
            </p:nvSpPr>
            <p:spPr>
              <a:xfrm>
                <a:off x="2121519" y="5629021"/>
                <a:ext cx="4572000" cy="1088824"/>
              </a:xfrm>
              <a:prstGeom prst="rect">
                <a:avLst/>
              </a:prstGeom>
              <a:blipFill>
                <a:blip r:embed="rId3"/>
                <a:stretch>
                  <a:fillRect/>
                </a:stretch>
              </a:blipFill>
            </p:spPr>
            <p:txBody>
              <a:bodyPr/>
              <a:lstStyle/>
              <a:p>
                <a:r>
                  <a:rPr lang="en-US">
                    <a:noFill/>
                  </a:rPr>
                  <a:t> </a:t>
                </a:r>
              </a:p>
            </p:txBody>
          </p:sp>
        </mc:Fallback>
      </mc:AlternateContent>
      <p:sp>
        <p:nvSpPr>
          <p:cNvPr id="9" name="Ovál 8"/>
          <p:cNvSpPr/>
          <p:nvPr/>
        </p:nvSpPr>
        <p:spPr>
          <a:xfrm>
            <a:off x="3268495" y="5986517"/>
            <a:ext cx="68092" cy="496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Box 5"/>
          <p:cNvSpPr txBox="1">
            <a:spLocks noChangeArrowheads="1"/>
          </p:cNvSpPr>
          <p:nvPr/>
        </p:nvSpPr>
        <p:spPr bwMode="auto">
          <a:xfrm>
            <a:off x="514350" y="5036691"/>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dirty="0" err="1"/>
              <a:t>Specific</a:t>
            </a:r>
            <a:r>
              <a:rPr lang="cs-CZ" altLang="cs-CZ" sz="2800" dirty="0"/>
              <a:t> air </a:t>
            </a:r>
            <a:r>
              <a:rPr lang="cs-CZ" altLang="cs-CZ" sz="2800" dirty="0" err="1"/>
              <a:t>range</a:t>
            </a:r>
            <a:r>
              <a:rPr lang="cs-CZ" altLang="cs-CZ" sz="2800" dirty="0"/>
              <a:t> : </a:t>
            </a:r>
          </a:p>
        </p:txBody>
      </p:sp>
      <mc:AlternateContent xmlns:mc="http://schemas.openxmlformats.org/markup-compatibility/2006" xmlns:a14="http://schemas.microsoft.com/office/drawing/2010/main">
        <mc:Choice Requires="a14">
          <p:sp>
            <p:nvSpPr>
              <p:cNvPr id="10" name="Obdélník 9"/>
              <p:cNvSpPr/>
              <p:nvPr/>
            </p:nvSpPr>
            <p:spPr>
              <a:xfrm>
                <a:off x="1541217" y="1594983"/>
                <a:ext cx="4368953" cy="771045"/>
              </a:xfrm>
              <a:prstGeom prst="rect">
                <a:avLst/>
              </a:prstGeom>
            </p:spPr>
            <p:txBody>
              <a:bodyPr wrap="none">
                <a:spAutoFit/>
              </a:bodyPr>
              <a:lstStyle/>
              <a:p>
                <a14:m>
                  <m:oMath xmlns:m="http://schemas.openxmlformats.org/officeDocument/2006/math">
                    <m:r>
                      <a:rPr lang="cs-CZ" i="1">
                        <a:latin typeface="Cambria Math" panose="02040503050406030204" pitchFamily="18" charset="0"/>
                        <a:ea typeface="Calibri" panose="020F0502020204030204" pitchFamily="34" charset="0"/>
                        <a:cs typeface="Times New Roman" panose="02020603050405020304" pitchFamily="18" charset="0"/>
                      </a:rPr>
                      <m:t>𝑅</m:t>
                    </m:r>
                    <m:r>
                      <a:rPr lang="cs-CZ" i="1">
                        <a:latin typeface="Cambria Math" panose="02040503050406030204" pitchFamily="18" charset="0"/>
                        <a:ea typeface="Calibri" panose="020F0502020204030204" pitchFamily="34" charset="0"/>
                        <a:cs typeface="Times New Roman" panose="02020603050405020304" pitchFamily="18" charset="0"/>
                      </a:rPr>
                      <m:t>=</m:t>
                    </m:r>
                    <m:r>
                      <a:rPr lang="cs-CZ" i="1">
                        <a:latin typeface="Cambria Math" panose="02040503050406030204" pitchFamily="18" charset="0"/>
                        <a:ea typeface="Calibri" panose="020F0502020204030204" pitchFamily="34" charset="0"/>
                        <a:cs typeface="Times New Roman" panose="02020603050405020304" pitchFamily="18" charset="0"/>
                      </a:rPr>
                      <m:t>𝑉</m:t>
                    </m:r>
                    <m:r>
                      <a:rPr lang="cs-CZ" i="1">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effectLst/>
                            <a:latin typeface="Cambria Math" panose="02040503050406030204" pitchFamily="18" charset="0"/>
                          </a:rPr>
                        </m:ctrlPr>
                      </m:sSubPr>
                      <m:e>
                        <m:r>
                          <a:rPr lang="cs-CZ" i="1">
                            <a:latin typeface="Cambria Math" panose="02040503050406030204" pitchFamily="18" charset="0"/>
                            <a:ea typeface="Calibri" panose="020F0502020204030204" pitchFamily="34" charset="0"/>
                            <a:cs typeface="Times New Roman" panose="02020603050405020304" pitchFamily="18" charset="0"/>
                          </a:rPr>
                          <m:t>𝑡</m:t>
                        </m:r>
                      </m:e>
                      <m:sub>
                        <m:r>
                          <a:rPr lang="cs-CZ" i="1">
                            <a:latin typeface="Cambria Math" panose="02040503050406030204" pitchFamily="18" charset="0"/>
                            <a:ea typeface="Calibri" panose="020F0502020204030204" pitchFamily="34" charset="0"/>
                            <a:cs typeface="Times New Roman" panose="02020603050405020304" pitchFamily="18" charset="0"/>
                          </a:rPr>
                          <m:t>𝑓</m:t>
                        </m:r>
                      </m:sub>
                    </m:sSub>
                    <m:r>
                      <a:rPr lang="cs-CZ" i="1">
                        <a:latin typeface="Cambria Math" panose="02040503050406030204" pitchFamily="18" charset="0"/>
                        <a:ea typeface="Calibri" panose="020F0502020204030204" pitchFamily="34" charset="0"/>
                        <a:cs typeface="Times New Roman" panose="02020603050405020304" pitchFamily="18" charset="0"/>
                      </a:rPr>
                      <m:t>=</m:t>
                    </m:r>
                    <m:r>
                      <a:rPr lang="cs-CZ" i="1">
                        <a:latin typeface="Cambria Math" panose="02040503050406030204" pitchFamily="18" charset="0"/>
                        <a:ea typeface="Calibri" panose="020F0502020204030204" pitchFamily="34" charset="0"/>
                        <a:cs typeface="Times New Roman" panose="02020603050405020304" pitchFamily="18" charset="0"/>
                      </a:rPr>
                      <m:t>𝑉</m:t>
                    </m:r>
                    <m:r>
                      <a:rPr lang="cs-CZ" i="1">
                        <a:latin typeface="Cambria Math" panose="02040503050406030204" pitchFamily="18" charset="0"/>
                        <a:ea typeface="Calibri" panose="020F0502020204030204" pitchFamily="34" charset="0"/>
                        <a:cs typeface="Times New Roman" panose="02020603050405020304" pitchFamily="18" charset="0"/>
                      </a:rPr>
                      <m:t> . </m:t>
                    </m:r>
                    <m:d>
                      <m:dPr>
                        <m:ctrlPr>
                          <a:rPr lang="en-US" i="1">
                            <a:effectLst/>
                            <a:latin typeface="Cambria Math" panose="02040503050406030204" pitchFamily="18" charset="0"/>
                          </a:rPr>
                        </m:ctrlPr>
                      </m:dPr>
                      <m:e>
                        <m:f>
                          <m:fPr>
                            <m:ctrlPr>
                              <a:rPr lang="en-US" i="1">
                                <a:effectLst/>
                                <a:latin typeface="Cambria Math" panose="02040503050406030204" pitchFamily="18" charset="0"/>
                              </a:rPr>
                            </m:ctrlPr>
                          </m:fPr>
                          <m:num>
                            <m:r>
                              <a:rPr lang="cs-CZ" i="1">
                                <a:latin typeface="Cambria Math" panose="02040503050406030204" pitchFamily="18" charset="0"/>
                                <a:ea typeface="Calibri" panose="020F0502020204030204" pitchFamily="34" charset="0"/>
                                <a:cs typeface="Times New Roman" panose="02020603050405020304" pitchFamily="18" charset="0"/>
                              </a:rPr>
                              <m:t>𝐿</m:t>
                            </m:r>
                          </m:num>
                          <m:den>
                            <m:r>
                              <a:rPr lang="cs-CZ" i="1">
                                <a:latin typeface="Cambria Math" panose="02040503050406030204" pitchFamily="18" charset="0"/>
                                <a:ea typeface="Calibri" panose="020F0502020204030204" pitchFamily="34" charset="0"/>
                                <a:cs typeface="Times New Roman" panose="02020603050405020304" pitchFamily="18" charset="0"/>
                              </a:rPr>
                              <m:t>𝐷</m:t>
                            </m:r>
                          </m:den>
                        </m:f>
                      </m:e>
                    </m:d>
                    <m:r>
                      <a:rPr lang="cs-CZ" i="1">
                        <a:latin typeface="Cambria Math" panose="02040503050406030204" pitchFamily="18" charset="0"/>
                        <a:ea typeface="Calibri" panose="020F0502020204030204" pitchFamily="34" charset="0"/>
                        <a:cs typeface="Times New Roman" panose="02020603050405020304" pitchFamily="18" charset="0"/>
                      </a:rPr>
                      <m:t>. </m:t>
                    </m:r>
                    <m:sSub>
                      <m:sSubPr>
                        <m:ctrlPr>
                          <a:rPr lang="en-US" i="1">
                            <a:effectLst/>
                            <a:latin typeface="Cambria Math" panose="02040503050406030204" pitchFamily="18" charset="0"/>
                          </a:rPr>
                        </m:ctrlPr>
                      </m:sSubPr>
                      <m:e>
                        <m:r>
                          <a:rPr lang="cs-CZ" i="1">
                            <a:latin typeface="Cambria Math" panose="02040503050406030204" pitchFamily="18" charset="0"/>
                            <a:ea typeface="Calibri" panose="020F0502020204030204" pitchFamily="34" charset="0"/>
                            <a:cs typeface="Times New Roman" panose="02020603050405020304" pitchFamily="18" charset="0"/>
                          </a:rPr>
                          <m:t>𝐼</m:t>
                        </m:r>
                      </m:e>
                      <m:sub>
                        <m:r>
                          <a:rPr lang="cs-CZ" i="1">
                            <a:latin typeface="Cambria Math" panose="02040503050406030204" pitchFamily="18" charset="0"/>
                            <a:ea typeface="Calibri" panose="020F0502020204030204" pitchFamily="34" charset="0"/>
                            <a:cs typeface="Times New Roman" panose="02020603050405020304" pitchFamily="18" charset="0"/>
                          </a:rPr>
                          <m:t>𝑠𝑝</m:t>
                        </m:r>
                      </m:sub>
                    </m:sSub>
                    <m:r>
                      <a:rPr lang="cs-CZ" i="1">
                        <a:latin typeface="Cambria Math" panose="02040503050406030204" pitchFamily="18" charset="0"/>
                        <a:ea typeface="Calibri" panose="020F0502020204030204" pitchFamily="34" charset="0"/>
                        <a:cs typeface="Times New Roman" panose="02020603050405020304" pitchFamily="18" charset="0"/>
                      </a:rPr>
                      <m:t> . </m:t>
                    </m:r>
                    <m:r>
                      <a:rPr lang="cs-CZ" i="1">
                        <a:latin typeface="Cambria Math" panose="02040503050406030204" pitchFamily="18" charset="0"/>
                        <a:ea typeface="Calibri" panose="020F0502020204030204" pitchFamily="34" charset="0"/>
                        <a:cs typeface="Times New Roman" panose="02020603050405020304" pitchFamily="18" charset="0"/>
                      </a:rPr>
                      <m:t>𝑙𝑛</m:t>
                    </m:r>
                    <m:d>
                      <m:dPr>
                        <m:ctrlPr>
                          <a:rPr lang="en-US" i="1">
                            <a:effectLst/>
                            <a:latin typeface="Cambria Math" panose="02040503050406030204" pitchFamily="18" charset="0"/>
                          </a:rPr>
                        </m:ctrlPr>
                      </m:dPr>
                      <m:e>
                        <m:f>
                          <m:fPr>
                            <m:ctrlPr>
                              <a:rPr lang="en-US" i="1">
                                <a:effectLst/>
                                <a:latin typeface="Cambria Math" panose="02040503050406030204" pitchFamily="18" charset="0"/>
                              </a:rPr>
                            </m:ctrlPr>
                          </m:fPr>
                          <m:num>
                            <m:sSub>
                              <m:sSubPr>
                                <m:ctrlPr>
                                  <a:rPr lang="en-US" i="1">
                                    <a:effectLst/>
                                    <a:latin typeface="Cambria Math" panose="02040503050406030204" pitchFamily="18" charset="0"/>
                                  </a:rPr>
                                </m:ctrlPr>
                              </m:sSubPr>
                              <m:e>
                                <m:r>
                                  <a:rPr lang="cs-CZ" i="1">
                                    <a:latin typeface="Cambria Math" panose="02040503050406030204" pitchFamily="18" charset="0"/>
                                    <a:ea typeface="Calibri" panose="020F0502020204030204" pitchFamily="34" charset="0"/>
                                    <a:cs typeface="Times New Roman" panose="02020603050405020304" pitchFamily="18" charset="0"/>
                                  </a:rPr>
                                  <m:t>𝑊</m:t>
                                </m:r>
                              </m:e>
                              <m:sub>
                                <m:r>
                                  <a:rPr lang="cs-CZ" i="1">
                                    <a:latin typeface="Cambria Math" panose="02040503050406030204" pitchFamily="18" charset="0"/>
                                    <a:ea typeface="Calibri" panose="020F0502020204030204" pitchFamily="34" charset="0"/>
                                    <a:cs typeface="Times New Roman" panose="02020603050405020304" pitchFamily="18" charset="0"/>
                                  </a:rPr>
                                  <m:t>𝑖</m:t>
                                </m:r>
                              </m:sub>
                            </m:sSub>
                          </m:num>
                          <m:den>
                            <m:sSub>
                              <m:sSubPr>
                                <m:ctrlPr>
                                  <a:rPr lang="en-US" i="1">
                                    <a:effectLst/>
                                    <a:latin typeface="Cambria Math" panose="02040503050406030204" pitchFamily="18" charset="0"/>
                                  </a:rPr>
                                </m:ctrlPr>
                              </m:sSubPr>
                              <m:e>
                                <m:r>
                                  <a:rPr lang="cs-CZ" i="1">
                                    <a:latin typeface="Cambria Math" panose="02040503050406030204" pitchFamily="18" charset="0"/>
                                    <a:ea typeface="Calibri" panose="020F0502020204030204" pitchFamily="34" charset="0"/>
                                    <a:cs typeface="Times New Roman" panose="02020603050405020304" pitchFamily="18" charset="0"/>
                                  </a:rPr>
                                  <m:t>𝑊</m:t>
                                </m:r>
                              </m:e>
                              <m:sub>
                                <m:r>
                                  <a:rPr lang="cs-CZ" i="1">
                                    <a:latin typeface="Cambria Math" panose="02040503050406030204" pitchFamily="18" charset="0"/>
                                    <a:ea typeface="Calibri" panose="020F0502020204030204" pitchFamily="34" charset="0"/>
                                    <a:cs typeface="Times New Roman" panose="02020603050405020304" pitchFamily="18" charset="0"/>
                                  </a:rPr>
                                  <m:t>𝑓</m:t>
                                </m:r>
                              </m:sub>
                            </m:sSub>
                          </m:den>
                        </m:f>
                      </m:e>
                    </m:d>
                  </m:oMath>
                </a14:m>
                <a:r>
                  <a:rPr lang="cs-CZ" dirty="0">
                    <a:latin typeface="Calibri" panose="020F0502020204030204" pitchFamily="34" charset="0"/>
                    <a:ea typeface="Calibri" panose="020F0502020204030204" pitchFamily="34" charset="0"/>
                    <a:cs typeface="Times New Roman" panose="02020603050405020304" pitchFamily="18" charset="0"/>
                  </a:rPr>
                  <a:t> </a:t>
                </a:r>
                <a:endParaRPr lang="en-US" dirty="0"/>
              </a:p>
            </p:txBody>
          </p:sp>
        </mc:Choice>
        <mc:Fallback xmlns="">
          <p:sp>
            <p:nvSpPr>
              <p:cNvPr id="10" name="Obdélník 9"/>
              <p:cNvSpPr>
                <a:spLocks noRot="1" noChangeAspect="1" noMove="1" noResize="1" noEditPoints="1" noAdjustHandles="1" noChangeArrowheads="1" noChangeShapeType="1" noTextEdit="1"/>
              </p:cNvSpPr>
              <p:nvPr/>
            </p:nvSpPr>
            <p:spPr>
              <a:xfrm>
                <a:off x="1541217" y="1594983"/>
                <a:ext cx="4368953" cy="77104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Obdélník 14"/>
              <p:cNvSpPr/>
              <p:nvPr/>
            </p:nvSpPr>
            <p:spPr>
              <a:xfrm>
                <a:off x="2650221" y="3193474"/>
                <a:ext cx="3010535" cy="964565"/>
              </a:xfrm>
              <a:prstGeom prst="rect">
                <a:avLst/>
              </a:prstGeom>
            </p:spPr>
            <p:txBody>
              <a:bodyPr wrap="none">
                <a:spAutoFit/>
              </a:bodyPr>
              <a:lstStyle/>
              <a:p>
                <a:pPr fontAlgn="base">
                  <a:spcAft>
                    <a:spcPts val="0"/>
                  </a:spcAft>
                </a:pPr>
                <a14:m>
                  <m:oMath xmlns:m="http://schemas.openxmlformats.org/officeDocument/2006/math">
                    <m:r>
                      <a:rPr lang="cs-CZ" sz="2400" i="1" kern="1200">
                        <a:solidFill>
                          <a:srgbClr val="000000"/>
                        </a:solidFill>
                        <a:effectLst/>
                        <a:latin typeface="Cambria Math" panose="02040503050406030204" pitchFamily="18" charset="0"/>
                        <a:ea typeface="Calibri" panose="020F0502020204030204" pitchFamily="34" charset="0"/>
                      </a:rPr>
                      <m:t> </m:t>
                    </m:r>
                    <m:sSub>
                      <m:sSubPr>
                        <m:ctrlP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cs-CZ" sz="2400" i="1" kern="1200">
                            <a:solidFill>
                              <a:srgbClr val="000000"/>
                            </a:solidFill>
                            <a:effectLst/>
                            <a:latin typeface="Cambria Math" panose="02040503050406030204" pitchFamily="18" charset="0"/>
                            <a:ea typeface="Calibri" panose="020F0502020204030204" pitchFamily="34" charset="0"/>
                          </a:rPr>
                          <m:t>𝐼</m:t>
                        </m:r>
                      </m:e>
                      <m:sub>
                        <m:r>
                          <a:rPr lang="cs-CZ" sz="2400" i="1" kern="1200">
                            <a:solidFill>
                              <a:srgbClr val="000000"/>
                            </a:solidFill>
                            <a:effectLst/>
                            <a:latin typeface="Cambria Math" panose="02040503050406030204" pitchFamily="18" charset="0"/>
                            <a:ea typeface="Calibri" panose="020F0502020204030204" pitchFamily="34" charset="0"/>
                          </a:rPr>
                          <m:t>𝑠𝑝</m:t>
                        </m:r>
                      </m:sub>
                    </m:sSub>
                    <m:r>
                      <a:rPr lang="cs-CZ" sz="2400" i="1" kern="1200">
                        <a:solidFill>
                          <a:srgbClr val="000000"/>
                        </a:solidFill>
                        <a:effectLst/>
                        <a:latin typeface="Cambria Math" panose="02040503050406030204" pitchFamily="18" charset="0"/>
                        <a:ea typeface="Calibri" panose="020F0502020204030204" pitchFamily="34" charset="0"/>
                      </a:rPr>
                      <m:t> </m:t>
                    </m:r>
                    <m: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m:t>
                        </m:r>
                      </m:num>
                      <m:den>
                        <m:sSub>
                          <m:sSubPr>
                            <m:ctrlP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𝑣</m:t>
                            </m:r>
                          </m:e>
                          <m:sub>
                            <m: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𝑐𝑟𝑢𝑖𝑠𝑒</m:t>
                            </m:r>
                          </m:sub>
                        </m:sSub>
                        <m:d>
                          <m:dPr>
                            <m:ctrlPr>
                              <a:rPr lang="en-US" sz="2400" i="1" kern="1200">
                                <a:solidFill>
                                  <a:srgbClr val="000000"/>
                                </a:solidFill>
                                <a:effectLst/>
                                <a:latin typeface="Cambria Math" panose="02040503050406030204" pitchFamily="18" charset="0"/>
                                <a:ea typeface="Calibri" panose="020F0502020204030204" pitchFamily="34" charset="0"/>
                              </a:rPr>
                            </m:ctrlPr>
                          </m:dPr>
                          <m:e>
                            <m:f>
                              <m:fPr>
                                <m:ctrlPr>
                                  <a:rPr lang="en-US" sz="2400" i="1" kern="1200">
                                    <a:solidFill>
                                      <a:srgbClr val="000000"/>
                                    </a:solidFill>
                                    <a:effectLst/>
                                    <a:latin typeface="Cambria Math" panose="02040503050406030204" pitchFamily="18" charset="0"/>
                                    <a:ea typeface="Calibri" panose="020F0502020204030204" pitchFamily="34" charset="0"/>
                                  </a:rPr>
                                </m:ctrlPr>
                              </m:fPr>
                              <m:num>
                                <m:r>
                                  <a:rPr lang="cs-CZ" sz="2400" i="1" kern="1200">
                                    <a:solidFill>
                                      <a:srgbClr val="000000"/>
                                    </a:solidFill>
                                    <a:effectLst/>
                                    <a:latin typeface="Cambria Math" panose="02040503050406030204" pitchFamily="18" charset="0"/>
                                    <a:ea typeface="Calibri" panose="020F0502020204030204" pitchFamily="34" charset="0"/>
                                  </a:rPr>
                                  <m:t>𝐿</m:t>
                                </m:r>
                              </m:num>
                              <m:den>
                                <m:r>
                                  <a:rPr lang="cs-CZ" sz="2400" i="1" kern="1200">
                                    <a:solidFill>
                                      <a:srgbClr val="000000"/>
                                    </a:solidFill>
                                    <a:effectLst/>
                                    <a:latin typeface="Cambria Math" panose="02040503050406030204" pitchFamily="18" charset="0"/>
                                    <a:ea typeface="Calibri" panose="020F0502020204030204" pitchFamily="34" charset="0"/>
                                  </a:rPr>
                                  <m:t>𝐷</m:t>
                                </m:r>
                              </m:den>
                            </m:f>
                          </m:e>
                        </m:d>
                        <m:r>
                          <a:rPr lang="cs-CZ" sz="2400" i="1" kern="1200">
                            <a:solidFill>
                              <a:srgbClr val="000000"/>
                            </a:solidFill>
                            <a:effectLst/>
                            <a:latin typeface="Cambria Math" panose="02040503050406030204" pitchFamily="18" charset="0"/>
                            <a:ea typeface="Calibri" panose="020F0502020204030204" pitchFamily="34" charset="0"/>
                          </a:rPr>
                          <m:t>𝑙𝑛</m:t>
                        </m:r>
                        <m:d>
                          <m:dPr>
                            <m:ctrlP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cs-CZ" sz="2400" i="1" kern="1200">
                                        <a:solidFill>
                                          <a:srgbClr val="000000"/>
                                        </a:solidFill>
                                        <a:effectLst/>
                                        <a:latin typeface="Cambria Math" panose="02040503050406030204" pitchFamily="18" charset="0"/>
                                        <a:ea typeface="Calibri" panose="020F0502020204030204" pitchFamily="34" charset="0"/>
                                      </a:rPr>
                                      <m:t>𝑊</m:t>
                                    </m:r>
                                  </m:e>
                                  <m:sub>
                                    <m:r>
                                      <a:rPr lang="cs-CZ" sz="2400" i="1" kern="1200">
                                        <a:solidFill>
                                          <a:srgbClr val="000000"/>
                                        </a:solidFill>
                                        <a:effectLst/>
                                        <a:latin typeface="Cambria Math" panose="02040503050406030204" pitchFamily="18" charset="0"/>
                                        <a:ea typeface="Calibri" panose="020F0502020204030204" pitchFamily="34" charset="0"/>
                                      </a:rPr>
                                      <m:t>𝑖</m:t>
                                    </m:r>
                                  </m:sub>
                                </m:sSub>
                              </m:num>
                              <m:den>
                                <m:sSub>
                                  <m:sSubPr>
                                    <m:ctrlP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cs-CZ" sz="2400" i="1" kern="1200">
                                        <a:solidFill>
                                          <a:srgbClr val="000000"/>
                                        </a:solidFill>
                                        <a:effectLst/>
                                        <a:latin typeface="Cambria Math" panose="02040503050406030204" pitchFamily="18" charset="0"/>
                                        <a:ea typeface="Calibri" panose="020F0502020204030204" pitchFamily="34" charset="0"/>
                                      </a:rPr>
                                      <m:t>𝑊</m:t>
                                    </m:r>
                                  </m:e>
                                  <m:sub>
                                    <m:r>
                                      <a:rPr lang="cs-CZ" sz="2400" i="1" kern="1200">
                                        <a:solidFill>
                                          <a:srgbClr val="000000"/>
                                        </a:solidFill>
                                        <a:effectLst/>
                                        <a:latin typeface="Cambria Math" panose="02040503050406030204" pitchFamily="18" charset="0"/>
                                        <a:ea typeface="Calibri" panose="020F0502020204030204" pitchFamily="34" charset="0"/>
                                      </a:rPr>
                                      <m:t>𝑓</m:t>
                                    </m:r>
                                  </m:sub>
                                </m:sSub>
                              </m:den>
                            </m:f>
                          </m:e>
                        </m:d>
                      </m:den>
                    </m:f>
                    <m: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4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mc:Choice>
        <mc:Fallback xmlns="">
          <p:sp>
            <p:nvSpPr>
              <p:cNvPr id="15" name="Obdélník 14"/>
              <p:cNvSpPr>
                <a:spLocks noRot="1" noChangeAspect="1" noMove="1" noResize="1" noEditPoints="1" noAdjustHandles="1" noChangeArrowheads="1" noChangeShapeType="1" noTextEdit="1"/>
              </p:cNvSpPr>
              <p:nvPr/>
            </p:nvSpPr>
            <p:spPr>
              <a:xfrm>
                <a:off x="2650221" y="3193474"/>
                <a:ext cx="3010535" cy="96456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Obdélník 15"/>
              <p:cNvSpPr/>
              <p:nvPr/>
            </p:nvSpPr>
            <p:spPr>
              <a:xfrm>
                <a:off x="6502400" y="3390583"/>
                <a:ext cx="1917700" cy="691515"/>
              </a:xfrm>
              <a:prstGeom prst="rect">
                <a:avLst/>
              </a:prstGeom>
            </p:spPr>
            <p:txBody>
              <a:bodyPr wrap="none">
                <a:spAutoFit/>
              </a:bodyPr>
              <a:lstStyle/>
              <a:p>
                <a:pPr fontAlgn="base">
                  <a:spcAft>
                    <a:spcPts val="0"/>
                  </a:spcAft>
                </a:pPr>
                <a14:m>
                  <m:oMath xmlns:m="http://schemas.openxmlformats.org/officeDocument/2006/math">
                    <m:r>
                      <a:rPr lang="cs-CZ" sz="2400" i="1" kern="1200">
                        <a:solidFill>
                          <a:srgbClr val="000000"/>
                        </a:solidFill>
                        <a:effectLst/>
                        <a:latin typeface="Cambria Math" panose="02040503050406030204" pitchFamily="18" charset="0"/>
                        <a:ea typeface="Calibri" panose="020F0502020204030204" pitchFamily="34" charset="0"/>
                      </a:rPr>
                      <m:t> </m:t>
                    </m:r>
                    <m:sSub>
                      <m:sSubPr>
                        <m:ctrlP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cs-CZ" sz="2400" i="1" kern="1200">
                            <a:solidFill>
                              <a:srgbClr val="000000"/>
                            </a:solidFill>
                            <a:effectLst/>
                            <a:latin typeface="Cambria Math" panose="02040503050406030204" pitchFamily="18" charset="0"/>
                            <a:ea typeface="Calibri" panose="020F0502020204030204" pitchFamily="34" charset="0"/>
                          </a:rPr>
                          <m:t>𝐼</m:t>
                        </m:r>
                      </m:e>
                      <m:sub>
                        <m:r>
                          <a:rPr lang="cs-CZ" sz="2400" i="1" kern="1200">
                            <a:solidFill>
                              <a:srgbClr val="000000"/>
                            </a:solidFill>
                            <a:effectLst/>
                            <a:latin typeface="Cambria Math" panose="02040503050406030204" pitchFamily="18" charset="0"/>
                            <a:ea typeface="Calibri" panose="020F0502020204030204" pitchFamily="34" charset="0"/>
                          </a:rPr>
                          <m:t>𝑠𝑝</m:t>
                        </m:r>
                      </m:sub>
                    </m:sSub>
                    <m:r>
                      <a:rPr lang="cs-CZ" sz="2400" i="1" kern="1200">
                        <a:solidFill>
                          <a:srgbClr val="000000"/>
                        </a:solidFill>
                        <a:effectLst/>
                        <a:latin typeface="Cambria Math" panose="02040503050406030204" pitchFamily="18" charset="0"/>
                        <a:ea typeface="Calibri" panose="020F0502020204030204" pitchFamily="34" charset="0"/>
                      </a:rPr>
                      <m:t> </m:t>
                    </m:r>
                    <m: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𝑇</m:t>
                        </m:r>
                      </m:num>
                      <m:den>
                        <m: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𝑔</m:t>
                        </m:r>
                        <m:acc>
                          <m:accPr>
                            <m:chr m:val="̇"/>
                            <m:ctrlP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accPr>
                          <m:e>
                            <m:sSub>
                              <m:sSubPr>
                                <m:ctrlP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𝑚</m:t>
                                </m:r>
                              </m:e>
                              <m:sub>
                                <m: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𝑓𝑢𝑒𝑙</m:t>
                                </m:r>
                              </m:sub>
                            </m:sSub>
                          </m:e>
                        </m:acc>
                      </m:den>
                    </m:f>
                    <m:r>
                      <a:rPr lang="en-US" sz="2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4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mc:Choice>
        <mc:Fallback xmlns="">
          <p:sp>
            <p:nvSpPr>
              <p:cNvPr id="16" name="Obdélník 15"/>
              <p:cNvSpPr>
                <a:spLocks noRot="1" noChangeAspect="1" noMove="1" noResize="1" noEditPoints="1" noAdjustHandles="1" noChangeArrowheads="1" noChangeShapeType="1" noTextEdit="1"/>
              </p:cNvSpPr>
              <p:nvPr/>
            </p:nvSpPr>
            <p:spPr>
              <a:xfrm>
                <a:off x="6502400" y="3390583"/>
                <a:ext cx="1917700" cy="691515"/>
              </a:xfrm>
              <a:prstGeom prst="rect">
                <a:avLst/>
              </a:prstGeom>
              <a:blipFill>
                <a:blip r:embed="rId6"/>
                <a:stretch>
                  <a:fillRect/>
                </a:stretch>
              </a:blipFill>
            </p:spPr>
            <p:txBody>
              <a:bodyPr/>
              <a:lstStyle/>
              <a:p>
                <a:r>
                  <a:rPr lang="en-US">
                    <a:noFill/>
                  </a:rPr>
                  <a:t> </a:t>
                </a:r>
              </a:p>
            </p:txBody>
          </p:sp>
        </mc:Fallback>
      </mc:AlternateContent>
      <p:sp>
        <p:nvSpPr>
          <p:cNvPr id="11" name="TextovéPole 10"/>
          <p:cNvSpPr txBox="1"/>
          <p:nvPr/>
        </p:nvSpPr>
        <p:spPr>
          <a:xfrm>
            <a:off x="6364625" y="1221612"/>
            <a:ext cx="2422187" cy="1938992"/>
          </a:xfrm>
          <a:prstGeom prst="rect">
            <a:avLst/>
          </a:prstGeom>
          <a:noFill/>
        </p:spPr>
        <p:txBody>
          <a:bodyPr wrap="square" rtlCol="0">
            <a:spAutoFit/>
          </a:bodyPr>
          <a:lstStyle/>
          <a:p>
            <a:r>
              <a:rPr lang="cs-CZ" dirty="0"/>
              <a:t>R</a:t>
            </a:r>
            <a:r>
              <a:rPr lang="en-US" dirty="0" err="1"/>
              <a:t>educt</a:t>
            </a:r>
            <a:r>
              <a:rPr lang="en-US" dirty="0"/>
              <a:t> 15% of the fuel for takeoff and landing and as a reserve</a:t>
            </a:r>
          </a:p>
        </p:txBody>
      </p:sp>
      <p:sp>
        <p:nvSpPr>
          <p:cNvPr id="12" name="TextovéPole 11"/>
          <p:cNvSpPr txBox="1"/>
          <p:nvPr/>
        </p:nvSpPr>
        <p:spPr>
          <a:xfrm>
            <a:off x="571646" y="4381950"/>
            <a:ext cx="4243106" cy="457200"/>
          </a:xfrm>
          <a:prstGeom prst="rect">
            <a:avLst/>
          </a:prstGeom>
          <a:noFill/>
        </p:spPr>
        <p:txBody>
          <a:bodyPr wrap="square" rtlCol="0">
            <a:spAutoFit/>
          </a:bodyPr>
          <a:lstStyle/>
          <a:p>
            <a:r>
              <a:rPr lang="cs-CZ" dirty="0">
                <a:solidFill>
                  <a:schemeClr val="bg1">
                    <a:lumMod val="75000"/>
                  </a:schemeClr>
                </a:solidFill>
              </a:rPr>
              <a:t>8350 kg / hod </a:t>
            </a:r>
            <a:endParaRPr lang="en-US" dirty="0">
              <a:solidFill>
                <a:schemeClr val="bg1">
                  <a:lumMod val="75000"/>
                </a:schemeClr>
              </a:solidFill>
            </a:endParaRPr>
          </a:p>
        </p:txBody>
      </p:sp>
      <mc:AlternateContent xmlns:mc="http://schemas.openxmlformats.org/markup-compatibility/2006" xmlns:a14="http://schemas.microsoft.com/office/drawing/2010/main">
        <mc:Choice Requires="a14">
          <p:sp>
            <p:nvSpPr>
              <p:cNvPr id="14" name="Obdélník 13"/>
              <p:cNvSpPr/>
              <p:nvPr/>
            </p:nvSpPr>
            <p:spPr>
              <a:xfrm flipH="1">
                <a:off x="-920932" y="2457426"/>
                <a:ext cx="5328451" cy="1114601"/>
              </a:xfrm>
              <a:prstGeom prst="rect">
                <a:avLst/>
              </a:prstGeom>
            </p:spPr>
            <p:txBody>
              <a:bodyPr wrap="square">
                <a:spAutoFit/>
              </a:bodyPr>
              <a:lstStyle/>
              <a:p>
                <a:pPr>
                  <a:spcAft>
                    <a:spcPts val="0"/>
                  </a:spcAft>
                </a:pPr>
                <a:r>
                  <a:rPr lang="cs-CZ" dirty="0">
                    <a:ea typeface="Times New Roman" panose="02020603050405020304" pitchFamily="18" charset="0"/>
                  </a:rPr>
                  <a:t> </a:t>
                </a:r>
                <a:endParaRPr lang="en-US" dirty="0">
                  <a:ea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ea typeface="Times New Roman" panose="02020603050405020304" pitchFamily="18" charset="0"/>
                            </a:rPr>
                          </m:ctrlPr>
                        </m:sSubPr>
                        <m:e>
                          <m:r>
                            <a:rPr lang="cs-CZ" sz="1600" i="1">
                              <a:latin typeface="Cambria Math" panose="02040503050406030204" pitchFamily="18" charset="0"/>
                              <a:ea typeface="Times New Roman" panose="02020603050405020304" pitchFamily="18" charset="0"/>
                            </a:rPr>
                            <m:t>𝑤</m:t>
                          </m:r>
                        </m:e>
                        <m:sub>
                          <m:r>
                            <a:rPr lang="cs-CZ" sz="1600" b="0" i="1" smtClean="0">
                              <a:latin typeface="Cambria Math" panose="02040503050406030204" pitchFamily="18" charset="0"/>
                              <a:ea typeface="Times New Roman" panose="02020603050405020304" pitchFamily="18" charset="0"/>
                            </a:rPr>
                            <m:t>𝑓</m:t>
                          </m:r>
                        </m:sub>
                      </m:sSub>
                      <m:r>
                        <a:rPr lang="cs-CZ" sz="1600" i="1">
                          <a:latin typeface="Cambria Math" panose="02040503050406030204" pitchFamily="18" charset="0"/>
                          <a:ea typeface="Times New Roman" panose="02020603050405020304" pitchFamily="18" charset="0"/>
                        </a:rPr>
                        <m:t>=</m:t>
                      </m:r>
                      <m:r>
                        <a:rPr lang="cs-CZ" sz="1600" i="1">
                          <a:latin typeface="Cambria Math" panose="02040503050406030204" pitchFamily="18" charset="0"/>
                          <a:ea typeface="Times New Roman" panose="02020603050405020304" pitchFamily="18" charset="0"/>
                        </a:rPr>
                        <m:t>𝑀𝑇𝑂𝑊</m:t>
                      </m:r>
                      <m:r>
                        <a:rPr lang="cs-CZ" sz="1600" i="1">
                          <a:latin typeface="Cambria Math" panose="02040503050406030204" pitchFamily="18" charset="0"/>
                          <a:ea typeface="Times New Roman" panose="02020603050405020304" pitchFamily="18" charset="0"/>
                        </a:rPr>
                        <m:t>−</m:t>
                      </m:r>
                      <m:d>
                        <m:dPr>
                          <m:ctrlPr>
                            <a:rPr lang="en-US" sz="1600" i="1">
                              <a:latin typeface="Cambria Math" panose="02040503050406030204" pitchFamily="18" charset="0"/>
                              <a:ea typeface="Times New Roman" panose="02020603050405020304" pitchFamily="18" charset="0"/>
                            </a:rPr>
                          </m:ctrlPr>
                        </m:dPr>
                        <m:e>
                          <m:sSub>
                            <m:sSubPr>
                              <m:ctrlPr>
                                <a:rPr lang="en-US" sz="1600" i="1">
                                  <a:latin typeface="Cambria Math" panose="02040503050406030204" pitchFamily="18" charset="0"/>
                                  <a:ea typeface="Times New Roman" panose="02020603050405020304" pitchFamily="18" charset="0"/>
                                </a:rPr>
                              </m:ctrlPr>
                            </m:sSubPr>
                            <m:e>
                              <m:r>
                                <a:rPr lang="cs-CZ" sz="1600" i="1">
                                  <a:latin typeface="Cambria Math" panose="02040503050406030204" pitchFamily="18" charset="0"/>
                                  <a:ea typeface="Times New Roman" panose="02020603050405020304" pitchFamily="18" charset="0"/>
                                </a:rPr>
                                <m:t>𝑚</m:t>
                              </m:r>
                            </m:e>
                            <m:sub>
                              <m:r>
                                <a:rPr lang="cs-CZ" sz="1600" i="1">
                                  <a:latin typeface="Cambria Math" panose="02040503050406030204" pitchFamily="18" charset="0"/>
                                  <a:ea typeface="Times New Roman" panose="02020603050405020304" pitchFamily="18" charset="0"/>
                                </a:rPr>
                                <m:t>𝑓𝑢𝑒𝑙</m:t>
                              </m:r>
                              <m:r>
                                <a:rPr lang="cs-CZ" sz="1600" i="1">
                                  <a:latin typeface="Cambria Math" panose="02040503050406030204" pitchFamily="18" charset="0"/>
                                  <a:ea typeface="Times New Roman" panose="02020603050405020304" pitchFamily="18" charset="0"/>
                                </a:rPr>
                                <m:t> </m:t>
                              </m:r>
                            </m:sub>
                          </m:sSub>
                          <m:r>
                            <a:rPr lang="cs-CZ" sz="1600" i="1">
                              <a:latin typeface="Cambria Math" panose="02040503050406030204" pitchFamily="18" charset="0"/>
                              <a:ea typeface="Times New Roman" panose="02020603050405020304" pitchFamily="18" charset="0"/>
                            </a:rPr>
                            <m:t>.0,85</m:t>
                          </m:r>
                        </m:e>
                      </m:d>
                    </m:oMath>
                  </m:oMathPara>
                </a14:m>
                <a:endParaRPr lang="en-US" dirty="0">
                  <a:ea typeface="Times New Roman" panose="02020603050405020304" pitchFamily="18" charset="0"/>
                </a:endParaRPr>
              </a:p>
              <a:p>
                <a:pPr>
                  <a:spcAft>
                    <a:spcPts val="0"/>
                  </a:spcAft>
                </a:pPr>
                <a:r>
                  <a:rPr lang="cs-CZ" dirty="0">
                    <a:ea typeface="Times New Roman" panose="02020603050405020304" pitchFamily="18" charset="0"/>
                  </a:rPr>
                  <a:t> </a:t>
                </a:r>
                <a:endParaRPr lang="en-US" dirty="0">
                  <a:ea typeface="Times New Roman" panose="02020603050405020304" pitchFamily="18" charset="0"/>
                </a:endParaRPr>
              </a:p>
            </p:txBody>
          </p:sp>
        </mc:Choice>
        <mc:Fallback xmlns="">
          <p:sp>
            <p:nvSpPr>
              <p:cNvPr id="14" name="Obdélník 13"/>
              <p:cNvSpPr>
                <a:spLocks noRot="1" noChangeAspect="1" noMove="1" noResize="1" noEditPoints="1" noAdjustHandles="1" noChangeArrowheads="1" noChangeShapeType="1" noTextEdit="1"/>
              </p:cNvSpPr>
              <p:nvPr/>
            </p:nvSpPr>
            <p:spPr>
              <a:xfrm flipH="1">
                <a:off x="-920932" y="2457426"/>
                <a:ext cx="5328451" cy="1114601"/>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Obdélník 19"/>
              <p:cNvSpPr/>
              <p:nvPr/>
            </p:nvSpPr>
            <p:spPr>
              <a:xfrm flipH="1">
                <a:off x="-1622163" y="2067231"/>
                <a:ext cx="5328451" cy="1114601"/>
              </a:xfrm>
              <a:prstGeom prst="rect">
                <a:avLst/>
              </a:prstGeom>
            </p:spPr>
            <p:txBody>
              <a:bodyPr wrap="square">
                <a:spAutoFit/>
              </a:bodyPr>
              <a:lstStyle/>
              <a:p>
                <a:pPr>
                  <a:spcAft>
                    <a:spcPts val="0"/>
                  </a:spcAft>
                </a:pPr>
                <a:r>
                  <a:rPr lang="cs-CZ" dirty="0">
                    <a:ea typeface="Times New Roman" panose="02020603050405020304" pitchFamily="18" charset="0"/>
                  </a:rPr>
                  <a:t> </a:t>
                </a:r>
                <a:endParaRPr lang="en-US" dirty="0">
                  <a:ea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ea typeface="Times New Roman" panose="02020603050405020304" pitchFamily="18" charset="0"/>
                            </a:rPr>
                          </m:ctrlPr>
                        </m:sSubPr>
                        <m:e>
                          <m:r>
                            <a:rPr lang="cs-CZ" sz="1600" i="1">
                              <a:latin typeface="Cambria Math" panose="02040503050406030204" pitchFamily="18" charset="0"/>
                              <a:ea typeface="Times New Roman" panose="02020603050405020304" pitchFamily="18" charset="0"/>
                            </a:rPr>
                            <m:t>𝑤</m:t>
                          </m:r>
                        </m:e>
                        <m:sub>
                          <m:r>
                            <a:rPr lang="cs-CZ" sz="1600" b="0" i="1" smtClean="0">
                              <a:latin typeface="Cambria Math" panose="02040503050406030204" pitchFamily="18" charset="0"/>
                              <a:ea typeface="Times New Roman" panose="02020603050405020304" pitchFamily="18" charset="0"/>
                            </a:rPr>
                            <m:t>𝑖</m:t>
                          </m:r>
                        </m:sub>
                      </m:sSub>
                      <m:r>
                        <a:rPr lang="cs-CZ" sz="1600" i="1">
                          <a:latin typeface="Cambria Math" panose="02040503050406030204" pitchFamily="18" charset="0"/>
                          <a:ea typeface="Times New Roman" panose="02020603050405020304" pitchFamily="18" charset="0"/>
                        </a:rPr>
                        <m:t>=</m:t>
                      </m:r>
                      <m:r>
                        <a:rPr lang="cs-CZ" sz="1600" i="1">
                          <a:latin typeface="Cambria Math" panose="02040503050406030204" pitchFamily="18" charset="0"/>
                          <a:ea typeface="Times New Roman" panose="02020603050405020304" pitchFamily="18" charset="0"/>
                        </a:rPr>
                        <m:t>𝑀𝑇𝑂𝑊</m:t>
                      </m:r>
                    </m:oMath>
                  </m:oMathPara>
                </a14:m>
                <a:endParaRPr lang="en-US" dirty="0">
                  <a:ea typeface="Times New Roman" panose="02020603050405020304" pitchFamily="18" charset="0"/>
                </a:endParaRPr>
              </a:p>
              <a:p>
                <a:pPr>
                  <a:spcAft>
                    <a:spcPts val="0"/>
                  </a:spcAft>
                </a:pPr>
                <a:r>
                  <a:rPr lang="cs-CZ" dirty="0">
                    <a:ea typeface="Times New Roman" panose="02020603050405020304" pitchFamily="18" charset="0"/>
                  </a:rPr>
                  <a:t> </a:t>
                </a:r>
                <a:endParaRPr lang="en-US" dirty="0">
                  <a:ea typeface="Times New Roman" panose="02020603050405020304" pitchFamily="18" charset="0"/>
                </a:endParaRPr>
              </a:p>
            </p:txBody>
          </p:sp>
        </mc:Choice>
        <mc:Fallback xmlns="">
          <p:sp>
            <p:nvSpPr>
              <p:cNvPr id="20" name="Obdélník 19"/>
              <p:cNvSpPr>
                <a:spLocks noRot="1" noChangeAspect="1" noMove="1" noResize="1" noEditPoints="1" noAdjustHandles="1" noChangeArrowheads="1" noChangeShapeType="1" noTextEdit="1"/>
              </p:cNvSpPr>
              <p:nvPr/>
            </p:nvSpPr>
            <p:spPr>
              <a:xfrm flipH="1">
                <a:off x="-1622163" y="2067231"/>
                <a:ext cx="5328451" cy="1114601"/>
              </a:xfrm>
              <a:prstGeom prst="rect">
                <a:avLst/>
              </a:prstGeom>
              <a:blipFill>
                <a:blip r:embed="rId8"/>
                <a:stretch>
                  <a:fillRect/>
                </a:stretch>
              </a:blipFill>
            </p:spPr>
            <p:txBody>
              <a:bodyPr/>
              <a:lstStyle/>
              <a:p>
                <a:r>
                  <a:rPr lang="en-US">
                    <a:noFill/>
                  </a:rPr>
                  <a:t> </a:t>
                </a:r>
              </a:p>
            </p:txBody>
          </p:sp>
        </mc:Fallback>
      </mc:AlternateContent>
      <p:sp>
        <p:nvSpPr>
          <p:cNvPr id="21" name="TextovéPole 20"/>
          <p:cNvSpPr txBox="1"/>
          <p:nvPr/>
        </p:nvSpPr>
        <p:spPr>
          <a:xfrm>
            <a:off x="5437497" y="4443636"/>
            <a:ext cx="4243106" cy="457200"/>
          </a:xfrm>
          <a:prstGeom prst="rect">
            <a:avLst/>
          </a:prstGeom>
          <a:noFill/>
        </p:spPr>
        <p:txBody>
          <a:bodyPr wrap="square" rtlCol="0">
            <a:spAutoFit/>
          </a:bodyPr>
          <a:lstStyle/>
          <a:p>
            <a:r>
              <a:rPr lang="cs-CZ" dirty="0">
                <a:solidFill>
                  <a:schemeClr val="bg1">
                    <a:lumMod val="75000"/>
                  </a:schemeClr>
                </a:solidFill>
              </a:rPr>
              <a:t>297 </a:t>
            </a:r>
            <a:r>
              <a:rPr lang="cs-CZ" dirty="0" err="1">
                <a:solidFill>
                  <a:schemeClr val="bg1">
                    <a:lumMod val="75000"/>
                  </a:schemeClr>
                </a:solidFill>
              </a:rPr>
              <a:t>kN</a:t>
            </a:r>
            <a:r>
              <a:rPr lang="cs-CZ" dirty="0">
                <a:solidFill>
                  <a:schemeClr val="bg1">
                    <a:lumMod val="75000"/>
                  </a:schemeClr>
                </a:solidFill>
              </a:rPr>
              <a:t> tah = 74,3 MJ tah výkon </a:t>
            </a:r>
            <a:endParaRPr lang="en-US" dirty="0">
              <a:solidFill>
                <a:schemeClr val="bg1">
                  <a:lumMod val="75000"/>
                </a:schemeClr>
              </a:solidFill>
            </a:endParaRPr>
          </a:p>
        </p:txBody>
      </p:sp>
    </p:spTree>
    <p:extLst>
      <p:ext uri="{BB962C8B-B14F-4D97-AF65-F5344CB8AC3E}">
        <p14:creationId xmlns:p14="http://schemas.microsoft.com/office/powerpoint/2010/main" val="1487309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647700" y="101601"/>
            <a:ext cx="7772400" cy="457200"/>
          </a:xfrm>
        </p:spPr>
        <p:txBody>
          <a:bodyPr/>
          <a:lstStyle/>
          <a:p>
            <a:r>
              <a:rPr lang="cs-CZ" altLang="cs-CZ" sz="3200" dirty="0" err="1">
                <a:solidFill>
                  <a:schemeClr val="accent2"/>
                </a:solidFill>
                <a:latin typeface="Arial" panose="020B0604020202020204" pitchFamily="34" charset="0"/>
              </a:rPr>
              <a:t>Environmental</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requirements</a:t>
            </a:r>
            <a:endParaRPr lang="cs-CZ" altLang="cs-CZ" sz="3200" dirty="0">
              <a:solidFill>
                <a:schemeClr val="accent2"/>
              </a:solidFill>
              <a:latin typeface="Arial" panose="020B0604020202020204" pitchFamily="34" charset="0"/>
            </a:endParaRPr>
          </a:p>
        </p:txBody>
      </p:sp>
      <p:sp>
        <p:nvSpPr>
          <p:cNvPr id="267267" name="Rectangle 3"/>
          <p:cNvSpPr>
            <a:spLocks noGrp="1" noChangeArrowheads="1"/>
          </p:cNvSpPr>
          <p:nvPr>
            <p:ph type="body" idx="1"/>
          </p:nvPr>
        </p:nvSpPr>
        <p:spPr>
          <a:xfrm>
            <a:off x="647700" y="1729718"/>
            <a:ext cx="8105775" cy="4823481"/>
          </a:xfrm>
        </p:spPr>
        <p:txBody>
          <a:bodyPr/>
          <a:lstStyle/>
          <a:p>
            <a:pPr marL="0" indent="0">
              <a:buNone/>
            </a:pPr>
            <a:r>
              <a:rPr lang="cs-CZ" altLang="cs-CZ" sz="2400" dirty="0"/>
              <a:t>Projevy klimatické změny </a:t>
            </a:r>
          </a:p>
          <a:p>
            <a:pPr marL="0" indent="0">
              <a:buNone/>
            </a:pPr>
            <a:r>
              <a:rPr lang="cs-CZ" altLang="cs-CZ" sz="2400" dirty="0"/>
              <a:t>Sucha</a:t>
            </a:r>
          </a:p>
          <a:p>
            <a:pPr marL="0" indent="0">
              <a:buNone/>
            </a:pPr>
            <a:r>
              <a:rPr lang="cs-CZ" altLang="cs-CZ" sz="2400" dirty="0"/>
              <a:t>• Nebývale horká, případně i vlhká (či v zimě teplá) období</a:t>
            </a:r>
          </a:p>
          <a:p>
            <a:pPr marL="0" indent="0">
              <a:buNone/>
            </a:pPr>
            <a:r>
              <a:rPr lang="cs-CZ" altLang="cs-CZ" sz="2400" dirty="0"/>
              <a:t>• Požáry přesahující lidskou paměť – jako </a:t>
            </a:r>
            <a:r>
              <a:rPr lang="cs-CZ" altLang="cs-CZ" sz="2400" dirty="0" err="1"/>
              <a:t>Lytton</a:t>
            </a:r>
            <a:r>
              <a:rPr lang="cs-CZ" altLang="cs-CZ" sz="2400" dirty="0"/>
              <a:t> v Kanadě</a:t>
            </a:r>
          </a:p>
          <a:p>
            <a:pPr marL="0" indent="0">
              <a:buNone/>
            </a:pPr>
            <a:r>
              <a:rPr lang="cs-CZ" altLang="cs-CZ" sz="2400" dirty="0"/>
              <a:t>• Bezprecedentní povodně, záplavy, potopy</a:t>
            </a:r>
          </a:p>
          <a:p>
            <a:pPr marL="0" indent="0">
              <a:buNone/>
            </a:pPr>
            <a:r>
              <a:rPr lang="cs-CZ" altLang="cs-CZ" sz="2400" dirty="0"/>
              <a:t>• Srážky vedoucí k devastujícím sesuvům</a:t>
            </a:r>
          </a:p>
          <a:p>
            <a:pPr marL="0" indent="0">
              <a:buNone/>
            </a:pPr>
            <a:r>
              <a:rPr lang="cs-CZ" altLang="cs-CZ" sz="2400" dirty="0"/>
              <a:t>• - v tropech i v důsledku silnějších hurikánů, spolu s větrem</a:t>
            </a:r>
          </a:p>
          <a:p>
            <a:pPr marL="0" indent="0">
              <a:buNone/>
            </a:pPr>
            <a:r>
              <a:rPr lang="cs-CZ" altLang="cs-CZ" sz="2400" dirty="0"/>
              <a:t>• Pády horských svahů, doposud pojených ledem</a:t>
            </a:r>
          </a:p>
          <a:p>
            <a:pPr marL="0" indent="0">
              <a:buNone/>
            </a:pPr>
            <a:r>
              <a:rPr lang="cs-CZ" altLang="cs-CZ" sz="2400" dirty="0"/>
              <a:t>• … a mnoho dalších případů mizení permafrostu</a:t>
            </a:r>
          </a:p>
          <a:p>
            <a:pPr marL="0" indent="0">
              <a:buNone/>
            </a:pPr>
            <a:r>
              <a:rPr lang="cs-CZ" altLang="cs-CZ" sz="2400" dirty="0"/>
              <a:t>• Změněný chod počasí, likvidující dosavadní zemědělství</a:t>
            </a:r>
          </a:p>
        </p:txBody>
      </p:sp>
      <p:sp>
        <p:nvSpPr>
          <p:cNvPr id="267268"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67269" name="Text Box 5"/>
          <p:cNvSpPr txBox="1">
            <a:spLocks noChangeArrowheads="1"/>
          </p:cNvSpPr>
          <p:nvPr/>
        </p:nvSpPr>
        <p:spPr bwMode="auto">
          <a:xfrm>
            <a:off x="466725" y="914400"/>
            <a:ext cx="82391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b="1" dirty="0" err="1">
                <a:latin typeface="Arial" panose="020B0604020202020204" pitchFamily="34" charset="0"/>
                <a:cs typeface="Arial" panose="020B0604020202020204" pitchFamily="34" charset="0"/>
              </a:rPr>
              <a:t>Global</a:t>
            </a:r>
            <a:r>
              <a:rPr lang="cs-CZ" altLang="cs-CZ" sz="2800" b="1" dirty="0">
                <a:latin typeface="Arial" panose="020B0604020202020204" pitchFamily="34" charset="0"/>
                <a:cs typeface="Arial" panose="020B0604020202020204" pitchFamily="34" charset="0"/>
              </a:rPr>
              <a:t> </a:t>
            </a:r>
            <a:r>
              <a:rPr lang="cs-CZ" altLang="cs-CZ" sz="2800" b="1" dirty="0" err="1">
                <a:latin typeface="Arial" panose="020B0604020202020204" pitchFamily="34" charset="0"/>
                <a:cs typeface="Arial" panose="020B0604020202020204" pitchFamily="34" charset="0"/>
              </a:rPr>
              <a:t>climate</a:t>
            </a:r>
            <a:r>
              <a:rPr lang="cs-CZ" altLang="cs-CZ" sz="2800" b="1" dirty="0">
                <a:latin typeface="Arial" panose="020B0604020202020204" pitchFamily="34" charset="0"/>
                <a:cs typeface="Arial" panose="020B0604020202020204" pitchFamily="34" charset="0"/>
              </a:rPr>
              <a:t> </a:t>
            </a:r>
            <a:r>
              <a:rPr lang="cs-CZ" altLang="cs-CZ" sz="2800" b="1" dirty="0" err="1">
                <a:latin typeface="Arial" panose="020B0604020202020204" pitchFamily="34" charset="0"/>
                <a:cs typeface="Arial" panose="020B0604020202020204" pitchFamily="34" charset="0"/>
              </a:rPr>
              <a:t>change</a:t>
            </a:r>
            <a:endParaRPr lang="cs-CZ" altLang="cs-CZ" sz="2800"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273177" y="1295400"/>
            <a:ext cx="8626219" cy="5402580"/>
          </a:xfrm>
          <a:prstGeom prst="rect">
            <a:avLst/>
          </a:prstGeom>
        </p:spPr>
      </p:pic>
    </p:spTree>
    <p:extLst>
      <p:ext uri="{BB962C8B-B14F-4D97-AF65-F5344CB8AC3E}">
        <p14:creationId xmlns:p14="http://schemas.microsoft.com/office/powerpoint/2010/main" val="3606744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647700" y="333376"/>
            <a:ext cx="7772400" cy="457200"/>
          </a:xfrm>
        </p:spPr>
        <p:txBody>
          <a:bodyPr/>
          <a:lstStyle/>
          <a:p>
            <a:r>
              <a:rPr lang="cs-CZ" altLang="cs-CZ" sz="2400" dirty="0" err="1">
                <a:solidFill>
                  <a:schemeClr val="accent2"/>
                </a:solidFill>
                <a:latin typeface="Arial" panose="020B0604020202020204" pitchFamily="34" charset="0"/>
              </a:rPr>
              <a:t>Seminar</a:t>
            </a:r>
            <a:r>
              <a:rPr lang="cs-CZ" altLang="cs-CZ" sz="2400" dirty="0">
                <a:solidFill>
                  <a:schemeClr val="accent2"/>
                </a:solidFill>
                <a:latin typeface="Arial" panose="020B0604020202020204" pitchFamily="34" charset="0"/>
              </a:rPr>
              <a:t> 12 </a:t>
            </a:r>
            <a:r>
              <a:rPr lang="cs-CZ" altLang="cs-CZ" sz="2400" dirty="0" err="1">
                <a:solidFill>
                  <a:schemeClr val="accent2"/>
                </a:solidFill>
                <a:latin typeface="Arial" panose="020B0604020202020204" pitchFamily="34" charset="0"/>
              </a:rPr>
              <a:t>Analysis</a:t>
            </a:r>
            <a:r>
              <a:rPr lang="cs-CZ" altLang="cs-CZ" sz="2400" dirty="0">
                <a:solidFill>
                  <a:schemeClr val="accent2"/>
                </a:solidFill>
                <a:latin typeface="Arial" panose="020B0604020202020204" pitchFamily="34" charset="0"/>
              </a:rPr>
              <a:t> </a:t>
            </a:r>
            <a:r>
              <a:rPr lang="cs-CZ" altLang="cs-CZ" sz="2400" dirty="0" err="1">
                <a:solidFill>
                  <a:schemeClr val="accent2"/>
                </a:solidFill>
                <a:latin typeface="Arial" panose="020B0604020202020204" pitchFamily="34" charset="0"/>
              </a:rPr>
              <a:t>of</a:t>
            </a:r>
            <a:r>
              <a:rPr lang="cs-CZ" altLang="cs-CZ" sz="2400" dirty="0">
                <a:solidFill>
                  <a:schemeClr val="accent2"/>
                </a:solidFill>
                <a:latin typeface="Arial" panose="020B0604020202020204" pitchFamily="34" charset="0"/>
              </a:rPr>
              <a:t> </a:t>
            </a:r>
            <a:r>
              <a:rPr lang="cs-CZ" altLang="cs-CZ" sz="2400" dirty="0" err="1">
                <a:solidFill>
                  <a:schemeClr val="accent2"/>
                </a:solidFill>
                <a:latin typeface="Arial" panose="020B0604020202020204" pitchFamily="34" charset="0"/>
              </a:rPr>
              <a:t>aircraft</a:t>
            </a:r>
            <a:r>
              <a:rPr lang="cs-CZ" altLang="cs-CZ" sz="2400" dirty="0">
                <a:solidFill>
                  <a:schemeClr val="accent2"/>
                </a:solidFill>
                <a:latin typeface="Arial" panose="020B0604020202020204" pitchFamily="34" charset="0"/>
              </a:rPr>
              <a:t> </a:t>
            </a:r>
            <a:r>
              <a:rPr lang="cs-CZ" altLang="cs-CZ" sz="2400" dirty="0" err="1">
                <a:solidFill>
                  <a:schemeClr val="accent2"/>
                </a:solidFill>
                <a:latin typeface="Arial" panose="020B0604020202020204" pitchFamily="34" charset="0"/>
              </a:rPr>
              <a:t>propulsion</a:t>
            </a:r>
            <a:r>
              <a:rPr lang="cs-CZ" altLang="cs-CZ" sz="2400" dirty="0">
                <a:solidFill>
                  <a:schemeClr val="accent2"/>
                </a:solidFill>
                <a:latin typeface="Arial" panose="020B0604020202020204" pitchFamily="34" charset="0"/>
              </a:rPr>
              <a:t> </a:t>
            </a:r>
            <a:r>
              <a:rPr lang="cs-CZ" altLang="cs-CZ" sz="2400" dirty="0" err="1">
                <a:solidFill>
                  <a:schemeClr val="accent2"/>
                </a:solidFill>
                <a:latin typeface="Arial" panose="020B0604020202020204" pitchFamily="34" charset="0"/>
              </a:rPr>
              <a:t>efficiency</a:t>
            </a:r>
            <a:br>
              <a:rPr lang="cs-CZ" altLang="cs-CZ" sz="3200" dirty="0">
                <a:solidFill>
                  <a:schemeClr val="accent2"/>
                </a:solidFill>
                <a:latin typeface="Arial" panose="020B0604020202020204" pitchFamily="34" charset="0"/>
              </a:rPr>
            </a:br>
            <a:endParaRPr lang="cs-CZ" altLang="cs-CZ" sz="3200" dirty="0">
              <a:solidFill>
                <a:schemeClr val="accent2"/>
              </a:solidFill>
              <a:latin typeface="Arial" panose="020B0604020202020204" pitchFamily="34" charset="0"/>
            </a:endParaRPr>
          </a:p>
        </p:txBody>
      </p:sp>
      <p:sp>
        <p:nvSpPr>
          <p:cNvPr id="282627" name="Rectangle 3"/>
          <p:cNvSpPr>
            <a:spLocks noGrp="1" noChangeArrowheads="1"/>
          </p:cNvSpPr>
          <p:nvPr>
            <p:ph type="body" idx="1"/>
          </p:nvPr>
        </p:nvSpPr>
        <p:spPr>
          <a:xfrm>
            <a:off x="647700" y="1416050"/>
            <a:ext cx="8105775" cy="5137150"/>
          </a:xfrm>
        </p:spPr>
        <p:txBody>
          <a:bodyPr/>
          <a:lstStyle/>
          <a:p>
            <a:pPr marL="0" indent="0">
              <a:buNone/>
            </a:pPr>
            <a:r>
              <a:rPr lang="cs-CZ" altLang="cs-CZ" sz="2800" dirty="0"/>
              <a:t>.</a:t>
            </a:r>
          </a:p>
        </p:txBody>
      </p:sp>
      <p:sp>
        <p:nvSpPr>
          <p:cNvPr id="282629" name="Text Box 5"/>
          <p:cNvSpPr txBox="1">
            <a:spLocks noChangeArrowheads="1"/>
          </p:cNvSpPr>
          <p:nvPr/>
        </p:nvSpPr>
        <p:spPr bwMode="auto">
          <a:xfrm>
            <a:off x="466725" y="914400"/>
            <a:ext cx="8239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cs-CZ" altLang="cs-CZ" sz="2800" dirty="0" err="1"/>
              <a:t>Overall</a:t>
            </a:r>
            <a:r>
              <a:rPr lang="cs-CZ" altLang="cs-CZ" sz="2800" dirty="0"/>
              <a:t> </a:t>
            </a:r>
            <a:r>
              <a:rPr lang="cs-CZ" altLang="cs-CZ" sz="2800" dirty="0" err="1"/>
              <a:t>Efficiency</a:t>
            </a:r>
            <a:endParaRPr lang="cs-CZ" altLang="cs-CZ" sz="2800" dirty="0"/>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mc:AlternateContent xmlns:mc="http://schemas.openxmlformats.org/markup-compatibility/2006" xmlns:a14="http://schemas.microsoft.com/office/drawing/2010/main">
        <mc:Choice Requires="a14">
          <p:sp>
            <p:nvSpPr>
              <p:cNvPr id="2" name="Obdélník 1"/>
              <p:cNvSpPr/>
              <p:nvPr/>
            </p:nvSpPr>
            <p:spPr>
              <a:xfrm>
                <a:off x="1208357" y="1462055"/>
                <a:ext cx="6264613" cy="85594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cs-CZ" dirty="0" smtClean="0">
                          <a:latin typeface="Cambria Math" panose="02040503050406030204" pitchFamily="18" charset="0"/>
                        </a:rPr>
                        <m:t>O</m:t>
                      </m:r>
                      <m:r>
                        <m:rPr>
                          <m:nor/>
                        </m:rPr>
                        <a:rPr lang="cs-CZ" b="0" i="0" dirty="0" smtClean="0">
                          <a:latin typeface="Cambria Math" panose="02040503050406030204" pitchFamily="18" charset="0"/>
                        </a:rPr>
                        <m:t>ver</m:t>
                      </m:r>
                      <m:r>
                        <m:rPr>
                          <m:sty m:val="p"/>
                        </m:rPr>
                        <a:rPr lang="cs-CZ" b="0" i="0" dirty="0" smtClean="0">
                          <a:latin typeface="Cambria Math" panose="02040503050406030204" pitchFamily="18" charset="0"/>
                        </a:rPr>
                        <m:t>all</m:t>
                      </m:r>
                      <m:r>
                        <a:rPr lang="cs-CZ" b="0" i="0" dirty="0" smtClean="0">
                          <a:latin typeface="Cambria Math" panose="02040503050406030204" pitchFamily="18" charset="0"/>
                        </a:rPr>
                        <m:t> </m:t>
                      </m:r>
                      <m:r>
                        <m:rPr>
                          <m:sty m:val="p"/>
                        </m:rPr>
                        <a:rPr lang="cs-CZ" b="0" i="0" dirty="0" smtClean="0">
                          <a:latin typeface="Cambria Math" panose="02040503050406030204" pitchFamily="18" charset="0"/>
                        </a:rPr>
                        <m:t>efficiency</m:t>
                      </m:r>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𝑇</m:t>
                          </m:r>
                          <m:r>
                            <m:rPr>
                              <m:sty m:val="p"/>
                            </m:rPr>
                            <a:rPr lang="cs-CZ" b="0" i="0" smtClean="0">
                              <a:latin typeface="Cambria Math" panose="02040503050406030204" pitchFamily="18" charset="0"/>
                            </a:rPr>
                            <m:t>hrust</m:t>
                          </m:r>
                          <m:r>
                            <a:rPr lang="cs-CZ" b="0" i="0" smtClean="0">
                              <a:latin typeface="Cambria Math" panose="02040503050406030204" pitchFamily="18" charset="0"/>
                            </a:rPr>
                            <m:t> </m:t>
                          </m:r>
                          <m:r>
                            <m:rPr>
                              <m:sty m:val="p"/>
                            </m:rPr>
                            <a:rPr lang="cs-CZ" b="0" i="0" smtClean="0">
                              <a:latin typeface="Cambria Math" panose="02040503050406030204" pitchFamily="18" charset="0"/>
                            </a:rPr>
                            <m:t>power</m:t>
                          </m:r>
                          <m:r>
                            <a:rPr lang="cs-CZ" b="0" i="0" smtClean="0">
                              <a:latin typeface="Cambria Math" panose="02040503050406030204" pitchFamily="18" charset="0"/>
                            </a:rPr>
                            <m:t>  </m:t>
                          </m:r>
                        </m:num>
                        <m:den>
                          <m:r>
                            <m:rPr>
                              <m:sty m:val="p"/>
                            </m:rPr>
                            <a:rPr lang="cs-CZ" b="0" i="0" smtClean="0">
                              <a:latin typeface="Cambria Math" panose="02040503050406030204" pitchFamily="18" charset="0"/>
                            </a:rPr>
                            <m:t>Supply</m:t>
                          </m:r>
                          <m:r>
                            <a:rPr lang="cs-CZ" b="0" i="0" smtClean="0">
                              <a:latin typeface="Cambria Math" panose="02040503050406030204" pitchFamily="18" charset="0"/>
                            </a:rPr>
                            <m:t> </m:t>
                          </m:r>
                          <m:r>
                            <m:rPr>
                              <m:sty m:val="p"/>
                            </m:rPr>
                            <a:rPr lang="cs-CZ" b="0" i="0" smtClean="0">
                              <a:latin typeface="Cambria Math" panose="02040503050406030204" pitchFamily="18" charset="0"/>
                            </a:rPr>
                            <m:t>power</m:t>
                          </m:r>
                          <m:r>
                            <a:rPr lang="cs-CZ" b="0" i="0" smtClean="0">
                              <a:latin typeface="Cambria Math" panose="02040503050406030204" pitchFamily="18" charset="0"/>
                            </a:rPr>
                            <m:t>  </m:t>
                          </m:r>
                        </m:den>
                      </m:f>
                    </m:oMath>
                  </m:oMathPara>
                </a14:m>
                <a:endParaRPr lang="en-US" dirty="0"/>
              </a:p>
            </p:txBody>
          </p:sp>
        </mc:Choice>
        <mc:Fallback xmlns="">
          <p:sp>
            <p:nvSpPr>
              <p:cNvPr id="2" name="Obdélník 1"/>
              <p:cNvSpPr>
                <a:spLocks noRot="1" noChangeAspect="1" noMove="1" noResize="1" noEditPoints="1" noAdjustHandles="1" noChangeArrowheads="1" noChangeShapeType="1" noTextEdit="1"/>
              </p:cNvSpPr>
              <p:nvPr/>
            </p:nvSpPr>
            <p:spPr>
              <a:xfrm>
                <a:off x="1208357" y="1462055"/>
                <a:ext cx="6264613" cy="85594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Obdélník 2"/>
              <p:cNvSpPr/>
              <p:nvPr/>
            </p:nvSpPr>
            <p:spPr>
              <a:xfrm>
                <a:off x="711122" y="3222604"/>
                <a:ext cx="3875165" cy="93134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𝜂</m:t>
                          </m:r>
                        </m:e>
                        <m:sub>
                          <m:r>
                            <a:rPr lang="en-US" i="1">
                              <a:latin typeface="Cambria Math" panose="02040503050406030204" pitchFamily="18" charset="0"/>
                            </a:rPr>
                            <m:t>𝑜𝑣𝑒𝑟𝑎𝑙𝑙</m:t>
                          </m:r>
                        </m:sub>
                      </m:sSub>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𝑇</m:t>
                          </m:r>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𝑓𝑙𝑖𝑔h𝑡</m:t>
                              </m:r>
                            </m:sub>
                          </m:sSub>
                        </m:num>
                        <m:den>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𝑓𝑢𝑒𝑙</m:t>
                                  </m:r>
                                </m:sub>
                              </m:sSub>
                              <m:r>
                                <a:rPr lang="en-US" i="1">
                                  <a:latin typeface="Cambria Math" panose="02040503050406030204" pitchFamily="18" charset="0"/>
                                </a:rPr>
                                <m:t>h</m:t>
                              </m:r>
                            </m:e>
                          </m:acc>
                        </m:den>
                      </m:f>
                    </m:oMath>
                  </m:oMathPara>
                </a14:m>
                <a:endParaRPr lang="en-US" dirty="0"/>
              </a:p>
            </p:txBody>
          </p:sp>
        </mc:Choice>
        <mc:Fallback xmlns="">
          <p:sp>
            <p:nvSpPr>
              <p:cNvPr id="3" name="Obdélník 2"/>
              <p:cNvSpPr>
                <a:spLocks noRot="1" noChangeAspect="1" noMove="1" noResize="1" noEditPoints="1" noAdjustHandles="1" noChangeArrowheads="1" noChangeShapeType="1" noTextEdit="1"/>
              </p:cNvSpPr>
              <p:nvPr/>
            </p:nvSpPr>
            <p:spPr>
              <a:xfrm>
                <a:off x="711122" y="3222604"/>
                <a:ext cx="3875165" cy="931345"/>
              </a:xfrm>
              <a:prstGeom prst="rect">
                <a:avLst/>
              </a:prstGeom>
              <a:blipFill>
                <a:blip r:embed="rId4"/>
                <a:stretch>
                  <a:fillRect/>
                </a:stretch>
              </a:blipFill>
            </p:spPr>
            <p:txBody>
              <a:bodyPr/>
              <a:lstStyle/>
              <a:p>
                <a:r>
                  <a:rPr lang="en-US">
                    <a:noFill/>
                  </a:rPr>
                  <a:t> </a:t>
                </a:r>
              </a:p>
            </p:txBody>
          </p:sp>
        </mc:Fallback>
      </mc:AlternateContent>
      <p:sp>
        <p:nvSpPr>
          <p:cNvPr id="4" name="Šipka dolů 3"/>
          <p:cNvSpPr/>
          <p:nvPr/>
        </p:nvSpPr>
        <p:spPr>
          <a:xfrm>
            <a:off x="3822970" y="2461098"/>
            <a:ext cx="332519" cy="535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 name="Obdélník 5"/>
              <p:cNvSpPr/>
              <p:nvPr/>
            </p:nvSpPr>
            <p:spPr>
              <a:xfrm>
                <a:off x="2054663" y="4600100"/>
                <a:ext cx="4572000" cy="859531"/>
              </a:xfrm>
              <a:prstGeom prst="rect">
                <a:avLst/>
              </a:prstGeom>
            </p:spPr>
            <p:txBody>
              <a:bodyPr>
                <a:spAutoFit/>
              </a:bodyPr>
              <a:lstStyle/>
              <a:p>
                <a:pPr>
                  <a:spcAft>
                    <a:spcPts val="0"/>
                  </a:spcAft>
                </a:pPr>
                <a:r>
                  <a:rPr lang="cs-CZ" dirty="0">
                    <a:ea typeface="Times New Roman" panose="02020603050405020304" pitchFamily="18" charset="0"/>
                  </a:rPr>
                  <a:t> </a:t>
                </a:r>
                <a:endParaRPr lang="en-US" dirty="0">
                  <a:ea typeface="Times New Roman" panose="02020603050405020304" pitchFamily="18" charset="0"/>
                </a:endParaRPr>
              </a:p>
              <a:p>
                <a:pPr>
                  <a:spcAft>
                    <a:spcPts val="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Times New Roman" panose="02020603050405020304" pitchFamily="18" charset="0"/>
                            </a:rPr>
                          </m:ctrlPr>
                        </m:sSubPr>
                        <m:e>
                          <m:r>
                            <a:rPr lang="cs-CZ" i="1">
                              <a:latin typeface="Cambria Math" panose="02040503050406030204" pitchFamily="18" charset="0"/>
                              <a:ea typeface="Times New Roman" panose="02020603050405020304" pitchFamily="18" charset="0"/>
                            </a:rPr>
                            <m:t>𝜂</m:t>
                          </m:r>
                        </m:e>
                        <m:sub>
                          <m:r>
                            <a:rPr lang="cs-CZ" i="1">
                              <a:latin typeface="Cambria Math" panose="02040503050406030204" pitchFamily="18" charset="0"/>
                              <a:ea typeface="Times New Roman" panose="02020603050405020304" pitchFamily="18" charset="0"/>
                            </a:rPr>
                            <m:t>𝑜𝑣𝑒𝑟𝑎𝑙𝑙</m:t>
                          </m:r>
                        </m:sub>
                      </m:sSub>
                      <m:r>
                        <a:rPr lang="cs-CZ" i="1">
                          <a:latin typeface="Cambria Math" panose="02040503050406030204" pitchFamily="18" charset="0"/>
                          <a:ea typeface="Times New Roman" panose="02020603050405020304" pitchFamily="18" charset="0"/>
                        </a:rPr>
                        <m:t>=</m:t>
                      </m:r>
                      <m:sSub>
                        <m:sSubPr>
                          <m:ctrlPr>
                            <a:rPr lang="en-US" i="1">
                              <a:latin typeface="Cambria Math" panose="02040503050406030204" pitchFamily="18" charset="0"/>
                              <a:ea typeface="Times New Roman" panose="02020603050405020304" pitchFamily="18" charset="0"/>
                            </a:rPr>
                          </m:ctrlPr>
                        </m:sSubPr>
                        <m:e>
                          <m:r>
                            <a:rPr lang="cs-CZ" i="1">
                              <a:latin typeface="Cambria Math" panose="02040503050406030204" pitchFamily="18" charset="0"/>
                              <a:ea typeface="Times New Roman" panose="02020603050405020304" pitchFamily="18" charset="0"/>
                            </a:rPr>
                            <m:t>𝜂</m:t>
                          </m:r>
                        </m:e>
                        <m:sub>
                          <m:r>
                            <a:rPr lang="cs-CZ" i="1">
                              <a:latin typeface="Cambria Math" panose="02040503050406030204" pitchFamily="18" charset="0"/>
                              <a:ea typeface="Times New Roman" panose="02020603050405020304" pitchFamily="18" charset="0"/>
                            </a:rPr>
                            <m:t>𝑡h𝑒𝑟𝑚𝑎𝑙</m:t>
                          </m:r>
                        </m:sub>
                      </m:sSub>
                      <m:sSub>
                        <m:sSubPr>
                          <m:ctrlPr>
                            <a:rPr lang="en-US" i="1">
                              <a:latin typeface="Cambria Math" panose="02040503050406030204" pitchFamily="18" charset="0"/>
                              <a:ea typeface="Times New Roman" panose="02020603050405020304" pitchFamily="18" charset="0"/>
                            </a:rPr>
                          </m:ctrlPr>
                        </m:sSubPr>
                        <m:e>
                          <m:r>
                            <a:rPr lang="cs-CZ" i="1">
                              <a:latin typeface="Cambria Math" panose="02040503050406030204" pitchFamily="18" charset="0"/>
                              <a:ea typeface="Times New Roman" panose="02020603050405020304" pitchFamily="18" charset="0"/>
                            </a:rPr>
                            <m:t>.</m:t>
                          </m:r>
                          <m:r>
                            <a:rPr lang="cs-CZ" i="1">
                              <a:latin typeface="Cambria Math" panose="02040503050406030204" pitchFamily="18" charset="0"/>
                              <a:ea typeface="Times New Roman" panose="02020603050405020304" pitchFamily="18" charset="0"/>
                            </a:rPr>
                            <m:t>𝜂</m:t>
                          </m:r>
                        </m:e>
                        <m:sub>
                          <m:r>
                            <a:rPr lang="cs-CZ" i="1">
                              <a:latin typeface="Cambria Math" panose="02040503050406030204" pitchFamily="18" charset="0"/>
                              <a:ea typeface="Times New Roman" panose="02020603050405020304" pitchFamily="18" charset="0"/>
                            </a:rPr>
                            <m:t>𝑝𝑟𝑜𝑝𝑢𝑙𝑠𝑖𝑣𝑒</m:t>
                          </m:r>
                        </m:sub>
                      </m:sSub>
                    </m:oMath>
                  </m:oMathPara>
                </a14:m>
                <a:endParaRPr lang="en-US" dirty="0">
                  <a:ea typeface="Times New Roman" panose="02020603050405020304" pitchFamily="18" charset="0"/>
                </a:endParaRPr>
              </a:p>
            </p:txBody>
          </p:sp>
        </mc:Choice>
        <mc:Fallback xmlns="">
          <p:sp>
            <p:nvSpPr>
              <p:cNvPr id="6" name="Obdélník 5"/>
              <p:cNvSpPr>
                <a:spLocks noRot="1" noChangeAspect="1" noMove="1" noResize="1" noEditPoints="1" noAdjustHandles="1" noChangeArrowheads="1" noChangeShapeType="1" noTextEdit="1"/>
              </p:cNvSpPr>
              <p:nvPr/>
            </p:nvSpPr>
            <p:spPr>
              <a:xfrm>
                <a:off x="2054663" y="4600100"/>
                <a:ext cx="4572000" cy="859531"/>
              </a:xfrm>
              <a:prstGeom prst="rect">
                <a:avLst/>
              </a:prstGeom>
              <a:blipFill>
                <a:blip r:embed="rId5"/>
                <a:stretch>
                  <a:fillRect b="-5674"/>
                </a:stretch>
              </a:blipFill>
            </p:spPr>
            <p:txBody>
              <a:bodyPr/>
              <a:lstStyle/>
              <a:p>
                <a:r>
                  <a:rPr lang="en-US">
                    <a:noFill/>
                  </a:rPr>
                  <a:t> </a:t>
                </a:r>
              </a:p>
            </p:txBody>
          </p:sp>
        </mc:Fallback>
      </mc:AlternateContent>
      <p:sp>
        <p:nvSpPr>
          <p:cNvPr id="10" name="TextovéPole 9"/>
          <p:cNvSpPr txBox="1"/>
          <p:nvPr/>
        </p:nvSpPr>
        <p:spPr>
          <a:xfrm>
            <a:off x="4176994" y="2996119"/>
            <a:ext cx="4243106" cy="457200"/>
          </a:xfrm>
          <a:prstGeom prst="rect">
            <a:avLst/>
          </a:prstGeom>
          <a:noFill/>
        </p:spPr>
        <p:txBody>
          <a:bodyPr wrap="square" rtlCol="0">
            <a:spAutoFit/>
          </a:bodyPr>
          <a:lstStyle/>
          <a:p>
            <a:r>
              <a:rPr lang="cs-CZ" dirty="0">
                <a:solidFill>
                  <a:schemeClr val="bg1">
                    <a:lumMod val="75000"/>
                  </a:schemeClr>
                </a:solidFill>
              </a:rPr>
              <a:t>74,3 MJ tah výkon </a:t>
            </a:r>
            <a:endParaRPr lang="en-US" dirty="0">
              <a:solidFill>
                <a:schemeClr val="bg1">
                  <a:lumMod val="75000"/>
                </a:schemeClr>
              </a:solidFill>
            </a:endParaRPr>
          </a:p>
        </p:txBody>
      </p:sp>
      <p:sp>
        <p:nvSpPr>
          <p:cNvPr id="11" name="TextovéPole 10"/>
          <p:cNvSpPr txBox="1"/>
          <p:nvPr/>
        </p:nvSpPr>
        <p:spPr>
          <a:xfrm>
            <a:off x="4085352" y="3774452"/>
            <a:ext cx="4243106" cy="461665"/>
          </a:xfrm>
          <a:prstGeom prst="rect">
            <a:avLst/>
          </a:prstGeom>
          <a:noFill/>
        </p:spPr>
        <p:txBody>
          <a:bodyPr wrap="square" rtlCol="0">
            <a:spAutoFit/>
          </a:bodyPr>
          <a:lstStyle/>
          <a:p>
            <a:r>
              <a:rPr lang="cs-CZ" dirty="0">
                <a:solidFill>
                  <a:schemeClr val="bg1">
                    <a:lumMod val="75000"/>
                  </a:schemeClr>
                </a:solidFill>
              </a:rPr>
              <a:t>99,7 MJ  =  74,3% </a:t>
            </a:r>
            <a:endParaRPr lang="en-US" dirty="0">
              <a:solidFill>
                <a:schemeClr val="bg1">
                  <a:lumMod val="75000"/>
                </a:schemeClr>
              </a:solidFill>
            </a:endParaRPr>
          </a:p>
        </p:txBody>
      </p:sp>
    </p:spTree>
    <p:extLst>
      <p:ext uri="{BB962C8B-B14F-4D97-AF65-F5344CB8AC3E}">
        <p14:creationId xmlns:p14="http://schemas.microsoft.com/office/powerpoint/2010/main" val="17945055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9" name="Text Box 5"/>
          <p:cNvSpPr txBox="1">
            <a:spLocks noChangeArrowheads="1"/>
          </p:cNvSpPr>
          <p:nvPr/>
        </p:nvSpPr>
        <p:spPr bwMode="auto">
          <a:xfrm>
            <a:off x="365699" y="1804954"/>
            <a:ext cx="8239125"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nchor="t">
            <a:spAutoFit/>
          </a:bodyPr>
          <a:lstStyle/>
          <a:p>
            <a:pPr algn="just">
              <a:spcBef>
                <a:spcPts val="50"/>
              </a:spcBef>
            </a:pPr>
            <a:r>
              <a:rPr lang="en-US">
                <a:latin typeface="Times New Roman"/>
                <a:cs typeface="Times New Roman"/>
              </a:rPr>
              <a:t>This output was supported by the National Recovery Plan project "Acceleration of Green Skills and Sustainability at BUT " registration number NPO_VUT_MSMT-2143/2024-5. </a:t>
            </a:r>
            <a:endParaRPr lang="en-US"/>
          </a:p>
          <a:p>
            <a:pPr algn="just">
              <a:spcBef>
                <a:spcPct val="50000"/>
              </a:spcBef>
            </a:pPr>
            <a:endParaRPr lang="en-US" dirty="0">
              <a:cs typeface="Times New Roman"/>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9" name="Obrázek 8">
            <a:extLst>
              <a:ext uri="{FF2B5EF4-FFF2-40B4-BE49-F238E27FC236}">
                <a16:creationId xmlns:a16="http://schemas.microsoft.com/office/drawing/2014/main" id="{6F88A602-123A-4560-97A8-C016726FE82F}"/>
              </a:ext>
            </a:extLst>
          </p:cNvPr>
          <p:cNvPicPr/>
          <p:nvPr/>
        </p:nvPicPr>
        <p:blipFill rotWithShape="1">
          <a:blip r:embed="rId3" cstate="print">
            <a:extLst>
              <a:ext uri="{28A0092B-C50C-407E-A947-70E740481C1C}">
                <a14:useLocalDpi xmlns:a14="http://schemas.microsoft.com/office/drawing/2010/main" val="0"/>
              </a:ext>
            </a:extLst>
          </a:blip>
          <a:srcRect l="6723" t="20264" r="8101" b="18963"/>
          <a:stretch/>
        </p:blipFill>
        <p:spPr bwMode="auto">
          <a:xfrm>
            <a:off x="413628" y="3874037"/>
            <a:ext cx="1443139" cy="585037"/>
          </a:xfrm>
          <a:prstGeom prst="rect">
            <a:avLst/>
          </a:prstGeom>
          <a:ln>
            <a:noFill/>
          </a:ln>
          <a:extLst>
            <a:ext uri="{53640926-AAD7-44D8-BBD7-CCE9431645EC}">
              <a14:shadowObscured xmlns:a14="http://schemas.microsoft.com/office/drawing/2010/main"/>
            </a:ext>
          </a:extLst>
        </p:spPr>
      </p:pic>
      <p:sp>
        <p:nvSpPr>
          <p:cNvPr id="10" name="TextovéPole 9"/>
          <p:cNvSpPr txBox="1"/>
          <p:nvPr/>
        </p:nvSpPr>
        <p:spPr>
          <a:xfrm>
            <a:off x="476149" y="4459074"/>
            <a:ext cx="1767292" cy="307777"/>
          </a:xfrm>
          <a:prstGeom prst="rect">
            <a:avLst/>
          </a:prstGeom>
          <a:noFill/>
        </p:spPr>
        <p:txBody>
          <a:bodyPr wrap="square" rtlCol="0">
            <a:spAutoFit/>
          </a:bodyPr>
          <a:lstStyle/>
          <a:p>
            <a:r>
              <a:rPr lang="cs-CZ" sz="1400" b="1" dirty="0"/>
              <a:t>CC BY-NC-SA 4.0</a:t>
            </a:r>
            <a:endParaRPr lang="en-US" sz="1400" dirty="0"/>
          </a:p>
        </p:txBody>
      </p:sp>
      <p:pic>
        <p:nvPicPr>
          <p:cNvPr id="3" name="Picture 2">
            <a:extLst>
              <a:ext uri="{FF2B5EF4-FFF2-40B4-BE49-F238E27FC236}">
                <a16:creationId xmlns:a16="http://schemas.microsoft.com/office/drawing/2014/main" id="{ED0CCFFC-4A56-4F48-627C-10BCA9147B8D}"/>
              </a:ext>
            </a:extLst>
          </p:cNvPr>
          <p:cNvPicPr>
            <a:picLocks noChangeAspect="1"/>
          </p:cNvPicPr>
          <p:nvPr/>
        </p:nvPicPr>
        <p:blipFill>
          <a:blip r:embed="rId4"/>
          <a:srcRect b="3797"/>
          <a:stretch>
            <a:fillRect/>
          </a:stretch>
        </p:blipFill>
        <p:spPr>
          <a:xfrm>
            <a:off x="0" y="5290533"/>
            <a:ext cx="9144000" cy="1389889"/>
          </a:xfrm>
          <a:prstGeom prst="rect">
            <a:avLst/>
          </a:prstGeom>
        </p:spPr>
      </p:pic>
    </p:spTree>
    <p:extLst>
      <p:ext uri="{BB962C8B-B14F-4D97-AF65-F5344CB8AC3E}">
        <p14:creationId xmlns:p14="http://schemas.microsoft.com/office/powerpoint/2010/main" val="2064222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647700" y="101601"/>
            <a:ext cx="7772400" cy="457200"/>
          </a:xfrm>
        </p:spPr>
        <p:txBody>
          <a:bodyPr/>
          <a:lstStyle/>
          <a:p>
            <a:r>
              <a:rPr lang="cs-CZ" altLang="cs-CZ" sz="3200" dirty="0" err="1">
                <a:solidFill>
                  <a:schemeClr val="accent2"/>
                </a:solidFill>
                <a:latin typeface="Arial" panose="020B0604020202020204" pitchFamily="34" charset="0"/>
              </a:rPr>
              <a:t>Environmental</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requirements</a:t>
            </a:r>
            <a:endParaRPr lang="cs-CZ" altLang="cs-CZ" sz="3200" dirty="0">
              <a:solidFill>
                <a:schemeClr val="accent2"/>
              </a:solidFill>
              <a:latin typeface="Arial" panose="020B0604020202020204" pitchFamily="34" charset="0"/>
            </a:endParaRPr>
          </a:p>
        </p:txBody>
      </p:sp>
      <p:sp>
        <p:nvSpPr>
          <p:cNvPr id="267267" name="Rectangle 3"/>
          <p:cNvSpPr>
            <a:spLocks noGrp="1" noChangeArrowheads="1"/>
          </p:cNvSpPr>
          <p:nvPr>
            <p:ph type="body" idx="1"/>
          </p:nvPr>
        </p:nvSpPr>
        <p:spPr>
          <a:xfrm>
            <a:off x="634932" y="2249507"/>
            <a:ext cx="8105775" cy="4823481"/>
          </a:xfrm>
        </p:spPr>
        <p:txBody>
          <a:bodyPr/>
          <a:lstStyle/>
          <a:p>
            <a:r>
              <a:rPr lang="cs-CZ" altLang="cs-CZ" sz="2800" dirty="0">
                <a:cs typeface="Arial" panose="020B0604020202020204" pitchFamily="34" charset="0"/>
              </a:rPr>
              <a:t>Rio de </a:t>
            </a:r>
            <a:r>
              <a:rPr lang="cs-CZ" altLang="cs-CZ" sz="2800" dirty="0" err="1">
                <a:cs typeface="Arial" panose="020B0604020202020204" pitchFamily="34" charset="0"/>
              </a:rPr>
              <a:t>Janeiro</a:t>
            </a:r>
            <a:r>
              <a:rPr lang="cs-CZ" altLang="cs-CZ" sz="2800" dirty="0">
                <a:cs typeface="Arial" panose="020B0604020202020204" pitchFamily="34" charset="0"/>
              </a:rPr>
              <a:t> 1992, UN Framework </a:t>
            </a:r>
            <a:r>
              <a:rPr lang="cs-CZ" altLang="cs-CZ" sz="2800" dirty="0" err="1">
                <a:cs typeface="Arial" panose="020B0604020202020204" pitchFamily="34" charset="0"/>
              </a:rPr>
              <a:t>Convention</a:t>
            </a:r>
            <a:r>
              <a:rPr lang="cs-CZ" altLang="cs-CZ" sz="2800" dirty="0">
                <a:cs typeface="Arial" panose="020B0604020202020204" pitchFamily="34" charset="0"/>
              </a:rPr>
              <a:t> on </a:t>
            </a:r>
            <a:r>
              <a:rPr lang="cs-CZ" altLang="cs-CZ" sz="2800" dirty="0" err="1">
                <a:cs typeface="Arial" panose="020B0604020202020204" pitchFamily="34" charset="0"/>
              </a:rPr>
              <a:t>Climate</a:t>
            </a:r>
            <a:r>
              <a:rPr lang="cs-CZ" altLang="cs-CZ" sz="2800" dirty="0">
                <a:cs typeface="Arial" panose="020B0604020202020204" pitchFamily="34" charset="0"/>
              </a:rPr>
              <a:t> </a:t>
            </a:r>
            <a:r>
              <a:rPr lang="cs-CZ" altLang="cs-CZ" sz="2800" dirty="0" err="1">
                <a:cs typeface="Arial" panose="020B0604020202020204" pitchFamily="34" charset="0"/>
              </a:rPr>
              <a:t>Change</a:t>
            </a:r>
            <a:r>
              <a:rPr lang="cs-CZ" altLang="cs-CZ" sz="2800" dirty="0">
                <a:cs typeface="Arial" panose="020B0604020202020204" pitchFamily="34" charset="0"/>
              </a:rPr>
              <a:t> </a:t>
            </a:r>
            <a:r>
              <a:rPr lang="cs-CZ" altLang="cs-CZ" sz="2800" dirty="0" err="1">
                <a:cs typeface="Arial" panose="020B0604020202020204" pitchFamily="34" charset="0"/>
              </a:rPr>
              <a:t>signed</a:t>
            </a:r>
            <a:endParaRPr lang="cs-CZ" altLang="cs-CZ" sz="2800" dirty="0">
              <a:cs typeface="Arial" panose="020B0604020202020204" pitchFamily="34" charset="0"/>
            </a:endParaRPr>
          </a:p>
          <a:p>
            <a:r>
              <a:rPr lang="en-US" altLang="cs-CZ" sz="2800" dirty="0">
                <a:cs typeface="Arial" panose="020B0604020202020204" pitchFamily="34" charset="0"/>
              </a:rPr>
              <a:t>The Parties to the Convention have committed to</a:t>
            </a:r>
            <a:r>
              <a:rPr lang="cs-CZ" altLang="cs-CZ" sz="2800" dirty="0">
                <a:cs typeface="Arial" panose="020B0604020202020204" pitchFamily="34" charset="0"/>
              </a:rPr>
              <a:t>:</a:t>
            </a:r>
          </a:p>
          <a:p>
            <a:pPr lvl="1"/>
            <a:r>
              <a:rPr lang="en-US" altLang="cs-CZ" sz="2400" dirty="0">
                <a:cs typeface="Arial" panose="020B0604020202020204" pitchFamily="34" charset="0"/>
              </a:rPr>
              <a:t>inventory their greenhouse gas emissions</a:t>
            </a:r>
            <a:r>
              <a:rPr lang="cs-CZ" altLang="cs-CZ" sz="2400" dirty="0">
                <a:cs typeface="Arial" panose="020B0604020202020204" pitchFamily="34" charset="0"/>
              </a:rPr>
              <a:t>;</a:t>
            </a:r>
            <a:endParaRPr lang="en-US" altLang="cs-CZ" sz="2400" dirty="0">
              <a:cs typeface="Arial" panose="020B0604020202020204" pitchFamily="34" charset="0"/>
            </a:endParaRPr>
          </a:p>
          <a:p>
            <a:pPr lvl="1"/>
            <a:r>
              <a:rPr lang="en-US" altLang="cs-CZ" sz="2400" dirty="0">
                <a:cs typeface="Arial" panose="020B0604020202020204" pitchFamily="34" charset="0"/>
              </a:rPr>
              <a:t>implement national programs aimed at reducing emissions</a:t>
            </a:r>
            <a:r>
              <a:rPr lang="cs-CZ" altLang="cs-CZ" sz="2400" dirty="0">
                <a:cs typeface="Arial" panose="020B0604020202020204" pitchFamily="34" charset="0"/>
              </a:rPr>
              <a:t>;</a:t>
            </a:r>
            <a:endParaRPr lang="en-US" altLang="cs-CZ" sz="2400" dirty="0">
              <a:cs typeface="Arial" panose="020B0604020202020204" pitchFamily="34" charset="0"/>
            </a:endParaRPr>
          </a:p>
          <a:p>
            <a:pPr lvl="1"/>
            <a:r>
              <a:rPr lang="en-US" altLang="cs-CZ" sz="2400" dirty="0">
                <a:cs typeface="Arial" panose="020B0604020202020204" pitchFamily="34" charset="0"/>
              </a:rPr>
              <a:t>support the development of relevant technologies</a:t>
            </a:r>
            <a:r>
              <a:rPr lang="cs-CZ" altLang="cs-CZ" sz="2400" dirty="0">
                <a:cs typeface="Arial" panose="020B0604020202020204" pitchFamily="34" charset="0"/>
              </a:rPr>
              <a:t>;</a:t>
            </a:r>
            <a:endParaRPr lang="en-US" altLang="cs-CZ" sz="2400" dirty="0">
              <a:cs typeface="Arial" panose="020B0604020202020204" pitchFamily="34" charset="0"/>
            </a:endParaRPr>
          </a:p>
          <a:p>
            <a:pPr lvl="1"/>
            <a:r>
              <a:rPr lang="en-US" altLang="cs-CZ" sz="2400" dirty="0">
                <a:cs typeface="Arial" panose="020B0604020202020204" pitchFamily="34" charset="0"/>
              </a:rPr>
              <a:t>support scientific research, public education, exchange of information</a:t>
            </a:r>
            <a:r>
              <a:rPr lang="cs-CZ" altLang="cs-CZ" sz="2400" dirty="0">
                <a:cs typeface="Arial" panose="020B0604020202020204" pitchFamily="34" charset="0"/>
              </a:rPr>
              <a:t>.</a:t>
            </a:r>
          </a:p>
        </p:txBody>
      </p:sp>
      <p:sp>
        <p:nvSpPr>
          <p:cNvPr id="267268"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67269" name="Text Box 5"/>
          <p:cNvSpPr txBox="1">
            <a:spLocks noChangeArrowheads="1"/>
          </p:cNvSpPr>
          <p:nvPr/>
        </p:nvSpPr>
        <p:spPr bwMode="auto">
          <a:xfrm>
            <a:off x="466725" y="914400"/>
            <a:ext cx="82391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b="1" dirty="0">
                <a:latin typeface="Arial" panose="020B0604020202020204" pitchFamily="34" charset="0"/>
                <a:cs typeface="Arial" panose="020B0604020202020204" pitchFamily="34" charset="0"/>
              </a:rPr>
              <a:t>Strategies and activities supporting the sustainability of air transport</a:t>
            </a:r>
            <a:endParaRPr lang="cs-CZ" altLang="cs-CZ" sz="2800"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Tree>
    <p:extLst>
      <p:ext uri="{BB962C8B-B14F-4D97-AF65-F5344CB8AC3E}">
        <p14:creationId xmlns:p14="http://schemas.microsoft.com/office/powerpoint/2010/main" val="529676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647700" y="101601"/>
            <a:ext cx="7772400" cy="457200"/>
          </a:xfrm>
        </p:spPr>
        <p:txBody>
          <a:bodyPr/>
          <a:lstStyle/>
          <a:p>
            <a:r>
              <a:rPr lang="cs-CZ" altLang="cs-CZ" sz="3200" dirty="0" err="1">
                <a:solidFill>
                  <a:schemeClr val="accent2"/>
                </a:solidFill>
                <a:latin typeface="Arial" panose="020B0604020202020204" pitchFamily="34" charset="0"/>
              </a:rPr>
              <a:t>Environmental</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requirements</a:t>
            </a:r>
            <a:endParaRPr lang="cs-CZ" altLang="cs-CZ" sz="3200" dirty="0">
              <a:solidFill>
                <a:schemeClr val="accent2"/>
              </a:solidFill>
              <a:latin typeface="Arial" panose="020B0604020202020204" pitchFamily="34" charset="0"/>
            </a:endParaRPr>
          </a:p>
        </p:txBody>
      </p:sp>
      <p:sp>
        <p:nvSpPr>
          <p:cNvPr id="267267" name="Rectangle 3"/>
          <p:cNvSpPr>
            <a:spLocks noGrp="1" noChangeArrowheads="1"/>
          </p:cNvSpPr>
          <p:nvPr>
            <p:ph type="body" idx="1"/>
          </p:nvPr>
        </p:nvSpPr>
        <p:spPr>
          <a:xfrm>
            <a:off x="533399" y="2023984"/>
            <a:ext cx="8105775" cy="4823481"/>
          </a:xfrm>
        </p:spPr>
        <p:txBody>
          <a:bodyPr/>
          <a:lstStyle/>
          <a:p>
            <a:pPr marL="0" indent="0">
              <a:buNone/>
            </a:pPr>
            <a:r>
              <a:rPr lang="cs-CZ" altLang="cs-CZ" sz="2400" b="1" dirty="0">
                <a:latin typeface="Arial" panose="020B0604020202020204" pitchFamily="34" charset="0"/>
                <a:cs typeface="Arial" panose="020B0604020202020204" pitchFamily="34" charset="0"/>
              </a:rPr>
              <a:t>Paris </a:t>
            </a:r>
            <a:r>
              <a:rPr lang="cs-CZ" altLang="cs-CZ" sz="2400" b="1" dirty="0" err="1">
                <a:latin typeface="Arial" panose="020B0604020202020204" pitchFamily="34" charset="0"/>
                <a:cs typeface="Arial" panose="020B0604020202020204" pitchFamily="34" charset="0"/>
              </a:rPr>
              <a:t>Climate</a:t>
            </a:r>
            <a:r>
              <a:rPr lang="cs-CZ" altLang="cs-CZ" sz="2400" b="1" dirty="0">
                <a:latin typeface="Arial" panose="020B0604020202020204" pitchFamily="34" charset="0"/>
                <a:cs typeface="Arial" panose="020B0604020202020204" pitchFamily="34" charset="0"/>
              </a:rPr>
              <a:t> </a:t>
            </a:r>
            <a:r>
              <a:rPr lang="cs-CZ" altLang="cs-CZ" sz="2400" b="1" dirty="0" err="1">
                <a:latin typeface="Arial" panose="020B0604020202020204" pitchFamily="34" charset="0"/>
                <a:cs typeface="Arial" panose="020B0604020202020204" pitchFamily="34" charset="0"/>
              </a:rPr>
              <a:t>Agreement</a:t>
            </a:r>
            <a:r>
              <a:rPr lang="cs-CZ" altLang="cs-CZ" sz="2400" b="1" dirty="0">
                <a:latin typeface="Arial" panose="020B0604020202020204" pitchFamily="34" charset="0"/>
                <a:cs typeface="Arial" panose="020B0604020202020204" pitchFamily="34" charset="0"/>
              </a:rPr>
              <a:t> 2015</a:t>
            </a:r>
          </a:p>
          <a:p>
            <a:endParaRPr lang="cs-CZ" altLang="cs-CZ" sz="1200" dirty="0"/>
          </a:p>
          <a:p>
            <a:r>
              <a:rPr lang="en-US" altLang="cs-CZ" sz="2400" dirty="0"/>
              <a:t>The 2015 Paris Climate Agreement is a legally binding international treaty adopted by 196 parties at the UN Climate Change Conference (COP21) to combat climate change. Its main goal is to limit global warming to well below </a:t>
            </a:r>
            <a:r>
              <a:rPr lang="cs-CZ" altLang="cs-CZ" sz="2400" dirty="0"/>
              <a:t>2°C</a:t>
            </a:r>
            <a:r>
              <a:rPr lang="en-US" altLang="cs-CZ" sz="2400" dirty="0"/>
              <a:t> above pre-industrial levels, while aiming for a 1.5</a:t>
            </a:r>
            <a:r>
              <a:rPr lang="cs-CZ" altLang="cs-CZ" sz="2400" dirty="0"/>
              <a:t>°C</a:t>
            </a:r>
            <a:r>
              <a:rPr lang="en-US" altLang="cs-CZ" sz="2400" dirty="0"/>
              <a:t> limit. The agreement requires countries to set their own greenhouse gas reduction targets, adapt to climate change impacts, and provide financial support to developing nations. </a:t>
            </a:r>
            <a:endParaRPr lang="cs-CZ" altLang="cs-CZ" sz="2000" dirty="0"/>
          </a:p>
        </p:txBody>
      </p:sp>
      <p:sp>
        <p:nvSpPr>
          <p:cNvPr id="267268"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67269" name="Text Box 5"/>
          <p:cNvSpPr txBox="1">
            <a:spLocks noChangeArrowheads="1"/>
          </p:cNvSpPr>
          <p:nvPr/>
        </p:nvSpPr>
        <p:spPr bwMode="auto">
          <a:xfrm>
            <a:off x="466725" y="914400"/>
            <a:ext cx="82391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b="1" dirty="0">
                <a:latin typeface="Arial" panose="020B0604020202020204" pitchFamily="34" charset="0"/>
                <a:cs typeface="Arial" panose="020B0604020202020204" pitchFamily="34" charset="0"/>
              </a:rPr>
              <a:t>Strategies and activities supporting the sustainability of air transport</a:t>
            </a:r>
            <a:endParaRPr lang="cs-CZ" altLang="cs-CZ" sz="2800"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spTree>
    <p:extLst>
      <p:ext uri="{BB962C8B-B14F-4D97-AF65-F5344CB8AC3E}">
        <p14:creationId xmlns:p14="http://schemas.microsoft.com/office/powerpoint/2010/main" val="443082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647700" y="101601"/>
            <a:ext cx="7772400" cy="457200"/>
          </a:xfrm>
        </p:spPr>
        <p:txBody>
          <a:bodyPr/>
          <a:lstStyle/>
          <a:p>
            <a:r>
              <a:rPr lang="cs-CZ" altLang="cs-CZ" sz="3200" dirty="0" err="1">
                <a:solidFill>
                  <a:schemeClr val="accent2"/>
                </a:solidFill>
                <a:latin typeface="Arial" panose="020B0604020202020204" pitchFamily="34" charset="0"/>
              </a:rPr>
              <a:t>Environmental</a:t>
            </a:r>
            <a:r>
              <a:rPr lang="cs-CZ" altLang="cs-CZ" sz="3200" dirty="0">
                <a:solidFill>
                  <a:schemeClr val="accent2"/>
                </a:solidFill>
                <a:latin typeface="Arial" panose="020B0604020202020204" pitchFamily="34" charset="0"/>
              </a:rPr>
              <a:t> </a:t>
            </a:r>
            <a:r>
              <a:rPr lang="cs-CZ" altLang="cs-CZ" sz="3200" dirty="0" err="1">
                <a:solidFill>
                  <a:schemeClr val="accent2"/>
                </a:solidFill>
                <a:latin typeface="Arial" panose="020B0604020202020204" pitchFamily="34" charset="0"/>
              </a:rPr>
              <a:t>requirements</a:t>
            </a:r>
            <a:endParaRPr lang="cs-CZ" altLang="cs-CZ" sz="3200" dirty="0">
              <a:solidFill>
                <a:schemeClr val="accent2"/>
              </a:solidFill>
              <a:latin typeface="Arial" panose="020B0604020202020204" pitchFamily="34" charset="0"/>
            </a:endParaRPr>
          </a:p>
        </p:txBody>
      </p:sp>
      <p:sp>
        <p:nvSpPr>
          <p:cNvPr id="267267" name="Rectangle 3"/>
          <p:cNvSpPr>
            <a:spLocks noGrp="1" noChangeArrowheads="1"/>
          </p:cNvSpPr>
          <p:nvPr>
            <p:ph type="body" idx="1"/>
          </p:nvPr>
        </p:nvSpPr>
        <p:spPr>
          <a:xfrm>
            <a:off x="3722881" y="1652898"/>
            <a:ext cx="5040119" cy="4823481"/>
          </a:xfrm>
        </p:spPr>
        <p:txBody>
          <a:bodyPr/>
          <a:lstStyle/>
          <a:p>
            <a:r>
              <a:rPr lang="en-US" sz="2000" dirty="0"/>
              <a:t>The UN 2030 Agenda for Sustainable Development identifies aviation as an integral part of achieving several Sustainable Development Goals (SDGs),</a:t>
            </a:r>
            <a:endParaRPr lang="cs-CZ" altLang="cs-CZ" sz="2000" dirty="0"/>
          </a:p>
          <a:p>
            <a:endParaRPr lang="cs-CZ" altLang="cs-CZ" sz="2000" dirty="0"/>
          </a:p>
        </p:txBody>
      </p:sp>
      <p:sp>
        <p:nvSpPr>
          <p:cNvPr id="267268" name="Text Box 4"/>
          <p:cNvSpPr txBox="1">
            <a:spLocks noChangeArrowheads="1"/>
          </p:cNvSpPr>
          <p:nvPr/>
        </p:nvSpPr>
        <p:spPr bwMode="auto">
          <a:xfrm>
            <a:off x="457200" y="1295400"/>
            <a:ext cx="434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cs-CZ" altLang="cs-CZ"/>
          </a:p>
        </p:txBody>
      </p:sp>
      <p:sp>
        <p:nvSpPr>
          <p:cNvPr id="267269" name="Text Box 5"/>
          <p:cNvSpPr txBox="1">
            <a:spLocks noChangeArrowheads="1"/>
          </p:cNvSpPr>
          <p:nvPr/>
        </p:nvSpPr>
        <p:spPr bwMode="auto">
          <a:xfrm>
            <a:off x="219015" y="660546"/>
            <a:ext cx="82391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en-US" altLang="cs-CZ" sz="2800" b="1" dirty="0">
                <a:latin typeface="Arial" panose="020B0604020202020204" pitchFamily="34" charset="0"/>
                <a:cs typeface="Arial" panose="020B0604020202020204" pitchFamily="34" charset="0"/>
              </a:rPr>
              <a:t>Strategies and activities supporting the sustainability of air transport</a:t>
            </a:r>
            <a:endParaRPr lang="cs-CZ" altLang="cs-CZ" sz="2800" b="1" dirty="0">
              <a:latin typeface="Arial" panose="020B0604020202020204" pitchFamily="34" charset="0"/>
              <a:cs typeface="Arial" panose="020B0604020202020204" pitchFamily="34" charset="0"/>
            </a:endParaRPr>
          </a:p>
        </p:txBody>
      </p:sp>
      <p:sp>
        <p:nvSpPr>
          <p:cNvPr id="8" name="Line 1041"/>
          <p:cNvSpPr>
            <a:spLocks noChangeShapeType="1"/>
          </p:cNvSpPr>
          <p:nvPr/>
        </p:nvSpPr>
        <p:spPr bwMode="auto">
          <a:xfrm>
            <a:off x="209550" y="622300"/>
            <a:ext cx="8553450" cy="0"/>
          </a:xfrm>
          <a:prstGeom prst="line">
            <a:avLst/>
          </a:prstGeom>
          <a:noFill/>
          <a:ln w="6985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s-CZ"/>
          </a:p>
        </p:txBody>
      </p:sp>
      <p:pic>
        <p:nvPicPr>
          <p:cNvPr id="2" name="Obrázek 1"/>
          <p:cNvPicPr>
            <a:picLocks noChangeAspect="1"/>
          </p:cNvPicPr>
          <p:nvPr/>
        </p:nvPicPr>
        <p:blipFill>
          <a:blip r:embed="rId2"/>
          <a:stretch>
            <a:fillRect/>
          </a:stretch>
        </p:blipFill>
        <p:spPr>
          <a:xfrm>
            <a:off x="0" y="1524000"/>
            <a:ext cx="3876554" cy="5115579"/>
          </a:xfrm>
          <a:prstGeom prst="rect">
            <a:avLst/>
          </a:prstGeom>
        </p:spPr>
      </p:pic>
      <p:sp>
        <p:nvSpPr>
          <p:cNvPr id="3" name="TextovéPole 2"/>
          <p:cNvSpPr txBox="1"/>
          <p:nvPr/>
        </p:nvSpPr>
        <p:spPr>
          <a:xfrm>
            <a:off x="3634944" y="6042391"/>
            <a:ext cx="5100178" cy="646331"/>
          </a:xfrm>
          <a:prstGeom prst="rect">
            <a:avLst/>
          </a:prstGeom>
          <a:noFill/>
        </p:spPr>
        <p:txBody>
          <a:bodyPr wrap="square" rtlCol="0">
            <a:spAutoFit/>
          </a:bodyPr>
          <a:lstStyle/>
          <a:p>
            <a:r>
              <a:rPr lang="en-US" sz="1800" dirty="0"/>
              <a:t>UNFCCC</a:t>
            </a:r>
            <a:r>
              <a:rPr lang="cs-CZ" sz="1800" dirty="0"/>
              <a:t> - U</a:t>
            </a:r>
            <a:r>
              <a:rPr lang="en-US" sz="1800" dirty="0" err="1"/>
              <a:t>nited</a:t>
            </a:r>
            <a:r>
              <a:rPr lang="en-US" sz="1800" dirty="0"/>
              <a:t> Nations Framework Convention on Climate Change</a:t>
            </a:r>
          </a:p>
        </p:txBody>
      </p:sp>
      <p:pic>
        <p:nvPicPr>
          <p:cNvPr id="4" name="Obrázek 3"/>
          <p:cNvPicPr>
            <a:picLocks noChangeAspect="1"/>
          </p:cNvPicPr>
          <p:nvPr/>
        </p:nvPicPr>
        <p:blipFill>
          <a:blip r:embed="rId3"/>
          <a:stretch>
            <a:fillRect/>
          </a:stretch>
        </p:blipFill>
        <p:spPr>
          <a:xfrm>
            <a:off x="3634944" y="3319028"/>
            <a:ext cx="5454855" cy="2723363"/>
          </a:xfrm>
          <a:prstGeom prst="rect">
            <a:avLst/>
          </a:prstGeom>
        </p:spPr>
      </p:pic>
    </p:spTree>
    <p:extLst>
      <p:ext uri="{BB962C8B-B14F-4D97-AF65-F5344CB8AC3E}">
        <p14:creationId xmlns:p14="http://schemas.microsoft.com/office/powerpoint/2010/main" val="786116151"/>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4AB1D353823CD643A28AE400E81BBB72" ma:contentTypeVersion="18" ma:contentTypeDescription="Vytvoří nový dokument" ma:contentTypeScope="" ma:versionID="69a4c38d3a34da8b000632deda558780">
  <xsd:schema xmlns:xsd="http://www.w3.org/2001/XMLSchema" xmlns:xs="http://www.w3.org/2001/XMLSchema" xmlns:p="http://schemas.microsoft.com/office/2006/metadata/properties" xmlns:ns2="217fe81e-7f3b-4f8d-b609-d43d34ebc833" xmlns:ns3="c17f1520-97ce-47bd-814f-cc5d7f983cfc" targetNamespace="http://schemas.microsoft.com/office/2006/metadata/properties" ma:root="true" ma:fieldsID="5e8f2d2f83933ef13085cb23133426aa" ns2:_="" ns3:_="">
    <xsd:import namespace="217fe81e-7f3b-4f8d-b609-d43d34ebc833"/>
    <xsd:import namespace="c17f1520-97ce-47bd-814f-cc5d7f983cf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SearchProperties" minOccurs="0"/>
                <xsd:element ref="ns2:MediaServiceObjectDetectorVersion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7fe81e-7f3b-4f8d-b609-d43d34ebc833"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Značky obrázků" ma:readOnly="false" ma:fieldId="{5cf76f15-5ced-4ddc-b409-7134ff3c332f}" ma:taxonomyMulti="true" ma:sspId="ddc0c66c-3bbb-45c0-81fe-e66ee927fa88" ma:termSetId="09814cd3-568e-fe90-9814-8d621ff8fb84" ma:anchorId="fba54fb3-c3e1-fe81-a776-ca4b69148c4d" ma:open="true" ma:isKeyword="false">
      <xsd:complexType>
        <xsd:sequence>
          <xsd:element ref="pc:Terms" minOccurs="0" maxOccurs="1"/>
        </xsd:sequence>
      </xsd:complex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17f1520-97ce-47bd-814f-cc5d7f983cfc" elementFormDefault="qualified">
    <xsd:import namespace="http://schemas.microsoft.com/office/2006/documentManagement/types"/>
    <xsd:import namespace="http://schemas.microsoft.com/office/infopath/2007/PartnerControls"/>
    <xsd:element name="SharedWithUsers" ma:index="10"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dílené s podrobnostmi" ma:internalName="SharedWithDetails" ma:readOnly="true">
      <xsd:simpleType>
        <xsd:restriction base="dms:Note">
          <xsd:maxLength value="255"/>
        </xsd:restriction>
      </xsd:simpleType>
    </xsd:element>
    <xsd:element name="TaxCatchAll" ma:index="21" nillable="true" ma:displayName="Taxonomy Catch All Column" ma:hidden="true" ma:list="{6fa2a13b-c370-4545-93e8-571e99b051c1}" ma:internalName="TaxCatchAll" ma:showField="CatchAllData" ma:web="c17f1520-97ce-47bd-814f-cc5d7f983c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c17f1520-97ce-47bd-814f-cc5d7f983cfc" xsi:nil="true"/>
    <lcf76f155ced4ddcb4097134ff3c332f xmlns="217fe81e-7f3b-4f8d-b609-d43d34ebc83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552DD09-65E9-48CF-872E-2AE25C51412C}"/>
</file>

<file path=customXml/itemProps2.xml><?xml version="1.0" encoding="utf-8"?>
<ds:datastoreItem xmlns:ds="http://schemas.openxmlformats.org/officeDocument/2006/customXml" ds:itemID="{40F40882-2D1E-4C18-B538-5B2B072023B3}">
  <ds:schemaRefs>
    <ds:schemaRef ds:uri="http://schemas.microsoft.com/sharepoint/v3/contenttype/forms"/>
  </ds:schemaRefs>
</ds:datastoreItem>
</file>

<file path=customXml/itemProps3.xml><?xml version="1.0" encoding="utf-8"?>
<ds:datastoreItem xmlns:ds="http://schemas.openxmlformats.org/officeDocument/2006/customXml" ds:itemID="{28803A24-6B49-4FDB-8745-69ECC15D45A9}">
  <ds:schemaRefs>
    <ds:schemaRef ds:uri="http://schemas.microsoft.com/office/2006/metadata/properties"/>
    <ds:schemaRef ds:uri="http://schemas.microsoft.com/office/infopath/2007/PartnerControls"/>
    <ds:schemaRef ds:uri="78e9fada-401e-471e-a4b7-f377a62517d6"/>
    <ds:schemaRef ds:uri="0b5c75ba-96fb-4b73-b20b-27256472decc"/>
  </ds:schemaRefs>
</ds:datastoreItem>
</file>

<file path=docProps/app.xml><?xml version="1.0" encoding="utf-8"?>
<Properties xmlns="http://schemas.openxmlformats.org/officeDocument/2006/extended-properties" xmlns:vt="http://schemas.openxmlformats.org/officeDocument/2006/docPropsVTypes">
  <TotalTime>28053</TotalTime>
  <Words>3053</Words>
  <Application>Microsoft Office PowerPoint</Application>
  <PresentationFormat>On-screen Show (4:3)</PresentationFormat>
  <Paragraphs>376</Paragraphs>
  <Slides>61</Slides>
  <Notes>6</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Default Design</vt:lpstr>
      <vt:lpstr>Aircraft propulsion OLE-A  12 </vt:lpstr>
      <vt:lpstr>PowerPoint Presentation</vt:lpstr>
      <vt:lpstr>Environmental requirements</vt:lpstr>
      <vt:lpstr>Environmental requirements</vt:lpstr>
      <vt:lpstr>Environmental requirements</vt:lpstr>
      <vt:lpstr>Environmental requirements</vt:lpstr>
      <vt:lpstr>Environmental requirements</vt:lpstr>
      <vt:lpstr>Environmental requirements</vt:lpstr>
      <vt:lpstr>Environmental requirements</vt:lpstr>
      <vt:lpstr>Environmental requirements</vt:lpstr>
      <vt:lpstr>Environmental requirements</vt:lpstr>
      <vt:lpstr>Environmental requirements</vt:lpstr>
      <vt:lpstr>PowerPoint Presentation</vt:lpstr>
      <vt:lpstr>Emissions created by aircraft turbine propulsion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Electric aircraft propulsion units</vt:lpstr>
      <vt:lpstr>Electric aircraft propulsion units</vt:lpstr>
      <vt:lpstr>Electric aircraft propulsion units</vt:lpstr>
      <vt:lpstr>Electric aircraft propulsion units</vt:lpstr>
      <vt:lpstr>Electric aircraft propulsion units</vt:lpstr>
      <vt:lpstr>Electric aircraft propulsion units</vt:lpstr>
      <vt:lpstr>Electric aircraft propulsion units</vt:lpstr>
      <vt:lpstr>Electric aircraft propulsion units</vt:lpstr>
      <vt:lpstr>Electric aircraft propulsion units</vt:lpstr>
      <vt:lpstr>Electric aircraft propulsion units</vt:lpstr>
      <vt:lpstr>Electric aircraft propulsion units</vt:lpstr>
      <vt:lpstr>Electric aircraft propulsion units</vt:lpstr>
      <vt:lpstr>Electric aircraft propulsion units</vt:lpstr>
      <vt:lpstr>Electric aircraft propulsion units</vt:lpstr>
      <vt:lpstr>Electric aircraft propulsion units</vt:lpstr>
      <vt:lpstr>Electric aircraft propulsion units</vt:lpstr>
      <vt:lpstr>Electric aircraft propulsion units</vt:lpstr>
      <vt:lpstr>Fuel cell </vt:lpstr>
      <vt:lpstr>Hydrogen propulsion</vt:lpstr>
      <vt:lpstr>Fuel cell</vt:lpstr>
      <vt:lpstr>Fuel cell</vt:lpstr>
      <vt:lpstr>Fuel cell</vt:lpstr>
      <vt:lpstr>Fuel cell</vt:lpstr>
      <vt:lpstr>PowerPoint Presentation</vt:lpstr>
      <vt:lpstr>Hydrogen aircraft propulsion </vt:lpstr>
      <vt:lpstr>Hydrogen aircraft propulsion </vt:lpstr>
      <vt:lpstr>Hydrogen aircraft propulsion </vt:lpstr>
      <vt:lpstr>Hydrogen aircraft propulsion </vt:lpstr>
      <vt:lpstr>Hydrogen aircraft propulsion </vt:lpstr>
      <vt:lpstr>Hydrogen aircraft propulsion </vt:lpstr>
      <vt:lpstr>Hydrogen aircraft propulsion </vt:lpstr>
      <vt:lpstr>Hydrogen aircraft propulsion </vt:lpstr>
      <vt:lpstr>Hydrogen aircraft propulsion </vt:lpstr>
      <vt:lpstr>Hydrogen aircraft propulsion </vt:lpstr>
      <vt:lpstr>Hydrogen aircraft propulsion </vt:lpstr>
      <vt:lpstr>Seminar 12</vt:lpstr>
      <vt:lpstr>Seminar 12 Analysis of aircraft propulsion efficiency </vt:lpstr>
      <vt:lpstr>Seminar 12 Analysis of aircraft propulsion efficiency </vt:lpstr>
      <vt:lpstr>Seminar 12 Analysis of aircraft propulsion efficiency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LETECKÉ MOTORY</dc:title>
  <dc:creator>Miroslav Šplíchal</dc:creator>
  <cp:lastModifiedBy>Šplíchal Miroslav (17696)</cp:lastModifiedBy>
  <cp:revision>415</cp:revision>
  <dcterms:created xsi:type="dcterms:W3CDTF">2008-03-05T06:51:21Z</dcterms:created>
  <dcterms:modified xsi:type="dcterms:W3CDTF">2025-10-15T07:57:19Z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0x0101004AB1D353823CD643A28AE400E81BBB72</vt:lpwstr>
  </property>
  <property fmtid="{D5CDD505-2E9C-101B-9397-08002B2CF9AE}" pid="3" name="MediaServiceImageTags">
    <vt:lpwstr/>
  </property>
</Properties>
</file>